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4"/>
  </p:notesMasterIdLst>
  <p:sldIdLst>
    <p:sldId id="321" r:id="rId6"/>
    <p:sldId id="319" r:id="rId7"/>
    <p:sldId id="323" r:id="rId8"/>
    <p:sldId id="324" r:id="rId9"/>
    <p:sldId id="325" r:id="rId10"/>
    <p:sldId id="326" r:id="rId11"/>
    <p:sldId id="327" r:id="rId12"/>
    <p:sldId id="328"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5190" autoAdjust="0"/>
  </p:normalViewPr>
  <p:slideViewPr>
    <p:cSldViewPr snapToGrid="0">
      <p:cViewPr varScale="1">
        <p:scale>
          <a:sx n="110" d="100"/>
          <a:sy n="110" d="100"/>
        </p:scale>
        <p:origin x="610" y="6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7/26/2017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students to explain the best resources to learn about entrepreneurship and careers. Then explain how the Internet is one of many valuable sources of information. The Small Business Administration also has a wealth of information for aspiring entrepreneurs.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769087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to students that a career will consume 40-60 years of their life. Students must select careers that they enjoy. Enjoyable careers often times are an extension of the individual’s interests and hobbies.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3313891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the best strategies for learning about different careers is to interview people who currently have those careers. Tell students that is not too early to start interviewing successful entrepreneurs and business people to find out what it takes for success.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603646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students to compile a list of risks associated with different entrepreneurial ventures. Then ask students to list characteristics about their backgrounds that have a positive impact if they choose to become entrepreneurs.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31133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23010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a career will consume four to six decades of an individual’s life, it is important to choose a career that gives an individual personal satisfaction. There is not much advantage to a high-paying job that makes a person feel miserable.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0647278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a:t>Exploring </a:t>
            </a:r>
            <a:r>
              <a:rPr lang="en-US" dirty="0"/>
              <a:t>Ideas and Opportunities</a:t>
            </a:r>
          </a:p>
          <a:p>
            <a:pPr lvl="1"/>
            <a:r>
              <a:rPr lang="fr-FR" dirty="0" err="1"/>
              <a:t>Entrepreneurship</a:t>
            </a:r>
            <a:endParaRPr lang="fr-FR" dirty="0"/>
          </a:p>
          <a:p>
            <a:pPr lvl="1"/>
            <a:r>
              <a:rPr lang="fr-FR" dirty="0"/>
              <a:t>Unit 11, Lesson 1</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Look for Ideas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Opportunities - Possibilities that arise from existing conditions</a:t>
            </a:r>
          </a:p>
          <a:p>
            <a:pPr lvl="1"/>
            <a:r>
              <a:rPr lang="en-US" dirty="0"/>
              <a:t>Ideas - Thoughts or concepts that come from creative thinking</a:t>
            </a:r>
          </a:p>
          <a:p>
            <a:pPr lvl="1"/>
            <a:r>
              <a:rPr lang="en-US" dirty="0"/>
              <a:t>Hobbies and Interests</a:t>
            </a:r>
          </a:p>
          <a:p>
            <a:pPr lvl="1"/>
            <a:r>
              <a:rPr lang="en-US" dirty="0"/>
              <a:t>Past Experiences</a:t>
            </a:r>
          </a:p>
          <a:p>
            <a:pPr lvl="1"/>
            <a:r>
              <a:rPr lang="en-US" dirty="0"/>
              <a:t>Discovery or Invention</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407209"/>
            <a:ext cx="10059452" cy="876300"/>
          </a:xfrm>
        </p:spPr>
        <p:txBody>
          <a:bodyPr/>
          <a:lstStyle/>
          <a:p>
            <a:r>
              <a:rPr lang="en-US" dirty="0"/>
              <a:t>Investigate Opportunities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Compare Different Opportunities</a:t>
            </a:r>
          </a:p>
          <a:p>
            <a:pPr lvl="2"/>
            <a:r>
              <a:rPr lang="en-US" dirty="0"/>
              <a:t>Is there a market in my community for this kind of business?</a:t>
            </a:r>
          </a:p>
          <a:p>
            <a:pPr lvl="2"/>
            <a:r>
              <a:rPr lang="en-US" dirty="0"/>
              <a:t>How much money will it take to start this business?</a:t>
            </a:r>
          </a:p>
          <a:p>
            <a:pPr lvl="2"/>
            <a:r>
              <a:rPr lang="en-US" dirty="0"/>
              <a:t>How many hours a week will I have to work to run this business?</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Investigate Opportunities</a:t>
            </a:r>
            <a:br>
              <a:rPr lang="en-US" dirty="0"/>
            </a:br>
            <a:r>
              <a:rPr lang="en-US" dirty="0"/>
              <a:t>(continued)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Compare Different Opportunities</a:t>
            </a:r>
          </a:p>
          <a:p>
            <a:pPr lvl="2"/>
            <a:r>
              <a:rPr lang="en-US" dirty="0"/>
              <a:t>Does my background prepare me to run this kind of business?</a:t>
            </a:r>
          </a:p>
          <a:p>
            <a:pPr lvl="2"/>
            <a:r>
              <a:rPr lang="en-US" dirty="0"/>
              <a:t>How much money will I make running this business?</a:t>
            </a:r>
          </a:p>
          <a:p>
            <a:pPr lvl="2"/>
            <a:r>
              <a:rPr lang="en-US" dirty="0"/>
              <a:t>What are the risks associated with this business?</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Setting Goals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Set specific financial goals before starting a business.</a:t>
            </a:r>
          </a:p>
          <a:p>
            <a:pPr lvl="1"/>
            <a:r>
              <a:rPr lang="en-US" dirty="0"/>
              <a:t>Goals should be measurable and easily attainable in the time allotted.</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Non-financial Goals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Money is important; however, it is not the only reason for running a business.</a:t>
            </a:r>
          </a:p>
          <a:p>
            <a:pPr lvl="1"/>
            <a:r>
              <a:rPr lang="en-US" dirty="0"/>
              <a:t>Non-monetary Reasons for Running a Business</a:t>
            </a:r>
          </a:p>
          <a:p>
            <a:pPr lvl="2"/>
            <a:r>
              <a:rPr lang="en-US" dirty="0"/>
              <a:t>Gain Personal Satisfaction</a:t>
            </a:r>
          </a:p>
          <a:p>
            <a:pPr lvl="2"/>
            <a:r>
              <a:rPr lang="en-US" dirty="0"/>
              <a:t>Serve a Community Need</a:t>
            </a:r>
          </a:p>
          <a:p>
            <a:pPr lvl="2"/>
            <a:r>
              <a:rPr lang="en-US" dirty="0"/>
              <a:t>Be in Charge</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Assignments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000" dirty="0"/>
              <a:t>Opportunity Assignment #1: </a:t>
            </a:r>
          </a:p>
          <a:p>
            <a:pPr lvl="2"/>
            <a:r>
              <a:rPr lang="en-US" sz="2000" dirty="0"/>
              <a:t>Students will define and provide an example of an opportunity from their own life. The student will explain if they acted on this opportunity and what influenced their decision in a one-page typed report. </a:t>
            </a:r>
          </a:p>
          <a:p>
            <a:pPr lvl="1"/>
            <a:r>
              <a:rPr lang="en-US" sz="2000" dirty="0"/>
              <a:t>Non-financial Rewards Assignment #2:</a:t>
            </a:r>
          </a:p>
          <a:p>
            <a:pPr lvl="2"/>
            <a:r>
              <a:rPr lang="en-US" sz="2000" dirty="0"/>
              <a:t>Students will interview entrepreneurs to find out what non-financial rewards are important and why. Then students will prepare a one-page typed report that explains “Top Reasons for Becoming an Entrepreneur.”</a:t>
            </a:r>
          </a:p>
          <a:p>
            <a:pPr lvl="1"/>
            <a:r>
              <a:rPr lang="en-US" sz="2000" dirty="0"/>
              <a:t> Letter to the SBA Assignment #3:</a:t>
            </a:r>
          </a:p>
          <a:p>
            <a:pPr lvl="2"/>
            <a:r>
              <a:rPr lang="en-US" sz="2000" dirty="0"/>
              <a:t>Students will write a letter to the Small Business Administration. The letter must include the student’s interest in starting a small business, it must be specific about the type of business, and ask what specific services the SBA provides to people who wish to start this type of business.</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schemas.microsoft.com/sharepoint/v3"/>
    <ds:schemaRef ds:uri="http://schemas.openxmlformats.org/package/2006/metadata/core-properties"/>
    <ds:schemaRef ds:uri="http://schemas.microsoft.com/office/2006/documentManagement/types"/>
    <ds:schemaRef ds:uri="http://schemas.microsoft.com/office/infopath/2007/PartnerControls"/>
    <ds:schemaRef ds:uri="56ea17bb-c96d-4826-b465-01eec0dd23dd"/>
    <ds:schemaRef ds:uri="http://www.w3.org/XML/1998/namespace"/>
    <ds:schemaRef ds:uri="http://purl.org/dc/terms/"/>
    <ds:schemaRef ds:uri="http://purl.org/dc/elements/1.1/"/>
    <ds:schemaRef ds:uri="05d88611-e516-4d1a-b12e-39107e78b3d0"/>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144</TotalTime>
  <Words>465</Words>
  <Application>Microsoft Office PowerPoint</Application>
  <PresentationFormat>Widescreen</PresentationFormat>
  <Paragraphs>46</Paragraphs>
  <Slides>8</Slides>
  <Notes>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Look for Ideas</vt:lpstr>
      <vt:lpstr>Investigate Opportunities</vt:lpstr>
      <vt:lpstr>Investigate Opportunities (continued)</vt:lpstr>
      <vt:lpstr>Setting Goals</vt:lpstr>
      <vt:lpstr>Non-financial Goals</vt:lpstr>
      <vt:lpstr>Assignments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4</cp:revision>
  <cp:lastPrinted>2017-07-07T16:17:37Z</cp:lastPrinted>
  <dcterms:created xsi:type="dcterms:W3CDTF">2017-07-11T23:58:30Z</dcterms:created>
  <dcterms:modified xsi:type="dcterms:W3CDTF">2017-07-26T22:07:54Z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