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31" r:id="rId10"/>
    <p:sldId id="325" r:id="rId11"/>
    <p:sldId id="328" r:id="rId12"/>
    <p:sldId id="327" r:id="rId13"/>
    <p:sldId id="32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5190" autoAdjust="0"/>
  </p:normalViewPr>
  <p:slideViewPr>
    <p:cSldViewPr snapToGrid="0">
      <p:cViewPr varScale="1">
        <p:scale>
          <a:sx n="86" d="100"/>
          <a:sy n="86" d="100"/>
        </p:scale>
        <p:origin x="55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altLang="en-US" dirty="0">
                <a:effectLst>
                  <a:outerShdw blurRad="38100" dist="38100" dir="2700000" algn="tl">
                    <a:srgbClr val="000000"/>
                  </a:outerShdw>
                </a:effectLst>
                <a:ea typeface="ＭＳ Ｐゴシック" pitchFamily="34" charset="-128"/>
              </a:rPr>
              <a:t>EXPLORING PATHWAYS:</a:t>
            </a:r>
            <a:endParaRPr lang="en-US" dirty="0"/>
          </a:p>
          <a:p>
            <a:pPr lvl="1"/>
            <a:r>
              <a:rPr lang="en-US" altLang="en-US" dirty="0">
                <a:effectLst>
                  <a:outerShdw blurRad="38100" dist="38100" dir="2700000" algn="tl">
                    <a:srgbClr val="000000"/>
                  </a:outerShdw>
                </a:effectLst>
                <a:ea typeface="ＭＳ Ｐゴシック" pitchFamily="34" charset="-128"/>
              </a:rPr>
              <a:t>Marketing Communications</a:t>
            </a:r>
            <a:endParaRPr lang="en-US" dirty="0"/>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dirty="0">
                <a:cs typeface="Arial" panose="020B0604020202020204" pitchFamily="34" charset="0"/>
              </a:rPr>
              <a:t>One of the 5 Marketing pathways </a:t>
            </a:r>
          </a:p>
          <a:p>
            <a:pPr lvl="1"/>
            <a:r>
              <a:rPr lang="en-US" dirty="0">
                <a:cs typeface="Arial" panose="020B0604020202020204" pitchFamily="34" charset="0"/>
              </a:rPr>
              <a:t>Focuses on careers that plan, coordinate and implement marketing strategies, advertising, promotion and public relations activities</a:t>
            </a:r>
          </a:p>
          <a:p>
            <a:pPr lvl="1"/>
            <a:r>
              <a:rPr lang="en-US" dirty="0">
                <a:cs typeface="Arial" panose="020B0604020202020204" pitchFamily="34" charset="0"/>
              </a:rPr>
              <a:t>Top Examples:</a:t>
            </a:r>
          </a:p>
          <a:p>
            <a:pPr lvl="2"/>
            <a:r>
              <a:rPr lang="en-US" dirty="0">
                <a:cs typeface="Arial" panose="020B0604020202020204" pitchFamily="34" charset="0"/>
              </a:rPr>
              <a:t>Public Relations Specialist</a:t>
            </a:r>
          </a:p>
          <a:p>
            <a:pPr lvl="2"/>
            <a:r>
              <a:rPr lang="en-US" dirty="0">
                <a:cs typeface="Arial" panose="020B0604020202020204" pitchFamily="34" charset="0"/>
              </a:rPr>
              <a:t>Promotions Manager</a:t>
            </a:r>
          </a:p>
          <a:p>
            <a:pPr lvl="2"/>
            <a:r>
              <a:rPr lang="en-US" dirty="0">
                <a:cs typeface="Arial" panose="020B0604020202020204" pitchFamily="34" charset="0"/>
              </a:rPr>
              <a:t>Social Media Strategist</a:t>
            </a:r>
          </a:p>
          <a:p>
            <a:pPr lvl="2"/>
            <a:r>
              <a:rPr lang="en-US" dirty="0">
                <a:cs typeface="Arial" panose="020B0604020202020204" pitchFamily="34" charset="0"/>
              </a:rPr>
              <a:t>Copywriter</a:t>
            </a:r>
            <a:endParaRPr lang="en-US" dirty="0"/>
          </a:p>
          <a:p>
            <a:pPr lvl="1"/>
            <a:r>
              <a:rPr lang="en-US" dirty="0">
                <a:cs typeface="Arial" panose="020B0604020202020204" pitchFamily="34" charset="0"/>
              </a:rPr>
              <a:t>Most </a:t>
            </a:r>
            <a:r>
              <a:rPr lang="en-US" i="1" dirty="0">
                <a:cs typeface="Arial" panose="020B0604020202020204" pitchFamily="34" charset="0"/>
              </a:rPr>
              <a:t>Marketing Communications </a:t>
            </a:r>
            <a:r>
              <a:rPr lang="en-US" dirty="0">
                <a:cs typeface="Arial" panose="020B0604020202020204" pitchFamily="34" charset="0"/>
              </a:rPr>
              <a:t>careers require training in vocational schools, related on-the-job experience, or an associate's degree.</a:t>
            </a:r>
          </a:p>
          <a:p>
            <a:pPr lvl="1"/>
            <a:endParaRPr lang="en-US" dirty="0"/>
          </a:p>
          <a:p>
            <a:pPr lvl="1"/>
            <a:endParaRPr lang="en-US" dirty="0"/>
          </a:p>
        </p:txBody>
      </p:sp>
      <p:sp>
        <p:nvSpPr>
          <p:cNvPr id="4" name="Title 1">
            <a:extLst>
              <a:ext uri="{FF2B5EF4-FFF2-40B4-BE49-F238E27FC236}">
                <a16:creationId xmlns:a16="http://schemas.microsoft.com/office/drawing/2014/main" id="{31DDF27F-F413-4150-B399-B60BF6B39B5D}"/>
              </a:ext>
            </a:extLst>
          </p:cNvPr>
          <p:cNvSpPr>
            <a:spLocks noGrp="1"/>
          </p:cNvSpPr>
          <p:nvPr>
            <p:ph type="title"/>
          </p:nvPr>
        </p:nvSpPr>
        <p:spPr>
          <a:xfrm>
            <a:off x="740664" y="407209"/>
            <a:ext cx="10059452" cy="876300"/>
          </a:xfrm>
        </p:spPr>
        <p:txBody>
          <a:bodyPr wrap="square" numCol="1" anchorCtr="0" compatLnSpc="1">
            <a:prstTxWarp prst="textNoShape">
              <a:avLst/>
            </a:prstTxWarp>
            <a:noAutofit/>
          </a:bodyPr>
          <a:lstStyle/>
          <a:p>
            <a:pPr eaLnBrk="1" hangingPunct="1"/>
            <a:r>
              <a:rPr lang="en-US" altLang="en-US" dirty="0">
                <a:latin typeface="Open Sans SemiBold"/>
                <a:ea typeface="ＭＳ Ｐゴシック" pitchFamily="34" charset="-128"/>
              </a:rPr>
              <a:t>About the Marketing Communications Pathway…</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3" y="407209"/>
            <a:ext cx="10303157" cy="876300"/>
          </a:xfrm>
        </p:spPr>
        <p:txBody>
          <a:bodyPr/>
          <a:lstStyle/>
          <a:p>
            <a:r>
              <a:rPr lang="en-US" altLang="en-US" dirty="0">
                <a:latin typeface="Open Sans SemiBold"/>
                <a:ea typeface="ＭＳ Ｐゴシック" pitchFamily="34" charset="-128"/>
              </a:rPr>
              <a:t>Top Careers of the Marketing Communications Pathway</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cs typeface="Arial" panose="020B0604020202020204" pitchFamily="34" charset="0"/>
              </a:rPr>
              <a:t>Public Relations Specialists</a:t>
            </a:r>
          </a:p>
          <a:p>
            <a:pPr lvl="2"/>
            <a:r>
              <a:rPr lang="en-US" dirty="0">
                <a:cs typeface="Arial" panose="020B0604020202020204" pitchFamily="34" charset="0"/>
              </a:rPr>
              <a:t>Respond to requests for information from the media </a:t>
            </a:r>
          </a:p>
          <a:p>
            <a:pPr lvl="2"/>
            <a:r>
              <a:rPr lang="en-US" dirty="0">
                <a:cs typeface="Arial" panose="020B0604020202020204" pitchFamily="34" charset="0"/>
              </a:rPr>
              <a:t>Write press releases or other media communications to promote clients</a:t>
            </a:r>
          </a:p>
          <a:p>
            <a:pPr lvl="2"/>
            <a:r>
              <a:rPr lang="en-US" dirty="0">
                <a:cs typeface="Arial" panose="020B0604020202020204" pitchFamily="34" charset="0"/>
              </a:rPr>
              <a:t>Establish or maintain  relationships with the community</a:t>
            </a:r>
          </a:p>
          <a:p>
            <a:pPr lvl="2"/>
            <a:r>
              <a:rPr lang="en-US" dirty="0">
                <a:cs typeface="Arial" panose="020B0604020202020204" pitchFamily="34" charset="0"/>
              </a:rPr>
              <a:t>Plan communication programs about the organization's accomplishments</a:t>
            </a:r>
          </a:p>
          <a:p>
            <a:pPr lvl="2"/>
            <a:r>
              <a:rPr lang="en-US" dirty="0">
                <a:cs typeface="Arial" panose="020B0604020202020204" pitchFamily="34" charset="0"/>
              </a:rPr>
              <a:t>Develop public relations</a:t>
            </a:r>
          </a:p>
          <a:p>
            <a:pPr marL="457200" lvl="2" indent="0">
              <a:buNone/>
            </a:pPr>
            <a:endParaRPr lang="en-US" dirty="0">
              <a:cs typeface="Arial" panose="020B0604020202020204" pitchFamily="34" charset="0"/>
            </a:endParaRPr>
          </a:p>
          <a:p>
            <a:pPr lvl="2"/>
            <a:endParaRPr lang="en-US" dirty="0"/>
          </a:p>
          <a:p>
            <a:pPr marL="0" lvl="1" indent="0">
              <a:buNone/>
            </a:pPr>
            <a:endParaRPr lang="en-US" dirty="0"/>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Top careers of the Marketing Communications Pathway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Promotions Manager</a:t>
            </a:r>
          </a:p>
          <a:p>
            <a:pPr lvl="2"/>
            <a:r>
              <a:rPr lang="en-US" dirty="0"/>
              <a:t>Inspects layouts and advertising copy </a:t>
            </a:r>
          </a:p>
          <a:p>
            <a:pPr lvl="2"/>
            <a:r>
              <a:rPr lang="en-US" dirty="0"/>
              <a:t>Edits scripts, audio, video  and other promotional material</a:t>
            </a:r>
          </a:p>
          <a:p>
            <a:pPr lvl="2"/>
            <a:r>
              <a:rPr lang="en-US" dirty="0"/>
              <a:t>Plans and prepares advertising and promotional material</a:t>
            </a:r>
          </a:p>
          <a:p>
            <a:pPr lvl="2"/>
            <a:r>
              <a:rPr lang="en-US" dirty="0"/>
              <a:t>Gathers and organizes information to plan advertising campaigns </a:t>
            </a:r>
          </a:p>
          <a:p>
            <a:pPr lvl="2"/>
            <a:r>
              <a:rPr lang="en-US" dirty="0"/>
              <a:t>Meets with clients to provide marketing or technical advice </a:t>
            </a:r>
          </a:p>
          <a:p>
            <a:pPr lvl="2"/>
            <a:endParaRPr lang="en-US" dirty="0"/>
          </a:p>
          <a:p>
            <a:pPr marL="0" lvl="1" indent="0">
              <a:buNone/>
            </a:pPr>
            <a:endParaRPr lang="en-US" dirty="0"/>
          </a:p>
        </p:txBody>
      </p:sp>
    </p:spTree>
    <p:extLst>
      <p:ext uri="{BB962C8B-B14F-4D97-AF65-F5344CB8AC3E}">
        <p14:creationId xmlns:p14="http://schemas.microsoft.com/office/powerpoint/2010/main" val="1126268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679196" cy="4734318"/>
          </a:xfrm>
        </p:spPr>
        <p:txBody>
          <a:bodyPr/>
          <a:lstStyle/>
          <a:p>
            <a:pPr lvl="1"/>
            <a:r>
              <a:rPr lang="en-US" dirty="0"/>
              <a:t>Social Media Strategist</a:t>
            </a:r>
          </a:p>
          <a:p>
            <a:pPr lvl="1"/>
            <a:r>
              <a:rPr lang="en-US" dirty="0"/>
              <a:t>Analyzes websites or related online data to track trends or usage</a:t>
            </a:r>
          </a:p>
          <a:p>
            <a:pPr lvl="1"/>
            <a:r>
              <a:rPr lang="en-US" dirty="0"/>
              <a:t>Analyzes market or customer related data</a:t>
            </a:r>
          </a:p>
          <a:p>
            <a:pPr lvl="1"/>
            <a:r>
              <a:rPr lang="en-US" dirty="0"/>
              <a:t>Develops performance metrics or standards related to information technology.</a:t>
            </a:r>
          </a:p>
          <a:p>
            <a:pPr lvl="1"/>
            <a:r>
              <a:rPr lang="en-US" dirty="0"/>
              <a:t>Utilizes web creation software and writes web page development software</a:t>
            </a:r>
          </a:p>
          <a:p>
            <a:pPr lvl="1"/>
            <a:r>
              <a:rPr lang="en-US" dirty="0"/>
              <a:t>Prepares graphics or other visual representations of information</a:t>
            </a:r>
          </a:p>
          <a:p>
            <a:pPr lvl="1"/>
            <a:r>
              <a:rPr lang="en-US" dirty="0"/>
              <a:t>Selects appropriate social media platforms to deliver promotional messages </a:t>
            </a:r>
          </a:p>
          <a:p>
            <a:pPr lvl="1"/>
            <a:r>
              <a:rPr lang="en-US" dirty="0"/>
              <a:t>Conducts online marketing initiatives</a:t>
            </a:r>
          </a:p>
          <a:p>
            <a:pPr lvl="1"/>
            <a:r>
              <a:rPr lang="en-US" dirty="0"/>
              <a:t>Creates digital campaigns</a:t>
            </a:r>
          </a:p>
          <a:p>
            <a:pPr marL="0" lvl="1" indent="0">
              <a:buNone/>
            </a:pPr>
            <a:endParaRPr lang="en-US" dirty="0"/>
          </a:p>
          <a:p>
            <a:pPr lvl="1"/>
            <a:endParaRPr lang="en-US" dirty="0"/>
          </a:p>
        </p:txBody>
      </p:sp>
      <p:sp>
        <p:nvSpPr>
          <p:cNvPr id="5" name="Title 4">
            <a:extLst>
              <a:ext uri="{FF2B5EF4-FFF2-40B4-BE49-F238E27FC236}">
                <a16:creationId xmlns:a16="http://schemas.microsoft.com/office/drawing/2014/main" id="{BBD1FE11-9B9C-4C73-B114-6F24442C24CF}"/>
              </a:ext>
            </a:extLst>
          </p:cNvPr>
          <p:cNvSpPr>
            <a:spLocks noGrp="1"/>
          </p:cNvSpPr>
          <p:nvPr>
            <p:ph type="title"/>
          </p:nvPr>
        </p:nvSpPr>
        <p:spPr/>
        <p:txBody>
          <a:bodyPr/>
          <a:lstStyle/>
          <a:p>
            <a:r>
              <a:rPr lang="en-US" dirty="0"/>
              <a:t>Top careers of the Marketing Communications Pathway (cont.)</a:t>
            </a:r>
          </a:p>
        </p:txBody>
      </p:sp>
    </p:spTree>
    <p:extLst>
      <p:ext uri="{BB962C8B-B14F-4D97-AF65-F5344CB8AC3E}">
        <p14:creationId xmlns:p14="http://schemas.microsoft.com/office/powerpoint/2010/main" val="38559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Top careers of the Marketing Communications Pathway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55930"/>
            <a:ext cx="11055750" cy="4734318"/>
          </a:xfrm>
        </p:spPr>
        <p:txBody>
          <a:bodyPr/>
          <a:lstStyle/>
          <a:p>
            <a:pPr lvl="1"/>
            <a:r>
              <a:rPr lang="en-US" dirty="0">
                <a:cs typeface="Arial" panose="020B0604020202020204" pitchFamily="34" charset="0"/>
              </a:rPr>
              <a:t>Copywriter	</a:t>
            </a:r>
          </a:p>
          <a:p>
            <a:pPr lvl="2"/>
            <a:r>
              <a:rPr lang="en-US" dirty="0">
                <a:cs typeface="Arial" panose="020B0604020202020204" pitchFamily="34" charset="0"/>
              </a:rPr>
              <a:t>Meets with clients to determine advertising messages</a:t>
            </a:r>
          </a:p>
          <a:p>
            <a:pPr lvl="2"/>
            <a:r>
              <a:rPr lang="en-US" dirty="0">
                <a:cs typeface="Arial" panose="020B0604020202020204" pitchFamily="34" charset="0"/>
              </a:rPr>
              <a:t>Writes and edits advertising or promotional material</a:t>
            </a:r>
          </a:p>
          <a:p>
            <a:pPr lvl="2"/>
            <a:r>
              <a:rPr lang="en-US" dirty="0">
                <a:cs typeface="Arial" panose="020B0604020202020204" pitchFamily="34" charset="0"/>
              </a:rPr>
              <a:t>Writes creative copy for written, broadcast or internet media</a:t>
            </a:r>
          </a:p>
          <a:p>
            <a:pPr lvl="2"/>
            <a:r>
              <a:rPr lang="en-US" dirty="0">
                <a:cs typeface="Arial" panose="020B0604020202020204" pitchFamily="34" charset="0"/>
              </a:rPr>
              <a:t>Develops promotional strategies or plans</a:t>
            </a:r>
          </a:p>
          <a:p>
            <a:pPr lvl="2"/>
            <a:r>
              <a:rPr lang="en-US" dirty="0">
                <a:cs typeface="Arial" panose="020B0604020202020204" pitchFamily="34" charset="0"/>
              </a:rPr>
              <a:t>Collaborates with others in marketing activities</a:t>
            </a:r>
          </a:p>
          <a:p>
            <a:pPr lvl="2"/>
            <a:r>
              <a:rPr lang="en-US" dirty="0">
                <a:cs typeface="Arial" panose="020B0604020202020204" pitchFamily="34" charset="0"/>
              </a:rPr>
              <a:t>Monitors current trends</a:t>
            </a:r>
          </a:p>
          <a:p>
            <a:pPr lvl="2"/>
            <a:r>
              <a:rPr lang="en-US" dirty="0">
                <a:cs typeface="Arial" panose="020B0604020202020204" pitchFamily="34" charset="0"/>
              </a:rPr>
              <a:t>Uses persuasive techniques to prompt consumer purchases</a:t>
            </a:r>
          </a:p>
          <a:p>
            <a:pPr lvl="2"/>
            <a:r>
              <a:rPr lang="en-US" dirty="0">
                <a:cs typeface="Arial" panose="020B0604020202020204" pitchFamily="34" charset="0"/>
              </a:rPr>
              <a:t>Has the ability to come up with clever ideas for product promotion</a:t>
            </a:r>
          </a:p>
          <a:p>
            <a:pPr marL="457200" lvl="2" indent="0">
              <a:buNone/>
            </a:pPr>
            <a:r>
              <a:rPr lang="en-US" dirty="0">
                <a:cs typeface="Arial" panose="020B0604020202020204" pitchFamily="34" charset="0"/>
              </a:rPr>
              <a:t> </a:t>
            </a:r>
          </a:p>
          <a:p>
            <a:pPr lvl="1"/>
            <a:endParaRPr lang="en-US" dirty="0">
              <a:cs typeface="Arial" panose="020B0604020202020204" pitchFamily="34" charset="0"/>
            </a:endParaRPr>
          </a:p>
          <a:p>
            <a:pPr lvl="1"/>
            <a:endParaRPr lang="en-US" dirty="0">
              <a:cs typeface="Arial" panose="020B0604020202020204" pitchFamily="34" charset="0"/>
            </a:endParaRPr>
          </a:p>
        </p:txBody>
      </p:sp>
    </p:spTree>
    <p:extLst>
      <p:ext uri="{BB962C8B-B14F-4D97-AF65-F5344CB8AC3E}">
        <p14:creationId xmlns:p14="http://schemas.microsoft.com/office/powerpoint/2010/main" val="34644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 Activities…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Creating publicity for an event through social media role play challenge</a:t>
            </a:r>
          </a:p>
          <a:p>
            <a:pPr lvl="1"/>
            <a:r>
              <a:rPr lang="en-US" dirty="0"/>
              <a:t>“Capture that” hashtag moment challenge</a:t>
            </a:r>
          </a:p>
          <a:p>
            <a:pPr marL="0" lvl="1" indent="0">
              <a:buNone/>
            </a:pPr>
            <a:endParaRPr lang="en-US" dirty="0"/>
          </a:p>
        </p:txBody>
      </p:sp>
      <p:pic>
        <p:nvPicPr>
          <p:cNvPr id="4" name="Picture 5" descr="genre-socialScience.jpg">
            <a:extLst>
              <a:ext uri="{FF2B5EF4-FFF2-40B4-BE49-F238E27FC236}">
                <a16:creationId xmlns:a16="http://schemas.microsoft.com/office/drawing/2014/main" id="{5869163C-4731-414D-B4DD-430A26351129}"/>
              </a:ext>
            </a:extLst>
          </p:cNvPr>
          <p:cNvPicPr>
            <a:picLocks noChangeAspect="1"/>
          </p:cNvPicPr>
          <p:nvPr/>
        </p:nvPicPr>
        <p:blipFill>
          <a:blip r:embed="rId2">
            <a:extLst>
              <a:ext uri="{28A0092B-C50C-407E-A947-70E740481C1C}">
                <a14:useLocalDpi xmlns:a14="http://schemas.microsoft.com/office/drawing/2010/main" val="0"/>
              </a:ext>
            </a:extLst>
          </a:blip>
          <a:srcRect b="32533"/>
          <a:stretch>
            <a:fillRect/>
          </a:stretch>
        </p:blipFill>
        <p:spPr bwMode="auto">
          <a:xfrm>
            <a:off x="4144790" y="3545149"/>
            <a:ext cx="3251200" cy="22225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www.Onetonline.org</a:t>
            </a:r>
          </a:p>
          <a:p>
            <a:pPr lvl="1"/>
            <a:r>
              <a:rPr lang="en-US" dirty="0"/>
              <a:t>www.careertech.org/marketing</a:t>
            </a:r>
          </a:p>
          <a:p>
            <a:pPr lvl="1"/>
            <a:r>
              <a:rPr lang="en-US" dirty="0"/>
              <a:t>www.achievetexas.org</a:t>
            </a:r>
          </a:p>
          <a:p>
            <a:pPr lvl="1"/>
            <a:r>
              <a:rPr lang="en-US" dirty="0"/>
              <a:t>"</a:t>
            </a:r>
            <a:r>
              <a:rPr lang="en-US" dirty="0" err="1"/>
              <a:t>Campnoumatch</a:t>
            </a:r>
            <a:r>
              <a:rPr lang="en-US" dirty="0"/>
              <a:t>" by </a:t>
            </a:r>
            <a:r>
              <a:rPr lang="en-US" dirty="0" err="1"/>
              <a:t>Adrià</a:t>
            </a:r>
            <a:r>
              <a:rPr lang="en-US" dirty="0"/>
              <a:t> </a:t>
            </a:r>
            <a:r>
              <a:rPr lang="en-US" dirty="0" err="1"/>
              <a:t>garcía</a:t>
            </a:r>
            <a:r>
              <a:rPr lang="en-US" dirty="0"/>
              <a:t> - Flickr. </a:t>
            </a:r>
          </a:p>
          <a:p>
            <a:pPr lvl="1"/>
            <a:r>
              <a:rPr lang="en-US" dirty="0"/>
              <a:t>“PR" by </a:t>
            </a:r>
            <a:r>
              <a:rPr lang="en-US" dirty="0" err="1"/>
              <a:t>Nuiton</a:t>
            </a:r>
            <a:r>
              <a:rPr lang="en-US" dirty="0"/>
              <a:t> May- Flickr. </a:t>
            </a:r>
          </a:p>
          <a:p>
            <a:pPr lvl="1"/>
            <a:r>
              <a:rPr lang="en-US" dirty="0"/>
              <a:t>By </a:t>
            </a:r>
            <a:r>
              <a:rPr lang="en-US" dirty="0" err="1"/>
              <a:t>Tomwsulcer</a:t>
            </a:r>
            <a:r>
              <a:rPr lang="en-US" dirty="0"/>
              <a:t> (Own work) [CC0], via Wikimedia Commons</a:t>
            </a:r>
          </a:p>
          <a:p>
            <a:pPr lvl="1"/>
            <a:r>
              <a:rPr lang="en-US" dirty="0"/>
              <a:t>Microsoft clipart gallery</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2006/metadata/properties"/>
    <ds:schemaRef ds:uri="http://purl.org/dc/elements/1.1/"/>
    <ds:schemaRef ds:uri="http://purl.org/dc/dcmitype/"/>
    <ds:schemaRef ds:uri="http://schemas.openxmlformats.org/package/2006/metadata/core-properties"/>
    <ds:schemaRef ds:uri="http://schemas.microsoft.com/office/2006/documentManagement/types"/>
    <ds:schemaRef ds:uri="http://www.w3.org/XML/1998/namespace"/>
    <ds:schemaRef ds:uri="56ea17bb-c96d-4826-b465-01eec0dd23dd"/>
    <ds:schemaRef ds:uri="http://schemas.microsoft.com/office/infopath/2007/PartnerControls"/>
    <ds:schemaRef ds:uri="http://purl.org/dc/terms/"/>
    <ds:schemaRef ds:uri="05d88611-e516-4d1a-b12e-39107e78b3d0"/>
    <ds:schemaRef ds:uri="http://schemas.microsoft.com/sharepoint/v3"/>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1458</TotalTime>
  <Words>313</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ＭＳ Ｐゴシック</vt:lpstr>
      <vt:lpstr>.AppleSystemUIFont</vt:lpstr>
      <vt:lpstr>Arial</vt:lpstr>
      <vt:lpstr>Calibri</vt:lpstr>
      <vt:lpstr>Open Sans</vt:lpstr>
      <vt:lpstr>Open Sans SemiBold</vt:lpstr>
      <vt:lpstr>2_Office Theme</vt:lpstr>
      <vt:lpstr>3_Office Theme</vt:lpstr>
      <vt:lpstr>PowerPoint Presentation</vt:lpstr>
      <vt:lpstr>PowerPoint Presentation</vt:lpstr>
      <vt:lpstr>About the Marketing Communications Pathway…</vt:lpstr>
      <vt:lpstr>Top Careers of the Marketing Communications Pathway</vt:lpstr>
      <vt:lpstr>Top careers of the Marketing Communications Pathway</vt:lpstr>
      <vt:lpstr>Top careers of the Marketing Communications Pathway (cont.)</vt:lpstr>
      <vt:lpstr>Top careers of the Marketing Communications Pathway</vt:lpstr>
      <vt:lpstr>Lesson Activities…</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Jasmine</cp:lastModifiedBy>
  <cp:revision>10</cp:revision>
  <cp:lastPrinted>2017-07-07T16:17:37Z</cp:lastPrinted>
  <dcterms:created xsi:type="dcterms:W3CDTF">2017-07-11T23:58:30Z</dcterms:created>
  <dcterms:modified xsi:type="dcterms:W3CDTF">2017-07-25T23:07:12Z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