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6"/>
  </p:notesMasterIdLst>
  <p:sldIdLst>
    <p:sldId id="321" r:id="rId7"/>
    <p:sldId id="333" r:id="rId8"/>
    <p:sldId id="326" r:id="rId9"/>
    <p:sldId id="327" r:id="rId10"/>
    <p:sldId id="328" r:id="rId11"/>
    <p:sldId id="329" r:id="rId12"/>
    <p:sldId id="330" r:id="rId13"/>
    <p:sldId id="331" r:id="rId14"/>
    <p:sldId id="332" r:id="rId15"/>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DD80D3F-9E41-4A91-9278-F6E3892821C3}"/>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CCEFFE9-14ED-4E2C-8D38-74908618CF7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F2A13E76-1E1C-4E14-95FB-911BB86415E2}" type="datetimeFigureOut">
              <a:rPr lang="en-US"/>
              <a:pPr>
                <a:defRPr/>
              </a:pPr>
              <a:t>7/26/2017</a:t>
            </a:fld>
            <a:endParaRPr lang="en-US"/>
          </a:p>
        </p:txBody>
      </p:sp>
      <p:sp>
        <p:nvSpPr>
          <p:cNvPr id="4" name="Slide Image Placeholder 3">
            <a:extLst>
              <a:ext uri="{FF2B5EF4-FFF2-40B4-BE49-F238E27FC236}">
                <a16:creationId xmlns:a16="http://schemas.microsoft.com/office/drawing/2014/main" id="{36F6A2D4-7BC2-4BF3-904C-69D875163A68}"/>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718955B4-8816-4DC8-BF51-68A3E94955F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DC7FDB4-33FC-4F02-8544-856844F6D237}"/>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717C998-5F11-40C2-BED6-8F5A6F1111CE}"/>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4ADAC3C8-4529-45C7-81BB-BB381FC5721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20716BFB-E1CF-4DE2-AC0E-703D1CFCEF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C6C5522-C2D8-49DB-969D-A372673085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18436" name="Slide Number Placeholder 3">
            <a:extLst>
              <a:ext uri="{FF2B5EF4-FFF2-40B4-BE49-F238E27FC236}">
                <a16:creationId xmlns:a16="http://schemas.microsoft.com/office/drawing/2014/main" id="{9B522D36-7F8B-490A-8F12-DE300BC8EC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E1892A-8F17-440D-9252-C984C6B8D91B}" type="slidenum">
              <a:rPr lang="en-US" altLang="en-US">
                <a:ea typeface="MS PGothic" panose="020B0600070205080204" pitchFamily="34" charset="-128"/>
              </a:rPr>
              <a:pPr fontAlgn="base">
                <a:spcBef>
                  <a:spcPct val="0"/>
                </a:spcBef>
                <a:spcAft>
                  <a:spcPct val="0"/>
                </a:spcAft>
              </a:pPr>
              <a:t>3</a:t>
            </a:fld>
            <a:endParaRPr lang="en-US" altLang="en-US">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2DA504D-5C4F-40B9-B2BA-4729C36441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56335AB-FA0A-4108-9649-37DDA92EF7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20484" name="Slide Number Placeholder 3">
            <a:extLst>
              <a:ext uri="{FF2B5EF4-FFF2-40B4-BE49-F238E27FC236}">
                <a16:creationId xmlns:a16="http://schemas.microsoft.com/office/drawing/2014/main" id="{C143A075-9733-409C-8E8E-A22BA18ED1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0817834-AB61-4CE9-B320-89DAE7A193B0}" type="slidenum">
              <a:rPr lang="en-US" altLang="en-US">
                <a:ea typeface="MS PGothic" panose="020B0600070205080204" pitchFamily="34" charset="-128"/>
              </a:rPr>
              <a:pPr fontAlgn="base">
                <a:spcBef>
                  <a:spcPct val="0"/>
                </a:spcBef>
                <a:spcAft>
                  <a:spcPct val="0"/>
                </a:spcAft>
              </a:pPr>
              <a:t>4</a:t>
            </a:fld>
            <a:endParaRPr lang="en-US" altLang="en-US">
              <a:ea typeface="MS PGothic"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CCC3D2F6-6709-4A63-A396-331B157E07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4B1F4B6A-459A-4176-8D5E-6C4B4EEF43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22532" name="Slide Number Placeholder 3">
            <a:extLst>
              <a:ext uri="{FF2B5EF4-FFF2-40B4-BE49-F238E27FC236}">
                <a16:creationId xmlns:a16="http://schemas.microsoft.com/office/drawing/2014/main" id="{B6F97CAA-B527-46E8-AB2D-F27F706194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B734D54-8FE9-4D38-BD3A-60DC1186EEFF}" type="slidenum">
              <a:rPr lang="en-US" altLang="en-US">
                <a:ea typeface="MS PGothic" panose="020B0600070205080204" pitchFamily="34" charset="-128"/>
              </a:rPr>
              <a:pPr fontAlgn="base">
                <a:spcBef>
                  <a:spcPct val="0"/>
                </a:spcBef>
                <a:spcAft>
                  <a:spcPct val="0"/>
                </a:spcAft>
              </a:pPr>
              <a:t>5</a:t>
            </a:fld>
            <a:endParaRPr lang="en-US" altLang="en-US">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50DD472-DC59-4CE2-BAB7-0E874B2906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0489CDF6-05CE-4364-94B2-8C9E5A5C2A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24580" name="Slide Number Placeholder 3">
            <a:extLst>
              <a:ext uri="{FF2B5EF4-FFF2-40B4-BE49-F238E27FC236}">
                <a16:creationId xmlns:a16="http://schemas.microsoft.com/office/drawing/2014/main" id="{3B8A3BBE-FC0F-46B8-98F1-C59011F08E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3DA97D3-08EF-4DB5-AD89-73F71E06B103}" type="slidenum">
              <a:rPr lang="en-US" altLang="en-US">
                <a:ea typeface="MS PGothic" panose="020B0600070205080204" pitchFamily="34" charset="-128"/>
              </a:rPr>
              <a:pPr fontAlgn="base">
                <a:spcBef>
                  <a:spcPct val="0"/>
                </a:spcBef>
                <a:spcAft>
                  <a:spcPct val="0"/>
                </a:spcAft>
              </a:pPr>
              <a:t>6</a:t>
            </a:fld>
            <a:endParaRPr lang="en-US" altLang="en-US">
              <a:ea typeface="MS PGothic"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4855FCE-A3E8-466E-9D71-8B29002301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05F57E4B-80E9-49C5-AA7E-58308B39AD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26628" name="Slide Number Placeholder 3">
            <a:extLst>
              <a:ext uri="{FF2B5EF4-FFF2-40B4-BE49-F238E27FC236}">
                <a16:creationId xmlns:a16="http://schemas.microsoft.com/office/drawing/2014/main" id="{5594BE30-55FC-4634-B69C-0AABA59201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236318D-9148-475A-AAE4-F4BC5AD226F4}" type="slidenum">
              <a:rPr lang="en-US" altLang="en-US">
                <a:ea typeface="MS PGothic" panose="020B0600070205080204" pitchFamily="34" charset="-128"/>
              </a:rPr>
              <a:pPr fontAlgn="base">
                <a:spcBef>
                  <a:spcPct val="0"/>
                </a:spcBef>
                <a:spcAft>
                  <a:spcPct val="0"/>
                </a:spcAft>
              </a:pPr>
              <a:t>7</a:t>
            </a:fld>
            <a:endParaRPr lang="en-US" altLang="en-US">
              <a:ea typeface="MS PGothic"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2CAA64D1-C8EC-42F4-9D69-1E18C63C43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51E4A1DF-23CF-4FB8-A6C6-04E6750D16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28676" name="Slide Number Placeholder 3">
            <a:extLst>
              <a:ext uri="{FF2B5EF4-FFF2-40B4-BE49-F238E27FC236}">
                <a16:creationId xmlns:a16="http://schemas.microsoft.com/office/drawing/2014/main" id="{77E41F7F-5279-4426-A2C0-F52B338719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F04036C-5BCC-4D34-9CF6-D168A6F04EDC}" type="slidenum">
              <a:rPr lang="en-US" altLang="en-US">
                <a:ea typeface="MS PGothic" panose="020B0600070205080204" pitchFamily="34" charset="-128"/>
              </a:rPr>
              <a:pPr fontAlgn="base">
                <a:spcBef>
                  <a:spcPct val="0"/>
                </a:spcBef>
                <a:spcAft>
                  <a:spcPct val="0"/>
                </a:spcAft>
              </a:pPr>
              <a:t>8</a:t>
            </a:fld>
            <a:endParaRPr lang="en-US" altLang="en-US">
              <a:ea typeface="MS PGothic"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18D607D1-77D5-4B03-B0FB-2E0ADDB6AB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9FE1E114-D0FD-47C7-A9FB-4FEEBE3A65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30724" name="Slide Number Placeholder 3">
            <a:extLst>
              <a:ext uri="{FF2B5EF4-FFF2-40B4-BE49-F238E27FC236}">
                <a16:creationId xmlns:a16="http://schemas.microsoft.com/office/drawing/2014/main" id="{9E92D853-3FB2-4264-9A32-017E2BFD19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F14DD24-2B40-46C7-AA4A-6C19263D97D3}" type="slidenum">
              <a:rPr lang="en-US" altLang="en-US">
                <a:ea typeface="MS PGothic" panose="020B0600070205080204" pitchFamily="34" charset="-128"/>
              </a:rPr>
              <a:pPr fontAlgn="base">
                <a:spcBef>
                  <a:spcPct val="0"/>
                </a:spcBef>
                <a:spcAft>
                  <a:spcPct val="0"/>
                </a:spcAft>
              </a:pPr>
              <a:t>9</a:t>
            </a:fld>
            <a:endParaRPr lang="en-US" altLang="en-US">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81727B-3F5B-4F4D-800B-060CCCA2C4F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B95F2908-7628-487B-BA14-65C35B82D1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9CFB0425-B4F5-480D-93B2-8C52F689A6C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4D55363-4132-4964-9975-83971CA2B57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4980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8B2BB62-0AAF-4424-9D4C-5B4EADCBB4D4}"/>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1D993012-8531-4AB0-B416-2E9160D5661B}"/>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31E4EDC-9969-4061-8F5B-D176F74F8FC0}"/>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552474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9BFBA0-79D5-4E59-8835-49E722F120CE}"/>
              </a:ext>
            </a:extLst>
          </p:cNvPr>
          <p:cNvSpPr>
            <a:spLocks noGrp="1"/>
          </p:cNvSpPr>
          <p:nvPr>
            <p:ph type="dt" sz="half" idx="10"/>
          </p:nvPr>
        </p:nvSpPr>
        <p:spPr>
          <a:xfrm>
            <a:off x="7315200" y="6172200"/>
            <a:ext cx="4267200" cy="365125"/>
          </a:xfrm>
          <a:prstGeom prst="rect">
            <a:avLst/>
          </a:prstGeom>
        </p:spPr>
        <p:txBody>
          <a:bodyPr/>
          <a:lstStyle>
            <a:lvl1pPr eaLnBrk="1" fontAlgn="auto" hangingPunct="1">
              <a:spcBef>
                <a:spcPts val="0"/>
              </a:spcBef>
              <a:spcAft>
                <a:spcPts val="0"/>
              </a:spcAft>
              <a:defRPr smtClean="0">
                <a:latin typeface="+mn-lt"/>
              </a:defRPr>
            </a:lvl1pPr>
          </a:lstStyle>
          <a:p>
            <a:pPr>
              <a:defRPr/>
            </a:pPr>
            <a:fld id="{3BCAC1B4-12DD-4E41-93F3-10BCB0A85010}" type="datetime1">
              <a:rPr lang="en-US" altLang="en-US"/>
              <a:pPr>
                <a:defRPr/>
              </a:pPr>
              <a:t>7/26/2017</a:t>
            </a:fld>
            <a:endParaRPr lang="en-US" altLang="en-US"/>
          </a:p>
        </p:txBody>
      </p:sp>
      <p:sp>
        <p:nvSpPr>
          <p:cNvPr id="5" name="Footer Placeholder 4">
            <a:extLst>
              <a:ext uri="{FF2B5EF4-FFF2-40B4-BE49-F238E27FC236}">
                <a16:creationId xmlns:a16="http://schemas.microsoft.com/office/drawing/2014/main" id="{F57D09B4-D3CA-4D72-95B2-9F8A2067E4FF}"/>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Copyright © Texas Education Agency, 2015. All rights reserved.</a:t>
            </a:r>
          </a:p>
        </p:txBody>
      </p:sp>
      <p:sp>
        <p:nvSpPr>
          <p:cNvPr id="6" name="Slide Number Placeholder 5">
            <a:extLst>
              <a:ext uri="{FF2B5EF4-FFF2-40B4-BE49-F238E27FC236}">
                <a16:creationId xmlns:a16="http://schemas.microsoft.com/office/drawing/2014/main" id="{4E7C2FB8-E752-4E73-B1F8-4F8D54EC5158}"/>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C242F730-BA63-4C75-B7CB-FD002518A276}" type="slidenum">
              <a:rPr lang="en-US" altLang="en-US"/>
              <a:pPr>
                <a:defRPr/>
              </a:pPr>
              <a:t>‹#›</a:t>
            </a:fld>
            <a:endParaRPr lang="en-US" altLang="en-US"/>
          </a:p>
        </p:txBody>
      </p:sp>
    </p:spTree>
    <p:extLst>
      <p:ext uri="{BB962C8B-B14F-4D97-AF65-F5344CB8AC3E}">
        <p14:creationId xmlns:p14="http://schemas.microsoft.com/office/powerpoint/2010/main" val="3440274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717468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25357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97826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780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855730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76902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341659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290134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1CB441-6090-47DB-939B-6A689B70EA59}"/>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A946D6CA-9EEB-44D1-88DA-2A0AA180934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7C3D5A72-DEEA-4C91-902E-F62CFFC394D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0875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835938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861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3081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8132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58510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47436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4EFAA15-1F66-4593-B0EB-4C5EB986C932}"/>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01081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6179D0E-E79E-4D6A-A0C9-0081710EE08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BD62A247-6B39-45C4-B566-116573E875D0}"/>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9EA5AFBD-3278-4254-A1CC-C5F18B8E9871}"/>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66975939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76AA72D-135D-49B3-A050-5DA9629E40A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50128D7-50CD-4C26-AF01-90619457A044}"/>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2D0BD9-F5FA-45F3-A96C-184CB6DA6639}"/>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1FE0AEDE-4E03-4ED5-8284-0D7917E7DE13}"/>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838152E3-C293-40E4-8E57-5FD5EE9C761A}"/>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1FA23A4F-1CB2-4A23-87D5-F70899708E7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F8390930-F654-4FD8-8CF0-0E6271516795}"/>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D8ABA31E-FEF3-400B-9066-CCF7E3A18F86}"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3393792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B84CFC-FA60-41E5-8174-7FC7D81FF36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Exploring Pathways</a:t>
            </a:r>
          </a:p>
          <a:p>
            <a:pPr lvl="1" fontAlgn="auto">
              <a:spcAft>
                <a:spcPts val="0"/>
              </a:spcAft>
              <a:defRPr/>
            </a:pPr>
            <a:r>
              <a:rPr lang="en-US" dirty="0"/>
              <a:t>Merchandising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922720C-0F13-418A-BEC1-36969B125C14}"/>
              </a:ext>
            </a:extLst>
          </p:cNvPr>
          <p:cNvSpPr>
            <a:spLocks noGrp="1"/>
          </p:cNvSpPr>
          <p:nvPr>
            <p:ph type="title"/>
          </p:nvPr>
        </p:nvSpPr>
        <p:spPr/>
        <p:txBody>
          <a:bodyPr wrap="square" numCol="1" compatLnSpc="1">
            <a:prstTxWarp prst="textNoShape">
              <a:avLst/>
            </a:prstTxWarp>
            <a:normAutofit/>
          </a:bodyPr>
          <a:lstStyle/>
          <a:p>
            <a:pPr fontAlgn="auto">
              <a:spcAft>
                <a:spcPts val="0"/>
              </a:spcAft>
              <a:defRPr/>
            </a:pPr>
            <a:r>
              <a:rPr lang="en-US" altLang="en-US" dirty="0"/>
              <a:t>About the Merchandising Pathway…</a:t>
            </a:r>
          </a:p>
        </p:txBody>
      </p:sp>
      <p:sp>
        <p:nvSpPr>
          <p:cNvPr id="5122" name="Content Placeholder 2">
            <a:extLst>
              <a:ext uri="{FF2B5EF4-FFF2-40B4-BE49-F238E27FC236}">
                <a16:creationId xmlns:a16="http://schemas.microsoft.com/office/drawing/2014/main" id="{DDCBAA6C-40CA-44CD-8137-306403757A3A}"/>
              </a:ext>
            </a:extLst>
          </p:cNvPr>
          <p:cNvSpPr>
            <a:spLocks noGrp="1"/>
          </p:cNvSpPr>
          <p:nvPr>
            <p:ph sz="half" idx="1"/>
          </p:nvPr>
        </p:nvSpPr>
        <p:spPr/>
        <p:txBody>
          <a:bodyPr>
            <a:normAutofit fontScale="92500" lnSpcReduction="10000"/>
          </a:bodyPr>
          <a:lstStyle/>
          <a:p>
            <a:pPr lvl="1" fontAlgn="auto">
              <a:spcAft>
                <a:spcPts val="0"/>
              </a:spcAft>
              <a:defRPr/>
            </a:pPr>
            <a:r>
              <a:rPr lang="en-US" sz="2800" dirty="0"/>
              <a:t>One of the 5 Marketing pathways </a:t>
            </a:r>
          </a:p>
          <a:p>
            <a:pPr lvl="1" fontAlgn="auto">
              <a:spcAft>
                <a:spcPts val="0"/>
              </a:spcAft>
              <a:defRPr/>
            </a:pPr>
            <a:r>
              <a:rPr lang="en-US" sz="2800" dirty="0"/>
              <a:t>Focuses on careers that deal with getting the product into the hands of the customer by forecasting, planning, buying, displaying, and providing customer service </a:t>
            </a:r>
          </a:p>
          <a:p>
            <a:pPr lvl="1" fontAlgn="auto">
              <a:spcAft>
                <a:spcPts val="0"/>
              </a:spcAft>
              <a:defRPr/>
            </a:pPr>
            <a:r>
              <a:rPr lang="en-US" sz="2800" dirty="0"/>
              <a:t>Top Examples:</a:t>
            </a:r>
          </a:p>
          <a:p>
            <a:pPr lvl="3" fontAlgn="auto">
              <a:spcBef>
                <a:spcPts val="1000"/>
              </a:spcBef>
              <a:spcAft>
                <a:spcPts val="0"/>
              </a:spcAft>
              <a:defRPr/>
            </a:pPr>
            <a:r>
              <a:rPr lang="en-US" sz="2600" dirty="0"/>
              <a:t>Merchandise Buyers</a:t>
            </a:r>
          </a:p>
          <a:p>
            <a:pPr lvl="3" fontAlgn="auto">
              <a:spcBef>
                <a:spcPts val="1000"/>
              </a:spcBef>
              <a:spcAft>
                <a:spcPts val="0"/>
              </a:spcAft>
              <a:defRPr/>
            </a:pPr>
            <a:r>
              <a:rPr lang="en-US" sz="2600" dirty="0"/>
              <a:t>Customer Service Representatives</a:t>
            </a:r>
          </a:p>
          <a:p>
            <a:pPr lvl="3" fontAlgn="auto">
              <a:spcBef>
                <a:spcPts val="1000"/>
              </a:spcBef>
              <a:spcAft>
                <a:spcPts val="0"/>
              </a:spcAft>
              <a:defRPr/>
            </a:pPr>
            <a:r>
              <a:rPr lang="en-US" sz="2600" dirty="0"/>
              <a:t>Stock Clerks</a:t>
            </a:r>
          </a:p>
          <a:p>
            <a:pPr lvl="3" fontAlgn="auto">
              <a:spcBef>
                <a:spcPts val="1000"/>
              </a:spcBef>
              <a:spcAft>
                <a:spcPts val="0"/>
              </a:spcAft>
              <a:defRPr/>
            </a:pPr>
            <a:r>
              <a:rPr lang="en-US" sz="2600" dirty="0"/>
              <a:t>Visual Merchandise Managers</a:t>
            </a:r>
          </a:p>
          <a:p>
            <a:pPr lvl="1" fontAlgn="auto">
              <a:spcAft>
                <a:spcPts val="0"/>
              </a:spcAft>
              <a:defRPr/>
            </a:pPr>
            <a:r>
              <a:rPr lang="en-US" sz="2800" dirty="0"/>
              <a:t>Most merchandising careers require training in vocational schools, related on-the-job experience, or an associate's degree.</a:t>
            </a:r>
          </a:p>
          <a:p>
            <a:pPr lvl="1" fontAlgn="auto">
              <a:spcAft>
                <a:spcPts val="0"/>
              </a:spcAft>
              <a:defRPr/>
            </a:pPr>
            <a:endParaRPr lang="en-US" dirty="0">
              <a:latin typeface="Tw Cen MT" charset="0"/>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A15FE46-E52F-4D8D-BAF8-C9B27E7C2407}"/>
              </a:ext>
            </a:extLst>
          </p:cNvPr>
          <p:cNvSpPr>
            <a:spLocks noGrp="1"/>
          </p:cNvSpPr>
          <p:nvPr>
            <p:ph type="title"/>
          </p:nvPr>
        </p:nvSpPr>
        <p:spPr/>
        <p:txBody>
          <a:bodyPr wrap="square" numCol="1" compatLnSpc="1">
            <a:prstTxWarp prst="textNoShape">
              <a:avLst/>
            </a:prstTxWarp>
            <a:normAutofit/>
          </a:bodyPr>
          <a:lstStyle/>
          <a:p>
            <a:pPr fontAlgn="auto">
              <a:spcAft>
                <a:spcPts val="0"/>
              </a:spcAft>
              <a:defRPr/>
            </a:pPr>
            <a:r>
              <a:rPr lang="en-US" altLang="en-US" dirty="0"/>
              <a:t>Top careers of the Merchandising Pathway</a:t>
            </a:r>
          </a:p>
        </p:txBody>
      </p:sp>
      <p:sp>
        <p:nvSpPr>
          <p:cNvPr id="19459" name="Content Placeholder 2">
            <a:extLst>
              <a:ext uri="{FF2B5EF4-FFF2-40B4-BE49-F238E27FC236}">
                <a16:creationId xmlns:a16="http://schemas.microsoft.com/office/drawing/2014/main" id="{5DC071CB-79B7-4726-A180-6CD920DE90CF}"/>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auto">
              <a:lnSpc>
                <a:spcPct val="90000"/>
              </a:lnSpc>
              <a:spcAft>
                <a:spcPts val="0"/>
              </a:spcAft>
              <a:defRPr/>
            </a:pPr>
            <a:r>
              <a:rPr lang="en-US" altLang="en-US" b="1" dirty="0"/>
              <a:t>Merchandise Buyers</a:t>
            </a:r>
          </a:p>
          <a:p>
            <a:pPr lvl="1" fontAlgn="auto">
              <a:lnSpc>
                <a:spcPct val="90000"/>
              </a:lnSpc>
              <a:spcAft>
                <a:spcPts val="0"/>
              </a:spcAft>
              <a:defRPr/>
            </a:pPr>
            <a:r>
              <a:rPr lang="en-US" altLang="en-US" dirty="0"/>
              <a:t>Authorize financial actions </a:t>
            </a:r>
          </a:p>
          <a:p>
            <a:pPr lvl="1" fontAlgn="auto">
              <a:lnSpc>
                <a:spcPct val="90000"/>
              </a:lnSpc>
              <a:spcAft>
                <a:spcPts val="0"/>
              </a:spcAft>
              <a:defRPr/>
            </a:pPr>
            <a:r>
              <a:rPr lang="en-US" altLang="en-US" dirty="0"/>
              <a:t>Develop business or market strategies</a:t>
            </a:r>
          </a:p>
          <a:p>
            <a:pPr lvl="1" fontAlgn="auto">
              <a:lnSpc>
                <a:spcPct val="90000"/>
              </a:lnSpc>
              <a:spcAft>
                <a:spcPts val="0"/>
              </a:spcAft>
              <a:defRPr/>
            </a:pPr>
            <a:r>
              <a:rPr lang="en-US" altLang="en-US" dirty="0"/>
              <a:t>Analyze market conditions or trends</a:t>
            </a:r>
          </a:p>
          <a:p>
            <a:pPr lvl="1" fontAlgn="auto">
              <a:lnSpc>
                <a:spcPct val="90000"/>
              </a:lnSpc>
              <a:spcAft>
                <a:spcPts val="0"/>
              </a:spcAft>
              <a:defRPr/>
            </a:pPr>
            <a:r>
              <a:rPr lang="en-US" altLang="en-US" dirty="0"/>
              <a:t> Determine the value of goods or services</a:t>
            </a:r>
          </a:p>
          <a:p>
            <a:pPr lvl="1" fontAlgn="auto">
              <a:lnSpc>
                <a:spcPct val="90000"/>
              </a:lnSpc>
              <a:spcAft>
                <a:spcPts val="0"/>
              </a:spcAft>
              <a:defRPr/>
            </a:pPr>
            <a:r>
              <a:rPr lang="en-US" altLang="en-US" dirty="0"/>
              <a:t>Purchase products or services</a:t>
            </a:r>
          </a:p>
          <a:p>
            <a:pPr lvl="1" fontAlgn="auto">
              <a:lnSpc>
                <a:spcPct val="90000"/>
              </a:lnSpc>
              <a:spcAft>
                <a:spcPts val="0"/>
              </a:spcAft>
              <a:defRPr/>
            </a:pPr>
            <a:r>
              <a:rPr lang="en-US" altLang="en-US" dirty="0"/>
              <a:t>Confer with personnel to coordinate business operations </a:t>
            </a:r>
          </a:p>
          <a:p>
            <a:pPr lvl="1" fontAlgn="auto">
              <a:lnSpc>
                <a:spcPct val="90000"/>
              </a:lnSpc>
              <a:spcAft>
                <a:spcPts val="0"/>
              </a:spcAft>
              <a:defRPr/>
            </a:pPr>
            <a:r>
              <a:rPr lang="en-US" altLang="en-US" dirty="0"/>
              <a:t>Create marketing materials</a:t>
            </a:r>
          </a:p>
          <a:p>
            <a:pPr lvl="1" fontAlgn="auto">
              <a:lnSpc>
                <a:spcPct val="90000"/>
              </a:lnSpc>
              <a:spcAft>
                <a:spcPts val="0"/>
              </a:spcAft>
              <a:defRPr/>
            </a:pPr>
            <a:r>
              <a:rPr lang="en-US" altLang="en-US" dirty="0"/>
              <a:t> Negotiate contracts with clients or service providers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964DD1B5-39A1-404F-A6C4-1FB0798421D2}"/>
              </a:ext>
            </a:extLst>
          </p:cNvPr>
          <p:cNvSpPr>
            <a:spLocks noGrp="1"/>
          </p:cNvSpPr>
          <p:nvPr>
            <p:ph type="title"/>
          </p:nvPr>
        </p:nvSpPr>
        <p:spPr/>
        <p:txBody>
          <a:bodyPr wrap="square" numCol="1" compatLnSpc="1">
            <a:prstTxWarp prst="textNoShape">
              <a:avLst/>
            </a:prstTxWarp>
          </a:bodyPr>
          <a:lstStyle/>
          <a:p>
            <a:pPr fontAlgn="auto">
              <a:spcAft>
                <a:spcPts val="0"/>
              </a:spcAft>
              <a:defRPr/>
            </a:pPr>
            <a:r>
              <a:rPr lang="en-US" altLang="en-US" dirty="0"/>
              <a:t>Top careers of the Merchandising Pathway</a:t>
            </a:r>
          </a:p>
        </p:txBody>
      </p:sp>
      <p:sp>
        <p:nvSpPr>
          <p:cNvPr id="9218" name="Content Placeholder 2">
            <a:extLst>
              <a:ext uri="{FF2B5EF4-FFF2-40B4-BE49-F238E27FC236}">
                <a16:creationId xmlns:a16="http://schemas.microsoft.com/office/drawing/2014/main" id="{1D2D3428-32DE-412C-929F-609CEA4E01FD}"/>
              </a:ext>
            </a:extLst>
          </p:cNvPr>
          <p:cNvSpPr>
            <a:spLocks noGrp="1"/>
          </p:cNvSpPr>
          <p:nvPr>
            <p:ph sz="half" idx="1"/>
          </p:nvPr>
        </p:nvSpPr>
        <p:spPr/>
        <p:txBody>
          <a:bodyPr/>
          <a:lstStyle/>
          <a:p>
            <a:pPr fontAlgn="auto">
              <a:lnSpc>
                <a:spcPct val="90000"/>
              </a:lnSpc>
              <a:spcAft>
                <a:spcPts val="0"/>
              </a:spcAft>
              <a:defRPr/>
            </a:pPr>
            <a:r>
              <a:rPr lang="en-US" b="1" dirty="0"/>
              <a:t>Customer Service Representatives</a:t>
            </a:r>
          </a:p>
          <a:p>
            <a:pPr lvl="1" fontAlgn="auto">
              <a:lnSpc>
                <a:spcPct val="90000"/>
              </a:lnSpc>
              <a:spcAft>
                <a:spcPts val="0"/>
              </a:spcAft>
              <a:tabLst>
                <a:tab pos="744538" algn="l"/>
              </a:tabLst>
              <a:defRPr/>
            </a:pPr>
            <a:r>
              <a:rPr lang="en-US" dirty="0"/>
              <a:t>Collect deposits, payments or fees</a:t>
            </a:r>
          </a:p>
          <a:p>
            <a:pPr lvl="1" fontAlgn="auto">
              <a:lnSpc>
                <a:spcPct val="90000"/>
              </a:lnSpc>
              <a:spcAft>
                <a:spcPts val="0"/>
              </a:spcAft>
              <a:tabLst>
                <a:tab pos="744538" algn="l"/>
              </a:tabLst>
              <a:defRPr/>
            </a:pPr>
            <a:r>
              <a:rPr lang="en-US" dirty="0"/>
              <a:t> Discuss goods or services information with customers </a:t>
            </a:r>
          </a:p>
          <a:p>
            <a:pPr lvl="1" fontAlgn="auto">
              <a:lnSpc>
                <a:spcPct val="90000"/>
              </a:lnSpc>
              <a:spcAft>
                <a:spcPts val="0"/>
              </a:spcAft>
              <a:tabLst>
                <a:tab pos="744538" algn="l"/>
              </a:tabLst>
              <a:defRPr/>
            </a:pPr>
            <a:r>
              <a:rPr lang="en-US" dirty="0"/>
              <a:t>Promote products, services, or programs </a:t>
            </a:r>
          </a:p>
          <a:p>
            <a:pPr lvl="1" fontAlgn="auto">
              <a:lnSpc>
                <a:spcPct val="90000"/>
              </a:lnSpc>
              <a:spcAft>
                <a:spcPts val="0"/>
              </a:spcAft>
              <a:tabLst>
                <a:tab pos="744538" algn="l"/>
              </a:tabLst>
              <a:defRPr/>
            </a:pPr>
            <a:r>
              <a:rPr lang="en-US" dirty="0"/>
              <a:t>Maintain financial or account records </a:t>
            </a:r>
          </a:p>
          <a:p>
            <a:pPr lvl="1" fontAlgn="auto">
              <a:lnSpc>
                <a:spcPct val="90000"/>
              </a:lnSpc>
              <a:spcAft>
                <a:spcPts val="0"/>
              </a:spcAft>
              <a:tabLst>
                <a:tab pos="744538" algn="l"/>
              </a:tabLst>
              <a:defRPr/>
            </a:pPr>
            <a:r>
              <a:rPr lang="en-US" dirty="0"/>
              <a:t>Provide notifications to customers or patrons</a:t>
            </a:r>
          </a:p>
          <a:p>
            <a:pPr lvl="1" fontAlgn="auto">
              <a:lnSpc>
                <a:spcPct val="90000"/>
              </a:lnSpc>
              <a:spcAft>
                <a:spcPts val="0"/>
              </a:spcAft>
              <a:tabLst>
                <a:tab pos="744538" algn="l"/>
              </a:tabLst>
              <a:defRPr/>
            </a:pPr>
            <a:r>
              <a:rPr lang="en-US" dirty="0"/>
              <a:t>Respond to customer problems or complaints</a:t>
            </a:r>
          </a:p>
          <a:p>
            <a:pPr lvl="1" fontAlgn="auto">
              <a:lnSpc>
                <a:spcPct val="90000"/>
              </a:lnSpc>
              <a:spcAft>
                <a:spcPts val="0"/>
              </a:spcAft>
              <a:tabLst>
                <a:tab pos="744538" algn="l"/>
              </a:tabLst>
              <a:defRPr/>
            </a:pPr>
            <a:r>
              <a:rPr lang="en-US" dirty="0"/>
              <a:t>Inspect items for damage or defects</a:t>
            </a:r>
          </a:p>
          <a:p>
            <a:pPr lvl="1" fontAlgn="auto">
              <a:lnSpc>
                <a:spcPct val="90000"/>
              </a:lnSpc>
              <a:spcAft>
                <a:spcPts val="0"/>
              </a:spcAft>
              <a:tabLst>
                <a:tab pos="744538" algn="l"/>
              </a:tabLst>
              <a:defRPr/>
            </a:pPr>
            <a:r>
              <a:rPr lang="en-US" dirty="0"/>
              <a:t>Need the ability to be sensitive to others' needs and feelings </a:t>
            </a:r>
          </a:p>
          <a:p>
            <a:pPr lvl="1" indent="-319088" fontAlgn="auto">
              <a:spcAft>
                <a:spcPts val="0"/>
              </a:spcAft>
              <a:buFont typeface="Wingdings" charset="0"/>
              <a:buChar char=""/>
              <a:defRPr/>
            </a:pPr>
            <a:endParaRPr lang="en-US" dirty="0">
              <a:latin typeface="Tw Cen MT" charset="0"/>
            </a:endParaRPr>
          </a:p>
          <a:p>
            <a:pPr lvl="1" indent="-319088" fontAlgn="auto">
              <a:spcAft>
                <a:spcPts val="0"/>
              </a:spcAft>
              <a:buFont typeface="Wingdings" charset="0"/>
              <a:buChar char=""/>
              <a:defRPr/>
            </a:pPr>
            <a:endParaRPr lang="en-US" b="1" dirty="0">
              <a:latin typeface="Tw Cen MT" charset="0"/>
            </a:endParaRPr>
          </a:p>
          <a:p>
            <a:pPr fontAlgn="auto">
              <a:spcAft>
                <a:spcPts val="0"/>
              </a:spcAft>
              <a:defRPr/>
            </a:pPr>
            <a:endParaRPr lang="en-US" b="1" dirty="0">
              <a:latin typeface="Tw Cen MT"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CDCBA6EA-A418-4E73-934A-D4F394F19CF1}"/>
              </a:ext>
            </a:extLst>
          </p:cNvPr>
          <p:cNvSpPr>
            <a:spLocks noGrp="1"/>
          </p:cNvSpPr>
          <p:nvPr>
            <p:ph type="title"/>
          </p:nvPr>
        </p:nvSpPr>
        <p:spPr/>
        <p:txBody>
          <a:bodyPr wrap="square" numCol="1" compatLnSpc="1">
            <a:prstTxWarp prst="textNoShape">
              <a:avLst/>
            </a:prstTxWarp>
          </a:bodyPr>
          <a:lstStyle/>
          <a:p>
            <a:pPr fontAlgn="auto">
              <a:spcAft>
                <a:spcPts val="0"/>
              </a:spcAft>
              <a:defRPr/>
            </a:pPr>
            <a:r>
              <a:rPr lang="en-US" altLang="en-US" dirty="0"/>
              <a:t>Top careers of the Merchandising Pathway</a:t>
            </a:r>
          </a:p>
        </p:txBody>
      </p:sp>
      <p:sp>
        <p:nvSpPr>
          <p:cNvPr id="23555" name="Content Placeholder 2">
            <a:extLst>
              <a:ext uri="{FF2B5EF4-FFF2-40B4-BE49-F238E27FC236}">
                <a16:creationId xmlns:a16="http://schemas.microsoft.com/office/drawing/2014/main" id="{EC68BBE2-D880-4C2C-BBF4-9568EB9A1A1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auto">
              <a:spcAft>
                <a:spcPts val="0"/>
              </a:spcAft>
              <a:defRPr/>
            </a:pPr>
            <a:r>
              <a:rPr lang="en-US" altLang="en-US" b="1" dirty="0"/>
              <a:t>Stock Clerks</a:t>
            </a:r>
          </a:p>
          <a:p>
            <a:pPr marL="481012" lvl="1" indent="-457200" fontAlgn="auto">
              <a:spcBef>
                <a:spcPts val="600"/>
              </a:spcBef>
              <a:spcAft>
                <a:spcPts val="0"/>
              </a:spcAft>
              <a:defRPr/>
            </a:pPr>
            <a:r>
              <a:rPr lang="en-US" altLang="en-US" dirty="0"/>
              <a:t>Order materials, supplies, or equipment</a:t>
            </a:r>
          </a:p>
          <a:p>
            <a:pPr marL="481012" lvl="1" indent="-457200" fontAlgn="auto">
              <a:spcBef>
                <a:spcPts val="600"/>
              </a:spcBef>
              <a:spcAft>
                <a:spcPts val="0"/>
              </a:spcAft>
              <a:defRPr/>
            </a:pPr>
            <a:r>
              <a:rPr lang="en-US" altLang="en-US" dirty="0"/>
              <a:t>Attach identification information to products</a:t>
            </a:r>
          </a:p>
          <a:p>
            <a:pPr marL="481012" lvl="1" indent="-457200" fontAlgn="auto">
              <a:spcBef>
                <a:spcPts val="600"/>
              </a:spcBef>
              <a:spcAft>
                <a:spcPts val="0"/>
              </a:spcAft>
              <a:defRPr/>
            </a:pPr>
            <a:r>
              <a:rPr lang="en-US" altLang="en-US" dirty="0"/>
              <a:t>Maintain operational records </a:t>
            </a:r>
          </a:p>
          <a:p>
            <a:pPr marL="481012" lvl="1" indent="-457200" fontAlgn="auto">
              <a:spcBef>
                <a:spcPts val="600"/>
              </a:spcBef>
              <a:spcAft>
                <a:spcPts val="0"/>
              </a:spcAft>
              <a:defRPr/>
            </a:pPr>
            <a:r>
              <a:rPr lang="en-US" altLang="en-US" dirty="0"/>
              <a:t>Maintain inventory records </a:t>
            </a:r>
          </a:p>
          <a:p>
            <a:pPr marL="481012" lvl="1" indent="-457200" fontAlgn="auto">
              <a:spcBef>
                <a:spcPts val="600"/>
              </a:spcBef>
              <a:spcAft>
                <a:spcPts val="0"/>
              </a:spcAft>
              <a:defRPr/>
            </a:pPr>
            <a:r>
              <a:rPr lang="en-US" altLang="en-US" dirty="0"/>
              <a:t>Unload materials or equipment</a:t>
            </a:r>
          </a:p>
          <a:p>
            <a:pPr marL="481012" lvl="1" indent="-457200" fontAlgn="auto">
              <a:spcBef>
                <a:spcPts val="600"/>
              </a:spcBef>
              <a:spcAft>
                <a:spcPts val="0"/>
              </a:spcAft>
              <a:defRPr/>
            </a:pPr>
            <a:r>
              <a:rPr lang="en-US" altLang="en-US" dirty="0"/>
              <a:t> Stock &amp; store supplies or merchandise </a:t>
            </a:r>
          </a:p>
          <a:p>
            <a:pPr marL="481012" lvl="1" indent="-457200" fontAlgn="auto">
              <a:spcBef>
                <a:spcPts val="600"/>
              </a:spcBef>
              <a:spcAft>
                <a:spcPts val="0"/>
              </a:spcAft>
              <a:defRPr/>
            </a:pPr>
            <a:r>
              <a:rPr lang="en-US" altLang="en-US" dirty="0"/>
              <a:t>Receive shipments </a:t>
            </a:r>
          </a:p>
          <a:p>
            <a:pPr marL="481012" lvl="1" indent="-457200" fontAlgn="auto">
              <a:spcBef>
                <a:spcPts val="600"/>
              </a:spcBef>
              <a:spcAft>
                <a:spcPts val="0"/>
              </a:spcAft>
              <a:defRPr/>
            </a:pPr>
            <a:r>
              <a:rPr lang="en-US" altLang="en-US" dirty="0"/>
              <a:t>Clean facilities or equipment </a:t>
            </a:r>
          </a:p>
          <a:p>
            <a:pPr marL="481012" lvl="1" indent="-457200" fontAlgn="auto">
              <a:spcBef>
                <a:spcPts val="600"/>
              </a:spcBef>
              <a:spcAft>
                <a:spcPts val="0"/>
              </a:spcAft>
              <a:defRPr/>
            </a:pPr>
            <a:r>
              <a:rPr lang="en-US" altLang="en-US" dirty="0"/>
              <a:t>Inspect items for damage or defects </a:t>
            </a:r>
          </a:p>
          <a:p>
            <a:pPr marL="481012" lvl="1" indent="-457200" fontAlgn="auto">
              <a:spcBef>
                <a:spcPts val="600"/>
              </a:spcBef>
              <a:spcAft>
                <a:spcPts val="0"/>
              </a:spcAft>
              <a:defRPr/>
            </a:pPr>
            <a:r>
              <a:rPr lang="en-US" altLang="en-US" dirty="0"/>
              <a:t>Require on the job training</a:t>
            </a:r>
          </a:p>
          <a:p>
            <a:pPr lvl="1" indent="-319088">
              <a:buFont typeface="Wingdings" panose="05000000000000000000" pitchFamily="2" charset="2"/>
              <a:buChar char=""/>
            </a:pPr>
            <a:endParaRPr lang="en-US" altLang="en-US" b="1" dirty="0">
              <a:latin typeface="Tw Cen MT" panose="020B0602020104020603" pitchFamily="34" charset="0"/>
            </a:endParaRPr>
          </a:p>
          <a:p>
            <a:endParaRPr lang="en-US" altLang="en-US" b="1" dirty="0">
              <a:latin typeface="Tw Cen MT" panose="020B0602020104020603" pitchFamily="34"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E28D184B-E787-43B1-B3E1-0E9954167934}"/>
              </a:ext>
            </a:extLst>
          </p:cNvPr>
          <p:cNvSpPr>
            <a:spLocks noGrp="1"/>
          </p:cNvSpPr>
          <p:nvPr>
            <p:ph type="title"/>
          </p:nvPr>
        </p:nvSpPr>
        <p:spPr/>
        <p:txBody>
          <a:bodyPr wrap="square" numCol="1" compatLnSpc="1">
            <a:prstTxWarp prst="textNoShape">
              <a:avLst/>
            </a:prstTxWarp>
          </a:bodyPr>
          <a:lstStyle/>
          <a:p>
            <a:pPr fontAlgn="auto">
              <a:spcAft>
                <a:spcPts val="0"/>
              </a:spcAft>
              <a:defRPr/>
            </a:pPr>
            <a:r>
              <a:rPr lang="en-US" altLang="en-US" dirty="0"/>
              <a:t>Top careers of the Merchandising Pathway</a:t>
            </a:r>
          </a:p>
        </p:txBody>
      </p:sp>
      <p:sp>
        <p:nvSpPr>
          <p:cNvPr id="13314" name="Content Placeholder 2">
            <a:extLst>
              <a:ext uri="{FF2B5EF4-FFF2-40B4-BE49-F238E27FC236}">
                <a16:creationId xmlns:a16="http://schemas.microsoft.com/office/drawing/2014/main" id="{F3E4D004-3612-4372-AC31-B54684458F90}"/>
              </a:ext>
            </a:extLst>
          </p:cNvPr>
          <p:cNvSpPr>
            <a:spLocks noGrp="1"/>
          </p:cNvSpPr>
          <p:nvPr>
            <p:ph sz="half" idx="1"/>
          </p:nvPr>
        </p:nvSpPr>
        <p:spPr/>
        <p:txBody>
          <a:bodyPr/>
          <a:lstStyle/>
          <a:p>
            <a:pPr fontAlgn="auto">
              <a:spcAft>
                <a:spcPts val="0"/>
              </a:spcAft>
              <a:defRPr/>
            </a:pPr>
            <a:r>
              <a:rPr lang="en-US" b="1" dirty="0"/>
              <a:t>Visual Merchandise Managers</a:t>
            </a:r>
          </a:p>
          <a:p>
            <a:pPr marL="481012" lvl="1" indent="-457200" fontAlgn="auto">
              <a:spcAft>
                <a:spcPts val="0"/>
              </a:spcAft>
              <a:defRPr/>
            </a:pPr>
            <a:r>
              <a:rPr lang="en-US" dirty="0"/>
              <a:t>Construct distinctive physical objects for artistic, functional, or commercial purposes </a:t>
            </a:r>
          </a:p>
          <a:p>
            <a:pPr marL="481012" lvl="1" indent="-457200" fontAlgn="auto">
              <a:spcAft>
                <a:spcPts val="0"/>
              </a:spcAft>
              <a:defRPr/>
            </a:pPr>
            <a:r>
              <a:rPr lang="en-US" dirty="0"/>
              <a:t>Draw detailed or technical illustrations </a:t>
            </a:r>
          </a:p>
          <a:p>
            <a:pPr marL="481012" lvl="1" indent="-457200" fontAlgn="auto">
              <a:spcAft>
                <a:spcPts val="0"/>
              </a:spcAft>
              <a:defRPr/>
            </a:pPr>
            <a:r>
              <a:rPr lang="en-US" dirty="0"/>
              <a:t>Select materials or props </a:t>
            </a:r>
          </a:p>
          <a:p>
            <a:pPr marL="481012" lvl="1" indent="-457200" fontAlgn="auto">
              <a:spcAft>
                <a:spcPts val="0"/>
              </a:spcAft>
              <a:defRPr/>
            </a:pPr>
            <a:r>
              <a:rPr lang="en-US" dirty="0"/>
              <a:t>Develop promotional strategies or plans</a:t>
            </a:r>
          </a:p>
          <a:p>
            <a:pPr marL="481012" lvl="1" indent="-457200" fontAlgn="auto">
              <a:spcAft>
                <a:spcPts val="0"/>
              </a:spcAft>
              <a:defRPr/>
            </a:pPr>
            <a:r>
              <a:rPr lang="en-US" dirty="0"/>
              <a:t>Arrange artwork, products, or props</a:t>
            </a:r>
          </a:p>
          <a:p>
            <a:pPr marL="481012" lvl="1" indent="-457200" fontAlgn="auto">
              <a:spcAft>
                <a:spcPts val="0"/>
              </a:spcAft>
              <a:defRPr/>
            </a:pPr>
            <a:r>
              <a:rPr lang="en-US" dirty="0"/>
              <a:t>Communicate with others to convey information effectively</a:t>
            </a:r>
          </a:p>
          <a:p>
            <a:pPr marL="481012" lvl="1" indent="-457200" fontAlgn="auto">
              <a:spcAft>
                <a:spcPts val="0"/>
              </a:spcAft>
              <a:defRPr/>
            </a:pPr>
            <a:r>
              <a:rPr lang="en-US" dirty="0"/>
              <a:t>Must be detail oriented and mindful about completing work tasks </a:t>
            </a:r>
          </a:p>
          <a:p>
            <a:pPr marL="595312" lvl="1" indent="0" fontAlgn="auto">
              <a:spcAft>
                <a:spcPts val="0"/>
              </a:spcAft>
              <a:buNone/>
              <a:defRPr/>
            </a:pPr>
            <a:endParaRPr lang="en-US" dirty="0"/>
          </a:p>
          <a:p>
            <a:pPr fontAlgn="auto">
              <a:spcAft>
                <a:spcPts val="0"/>
              </a:spcAft>
              <a:defRPr/>
            </a:pPr>
            <a:endParaRPr lang="en-US" b="1" dirty="0">
              <a:latin typeface="Tw Cen MT"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EC4DC0C0-DE2E-4139-AC23-9FB6BE0B3317}"/>
              </a:ext>
            </a:extLst>
          </p:cNvPr>
          <p:cNvSpPr>
            <a:spLocks noGrp="1"/>
          </p:cNvSpPr>
          <p:nvPr>
            <p:ph type="title"/>
          </p:nvPr>
        </p:nvSpPr>
        <p:spPr/>
        <p:txBody>
          <a:bodyPr wrap="square" numCol="1" compatLnSpc="1">
            <a:prstTxWarp prst="textNoShape">
              <a:avLst/>
            </a:prstTxWarp>
          </a:bodyPr>
          <a:lstStyle/>
          <a:p>
            <a:pPr fontAlgn="auto">
              <a:spcAft>
                <a:spcPts val="0"/>
              </a:spcAft>
              <a:defRPr/>
            </a:pPr>
            <a:r>
              <a:rPr lang="en-US" altLang="en-US" dirty="0"/>
              <a:t>Lesson Activities…</a:t>
            </a:r>
          </a:p>
        </p:txBody>
      </p:sp>
      <p:sp>
        <p:nvSpPr>
          <p:cNvPr id="27651" name="Content Placeholder 2">
            <a:extLst>
              <a:ext uri="{FF2B5EF4-FFF2-40B4-BE49-F238E27FC236}">
                <a16:creationId xmlns:a16="http://schemas.microsoft.com/office/drawing/2014/main" id="{6B13AFCB-6285-45DB-88E5-AC20760DE3E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3812" lvl="1" indent="0" fontAlgn="auto">
              <a:spcAft>
                <a:spcPts val="0"/>
              </a:spcAft>
              <a:buNone/>
              <a:defRPr/>
            </a:pPr>
            <a:r>
              <a:rPr lang="en-US" altLang="en-US" dirty="0"/>
              <a:t>Visual Merchandising: </a:t>
            </a:r>
          </a:p>
          <a:p>
            <a:pPr marL="481012" lvl="1" indent="-457200" fontAlgn="auto">
              <a:spcAft>
                <a:spcPts val="0"/>
              </a:spcAft>
              <a:defRPr/>
            </a:pPr>
            <a:r>
              <a:rPr lang="en-US" altLang="en-US" dirty="0"/>
              <a:t>Department Store Design Challenge </a:t>
            </a:r>
            <a:endParaRPr lang="en-US" altLang="ja-JP" dirty="0"/>
          </a:p>
          <a:p>
            <a:pPr lvl="1"/>
            <a:endParaRPr lang="en-US" altLang="en-US" dirty="0">
              <a:latin typeface="Tw Cen MT" panose="020B0602020104020603" pitchFamily="34" charset="0"/>
            </a:endParaRPr>
          </a:p>
        </p:txBody>
      </p:sp>
      <p:pic>
        <p:nvPicPr>
          <p:cNvPr id="2" name="Picture 1" descr="shopping-606993_1280.jpg">
            <a:extLst>
              <a:ext uri="{FF2B5EF4-FFF2-40B4-BE49-F238E27FC236}">
                <a16:creationId xmlns:a16="http://schemas.microsoft.com/office/drawing/2014/main" id="{3761F077-8445-4F9D-84AF-E9F7B98722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8067" y="2895601"/>
            <a:ext cx="3581400" cy="238666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le 1">
            <a:extLst>
              <a:ext uri="{FF2B5EF4-FFF2-40B4-BE49-F238E27FC236}">
                <a16:creationId xmlns:a16="http://schemas.microsoft.com/office/drawing/2014/main" id="{70644A6F-F311-44D9-B811-ED6AA83B15EF}"/>
              </a:ext>
            </a:extLst>
          </p:cNvPr>
          <p:cNvSpPr>
            <a:spLocks noGrp="1"/>
          </p:cNvSpPr>
          <p:nvPr>
            <p:ph type="title"/>
          </p:nvPr>
        </p:nvSpPr>
        <p:spPr/>
        <p:txBody>
          <a:bodyPr wrap="square" numCol="1" compatLnSpc="1">
            <a:prstTxWarp prst="textNoShape">
              <a:avLst/>
            </a:prstTxWarp>
          </a:bodyPr>
          <a:lstStyle/>
          <a:p>
            <a:pPr fontAlgn="auto">
              <a:spcAft>
                <a:spcPts val="0"/>
              </a:spcAft>
              <a:defRPr/>
            </a:pPr>
            <a:r>
              <a:rPr lang="en-US" altLang="en-US" dirty="0"/>
              <a:t>Sources</a:t>
            </a:r>
          </a:p>
        </p:txBody>
      </p:sp>
      <p:sp>
        <p:nvSpPr>
          <p:cNvPr id="2" name="Content Placeholder 1">
            <a:extLst>
              <a:ext uri="{FF2B5EF4-FFF2-40B4-BE49-F238E27FC236}">
                <a16:creationId xmlns:a16="http://schemas.microsoft.com/office/drawing/2014/main" id="{34523D7C-D919-40C6-ADB2-A8D89D481BB0}"/>
              </a:ext>
            </a:extLst>
          </p:cNvPr>
          <p:cNvSpPr>
            <a:spLocks noGrp="1"/>
          </p:cNvSpPr>
          <p:nvPr>
            <p:ph sz="half" idx="1"/>
          </p:nvPr>
        </p:nvSpPr>
        <p:spPr/>
        <p:txBody>
          <a:bodyPr/>
          <a:lstStyle/>
          <a:p>
            <a:pPr lvl="1"/>
            <a:r>
              <a:rPr lang="en-US" sz="2200" dirty="0"/>
              <a:t>www.Onetonline.org</a:t>
            </a:r>
          </a:p>
          <a:p>
            <a:pPr lvl="1"/>
            <a:r>
              <a:rPr lang="en-US" sz="2200" dirty="0"/>
              <a:t>www.careertech.org/marketing</a:t>
            </a:r>
          </a:p>
          <a:p>
            <a:pPr lvl="1"/>
            <a:r>
              <a:rPr lang="en-US" sz="2200" dirty="0"/>
              <a:t>www.achievetexas.org</a:t>
            </a:r>
          </a:p>
          <a:p>
            <a:pPr lvl="1"/>
            <a:r>
              <a:rPr lang="en-US" sz="2200" dirty="0"/>
              <a:t>"</a:t>
            </a:r>
            <a:r>
              <a:rPr lang="en-US" sz="2200" dirty="0" err="1"/>
              <a:t>Campnoumatch</a:t>
            </a:r>
            <a:r>
              <a:rPr lang="en-US" sz="2200" dirty="0"/>
              <a:t>" by </a:t>
            </a:r>
            <a:r>
              <a:rPr lang="en-US" sz="2200" dirty="0" err="1"/>
              <a:t>Adrià</a:t>
            </a:r>
            <a:r>
              <a:rPr lang="en-US" sz="2200" dirty="0"/>
              <a:t> </a:t>
            </a:r>
            <a:r>
              <a:rPr lang="en-US" sz="2200" dirty="0" err="1"/>
              <a:t>garcía</a:t>
            </a:r>
            <a:r>
              <a:rPr lang="en-US" sz="2200" dirty="0"/>
              <a:t> - Flickr. </a:t>
            </a:r>
          </a:p>
          <a:p>
            <a:pPr lvl="1"/>
            <a:r>
              <a:rPr lang="en-US" sz="2200" dirty="0"/>
              <a:t>“PR" by </a:t>
            </a:r>
            <a:r>
              <a:rPr lang="en-US" sz="2200" dirty="0" err="1"/>
              <a:t>Nuiton</a:t>
            </a:r>
            <a:r>
              <a:rPr lang="en-US" sz="2200" dirty="0"/>
              <a:t> May- Flickr. </a:t>
            </a:r>
          </a:p>
          <a:p>
            <a:pPr lvl="1"/>
            <a:r>
              <a:rPr lang="en-US" sz="2200" dirty="0"/>
              <a:t>By </a:t>
            </a:r>
            <a:r>
              <a:rPr lang="en-US" sz="2200" dirty="0" err="1"/>
              <a:t>Tomwsulcer</a:t>
            </a:r>
            <a:r>
              <a:rPr lang="en-US" sz="2200" dirty="0"/>
              <a:t> (Own work) [CC0], via Wikimedia Commons</a:t>
            </a:r>
          </a:p>
          <a:p>
            <a:pPr lvl="1"/>
            <a:r>
              <a:rPr lang="en-US" sz="2200" dirty="0"/>
              <a:t>Microsoft clipart gallery</a:t>
            </a:r>
          </a:p>
          <a:p>
            <a:endParaRPr lang="en-US" dirty="0"/>
          </a:p>
          <a:p>
            <a:endParaRPr lang="en-US" dirty="0"/>
          </a:p>
          <a:p>
            <a:endParaRPr lang="en-US" dirty="0"/>
          </a:p>
        </p:txBody>
      </p:sp>
    </p:spTree>
  </p:cSld>
  <p:clrMapOvr>
    <a:masterClrMapping/>
  </p:clrMapOvr>
  <p:transition spd="slow"/>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schemas.microsoft.com/office/2006/metadata/properties"/>
    <ds:schemaRef ds:uri="http://purl.org/dc/dcmitype/"/>
    <ds:schemaRef ds:uri="05d88611-e516-4d1a-b12e-39107e78b3d0"/>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56ea17bb-c96d-4826-b465-01eec0dd23dd"/>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46</TotalTime>
  <Words>369</Words>
  <Application>Microsoft Office PowerPoint</Application>
  <PresentationFormat>Widescreen</PresentationFormat>
  <Paragraphs>72</Paragraphs>
  <Slides>9</Slides>
  <Notes>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9</vt:i4>
      </vt:variant>
    </vt:vector>
  </HeadingPairs>
  <TitlesOfParts>
    <vt:vector size="21" baseType="lpstr">
      <vt:lpstr>MS PGothic</vt:lpstr>
      <vt:lpstr>游ゴシック</vt:lpstr>
      <vt:lpstr>.AppleSystemUIFont</vt:lpstr>
      <vt:lpstr>Arial</vt:lpstr>
      <vt:lpstr>Calibri</vt:lpstr>
      <vt:lpstr>Open Sans</vt:lpstr>
      <vt:lpstr>Open Sans SemiBold</vt:lpstr>
      <vt:lpstr>Tw Cen MT</vt:lpstr>
      <vt:lpstr>Wingdings</vt:lpstr>
      <vt:lpstr>2_Office Theme</vt:lpstr>
      <vt:lpstr>3_Office Theme</vt:lpstr>
      <vt:lpstr>4_Office Theme</vt:lpstr>
      <vt:lpstr>PowerPoint Presentation</vt:lpstr>
      <vt:lpstr>PowerPoint Presentation</vt:lpstr>
      <vt:lpstr>About the Merchandising Pathway…</vt:lpstr>
      <vt:lpstr>Top careers of the Merchandising Pathway</vt:lpstr>
      <vt:lpstr>Top careers of the Merchandising Pathway</vt:lpstr>
      <vt:lpstr>Top careers of the Merchandising Pathway</vt:lpstr>
      <vt:lpstr>Top careers of the Merchandising Pathway</vt:lpstr>
      <vt:lpstr>Lesson Activities…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8</cp:revision>
  <cp:lastPrinted>2017-07-07T16:17:37Z</cp:lastPrinted>
  <dcterms:created xsi:type="dcterms:W3CDTF">2017-07-11T23:58:30Z</dcterms:created>
  <dcterms:modified xsi:type="dcterms:W3CDTF">2017-07-26T13:55:11Z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