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3"/>
  </p:notesMasterIdLst>
  <p:sldIdLst>
    <p:sldId id="321" r:id="rId7"/>
    <p:sldId id="330" r:id="rId8"/>
    <p:sldId id="326" r:id="rId9"/>
    <p:sldId id="327" r:id="rId10"/>
    <p:sldId id="328" r:id="rId11"/>
    <p:sldId id="329" r:id="rId12"/>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5190" autoAdjust="0"/>
  </p:normalViewPr>
  <p:slideViewPr>
    <p:cSldViewPr snapToGrid="0">
      <p:cViewPr varScale="1">
        <p:scale>
          <a:sx n="112" d="100"/>
          <a:sy n="112" d="100"/>
        </p:scale>
        <p:origin x="413" y="8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41A7E1-7DB5-4BD9-BB77-2F8D8EAEDA53}"/>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FBE3CD6F-A00B-4355-AB4E-46A541807288}"/>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E4172413-3BE0-4A01-9F80-D3D704299370}" type="datetimeFigureOut">
              <a:rPr lang="en-US"/>
              <a:pPr>
                <a:defRPr/>
              </a:pPr>
              <a:t>7/21/2017</a:t>
            </a:fld>
            <a:endParaRPr lang="en-US"/>
          </a:p>
        </p:txBody>
      </p:sp>
      <p:sp>
        <p:nvSpPr>
          <p:cNvPr id="4" name="Slide Image Placeholder 3">
            <a:extLst>
              <a:ext uri="{FF2B5EF4-FFF2-40B4-BE49-F238E27FC236}">
                <a16:creationId xmlns:a16="http://schemas.microsoft.com/office/drawing/2014/main" id="{EE819217-789B-4684-8FAF-D7F317D60B5A}"/>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C9D8BA02-15A2-4EFC-A03F-7934FEC04757}"/>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E96CFE2-BE4E-41A6-8B75-AA96901B4E5C}"/>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8485040A-A734-4C38-A66A-A4A87F87AD88}"/>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CA05EE12-BAD6-487D-9768-E5111E5521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3FBCD92-45BD-4B3F-8B02-81476AE41A0A}"/>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5E68974F-9C8D-40D3-9996-305CD9709A6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155F8AA1-A666-40EA-A21C-49E485A9D1D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E2B64D3-326C-43B4-89F2-298F3FED5BD2}"/>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57543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4A3DBB8-1F75-47B4-AF64-E3483D6BDCE1}"/>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D12970A-90F0-4544-9B6C-764F40E01306}"/>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455FC2B-5B5C-4809-A0DD-1D96588787BD}"/>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530618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4" name="Date Placeholder 9">
            <a:extLst>
              <a:ext uri="{FF2B5EF4-FFF2-40B4-BE49-F238E27FC236}">
                <a16:creationId xmlns:a16="http://schemas.microsoft.com/office/drawing/2014/main" id="{EA6F22FC-278C-45E7-8195-8B4F0B39098D}"/>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smtClean="0">
                <a:latin typeface="+mn-lt"/>
              </a:defRPr>
            </a:lvl1pPr>
          </a:lstStyle>
          <a:p>
            <a:pPr>
              <a:defRPr/>
            </a:pPr>
            <a:fld id="{91E970FD-A4CD-4CA9-9B88-2DCC5076AB89}" type="datetime1">
              <a:rPr lang="en-US"/>
              <a:pPr>
                <a:defRPr/>
              </a:pPr>
              <a:t>7/21/2017</a:t>
            </a:fld>
            <a:endParaRPr lang="en-US"/>
          </a:p>
        </p:txBody>
      </p:sp>
      <p:sp>
        <p:nvSpPr>
          <p:cNvPr id="5" name="Footer Placeholder 21">
            <a:extLst>
              <a:ext uri="{FF2B5EF4-FFF2-40B4-BE49-F238E27FC236}">
                <a16:creationId xmlns:a16="http://schemas.microsoft.com/office/drawing/2014/main" id="{B2B338DC-F36F-4E7B-82B2-283BAE40CD71}"/>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Copyright © Texas Education Agency, 2014. All rights reserved. </a:t>
            </a:r>
          </a:p>
        </p:txBody>
      </p:sp>
      <p:sp>
        <p:nvSpPr>
          <p:cNvPr id="6" name="Slide Number Placeholder 17">
            <a:extLst>
              <a:ext uri="{FF2B5EF4-FFF2-40B4-BE49-F238E27FC236}">
                <a16:creationId xmlns:a16="http://schemas.microsoft.com/office/drawing/2014/main" id="{C6885B85-73E2-4974-A4AE-8A36797C8D4F}"/>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EC509B19-D433-4CEE-A86F-16C9B9299C03}" type="slidenum">
              <a:rPr lang="en-US"/>
              <a:pPr>
                <a:defRPr/>
              </a:pPr>
              <a:t>‹#›</a:t>
            </a:fld>
            <a:endParaRPr lang="en-US"/>
          </a:p>
        </p:txBody>
      </p:sp>
    </p:spTree>
    <p:extLst>
      <p:ext uri="{BB962C8B-B14F-4D97-AF65-F5344CB8AC3E}">
        <p14:creationId xmlns:p14="http://schemas.microsoft.com/office/powerpoint/2010/main" val="3011335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276263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41220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05626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65235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400139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7505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5002609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280273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82D70CC-6199-4601-BAE2-0B22A146E6EF}"/>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76A5AEF6-D707-43D9-9000-42C086FDD3A7}"/>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AC9DCD1E-8EDA-4300-9934-04F62ADED41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1676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458671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619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19393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0659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099816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32762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570EC04-36F7-490D-9DC6-7463FDCDD911}"/>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688349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43C147B-E8AB-465B-A52A-648134F30A10}"/>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5A6C59C6-1A0A-48D7-8867-35CEECE20F6C}"/>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BE9F0CF7-FC8F-4725-860C-198A5157EDF9}"/>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17962806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5242247-7536-4CF8-8445-36A5B10F863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CB27F7B-4C38-4719-BD02-22633155AF97}"/>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BB3ABB-61DC-42D4-B8BF-600757635304}"/>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D51B8882-C0A8-4B66-931C-ECE8E1995B4F}"/>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D8500065-0192-42FB-96A7-BD6F4BC8E210}"/>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082DD585-C04A-4DA3-BD36-20D7D340B2B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63822A3C-F2AB-4F69-AE2D-BD0DF2D9F685}"/>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5762227D-4F94-49B7-B9B7-9FF9B4C5730B}"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11739713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BF4B72-0273-431C-B7BC-CF3A26617F3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Fashion Marketing</a:t>
            </a:r>
          </a:p>
          <a:p>
            <a:pPr lvl="1" fontAlgn="auto">
              <a:spcAft>
                <a:spcPts val="0"/>
              </a:spcAft>
              <a:defRPr/>
            </a:pPr>
            <a:r>
              <a:rPr lang="en-US" dirty="0"/>
              <a:t>Marketing Function Basics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7E39-B749-4EDF-807A-AC1AE1F32051}"/>
              </a:ext>
            </a:extLst>
          </p:cNvPr>
          <p:cNvSpPr>
            <a:spLocks noGrp="1"/>
          </p:cNvSpPr>
          <p:nvPr>
            <p:ph type="title"/>
          </p:nvPr>
        </p:nvSpPr>
        <p:spPr/>
        <p:txBody>
          <a:bodyPr>
            <a:normAutofit/>
          </a:bodyPr>
          <a:lstStyle/>
          <a:p>
            <a:pPr fontAlgn="auto">
              <a:spcAft>
                <a:spcPts val="0"/>
              </a:spcAft>
              <a:defRPr/>
            </a:pPr>
            <a:r>
              <a:rPr lang="en-US" sz="3700" dirty="0">
                <a:solidFill>
                  <a:srgbClr val="4E7CBE"/>
                </a:solidFill>
              </a:rPr>
              <a:t>Functions of</a:t>
            </a:r>
            <a:r>
              <a:rPr lang="en-US" dirty="0">
                <a:solidFill>
                  <a:srgbClr val="4E7CBE"/>
                </a:solidFill>
                <a:latin typeface="Arial Rounded MT Bold" pitchFamily="34" charset="0"/>
              </a:rPr>
              <a:t> </a:t>
            </a:r>
            <a:r>
              <a:rPr lang="en-US" sz="3700" dirty="0">
                <a:solidFill>
                  <a:srgbClr val="4E7CBE"/>
                </a:solidFill>
              </a:rPr>
              <a:t>Marketing</a:t>
            </a:r>
          </a:p>
        </p:txBody>
      </p:sp>
      <p:sp>
        <p:nvSpPr>
          <p:cNvPr id="16386" name="Content Placeholder 2">
            <a:extLst>
              <a:ext uri="{FF2B5EF4-FFF2-40B4-BE49-F238E27FC236}">
                <a16:creationId xmlns:a16="http://schemas.microsoft.com/office/drawing/2014/main" id="{9372E108-4928-4D55-A42A-55D0929670F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3" panose="05040102010807070707" pitchFamily="18" charset="2"/>
              <a:buNone/>
            </a:pPr>
            <a:endParaRPr lang="en-US" altLang="en-US" dirty="0"/>
          </a:p>
          <a:p>
            <a:endParaRPr lang="en-US" altLang="en-US" b="1" u="sng" dirty="0"/>
          </a:p>
          <a:p>
            <a:pPr>
              <a:buFont typeface="Wingdings 3" panose="05040102010807070707" pitchFamily="18" charset="2"/>
              <a:buNone/>
            </a:pPr>
            <a:endParaRPr lang="en-US" altLang="en-US" dirty="0"/>
          </a:p>
          <a:p>
            <a:endParaRPr lang="en-US" altLang="en-US" dirty="0"/>
          </a:p>
          <a:p>
            <a:endParaRPr lang="en-US" altLang="en-US" dirty="0"/>
          </a:p>
        </p:txBody>
      </p:sp>
      <p:pic>
        <p:nvPicPr>
          <p:cNvPr id="16388" name="Picture 5" descr="fashionpics.jpg">
            <a:extLst>
              <a:ext uri="{FF2B5EF4-FFF2-40B4-BE49-F238E27FC236}">
                <a16:creationId xmlns:a16="http://schemas.microsoft.com/office/drawing/2014/main" id="{0F254D68-8A93-4587-BB38-8AD20A94C6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6472" y="1420420"/>
            <a:ext cx="7543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5C6C9E8-1E51-4DB6-A764-639398ACF07D}"/>
              </a:ext>
            </a:extLst>
          </p:cNvPr>
          <p:cNvSpPr>
            <a:spLocks noGrp="1"/>
          </p:cNvSpPr>
          <p:nvPr>
            <p:ph type="title"/>
          </p:nvPr>
        </p:nvSpPr>
        <p:spPr/>
        <p:txBody>
          <a:bodyPr>
            <a:normAutofit/>
          </a:bodyPr>
          <a:lstStyle/>
          <a:p>
            <a:pPr fontAlgn="auto">
              <a:spcAft>
                <a:spcPts val="0"/>
              </a:spcAft>
              <a:defRPr/>
            </a:pPr>
            <a:r>
              <a:rPr lang="en-US" dirty="0">
                <a:solidFill>
                  <a:srgbClr val="4E7CBE"/>
                </a:solidFill>
              </a:rPr>
              <a:t>Marketing</a:t>
            </a:r>
            <a:r>
              <a:rPr lang="en-US" sz="3200" dirty="0">
                <a:solidFill>
                  <a:srgbClr val="4E7CBE"/>
                </a:solidFill>
              </a:rPr>
              <a:t> </a:t>
            </a:r>
            <a:r>
              <a:rPr lang="en-US" dirty="0">
                <a:solidFill>
                  <a:srgbClr val="4E7CBE"/>
                </a:solidFill>
              </a:rPr>
              <a:t>Terms</a:t>
            </a:r>
          </a:p>
        </p:txBody>
      </p:sp>
      <p:sp>
        <p:nvSpPr>
          <p:cNvPr id="17410" name="Content Placeholder 1">
            <a:extLst>
              <a:ext uri="{FF2B5EF4-FFF2-40B4-BE49-F238E27FC236}">
                <a16:creationId xmlns:a16="http://schemas.microsoft.com/office/drawing/2014/main" id="{187830CB-6C39-43BF-902C-6CBD2BAFAF3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Marketing </a:t>
            </a:r>
          </a:p>
          <a:p>
            <a:pPr lvl="1"/>
            <a:r>
              <a:rPr lang="en-US" altLang="en-US" dirty="0"/>
              <a:t>Marketing Concept </a:t>
            </a:r>
          </a:p>
          <a:p>
            <a:pPr lvl="1"/>
            <a:r>
              <a:rPr lang="en-US" altLang="en-US" dirty="0"/>
              <a:t>Target Market </a:t>
            </a:r>
          </a:p>
          <a:p>
            <a:pPr lvl="1"/>
            <a:r>
              <a:rPr lang="en-US" altLang="en-US" dirty="0"/>
              <a:t>Market Segmentation </a:t>
            </a:r>
          </a:p>
          <a:p>
            <a:pPr lvl="1"/>
            <a:r>
              <a:rPr lang="en-US" altLang="en-US" dirty="0"/>
              <a:t>Demographics </a:t>
            </a:r>
          </a:p>
          <a:p>
            <a:pPr lvl="1"/>
            <a:r>
              <a:rPr lang="en-US" altLang="en-US" dirty="0"/>
              <a:t>Psychographics </a:t>
            </a:r>
          </a:p>
          <a:p>
            <a:pPr lvl="1"/>
            <a:r>
              <a:rPr lang="en-US" altLang="en-US" dirty="0" err="1"/>
              <a:t>Geographics</a:t>
            </a:r>
            <a:r>
              <a:rPr lang="en-US" altLang="en-US" dirty="0"/>
              <a:t> </a:t>
            </a:r>
          </a:p>
          <a:p>
            <a:pPr lvl="1"/>
            <a:r>
              <a:rPr lang="en-US" altLang="en-US" dirty="0"/>
              <a:t>Behavioristics </a:t>
            </a:r>
          </a:p>
          <a:p>
            <a:pPr lvl="1"/>
            <a:r>
              <a:rPr lang="en-US" altLang="en-US" dirty="0"/>
              <a:t>Fashion Merchandising</a:t>
            </a:r>
          </a:p>
          <a:p>
            <a:pPr lvl="1"/>
            <a:r>
              <a:rPr lang="en-US" altLang="en-US" dirty="0"/>
              <a:t>Retailers </a:t>
            </a:r>
          </a:p>
          <a:p>
            <a:pPr lvl="1"/>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C362236-75E7-415B-82BC-18F478A19626}"/>
              </a:ext>
            </a:extLst>
          </p:cNvPr>
          <p:cNvSpPr>
            <a:spLocks noGrp="1"/>
          </p:cNvSpPr>
          <p:nvPr>
            <p:ph type="title"/>
          </p:nvPr>
        </p:nvSpPr>
        <p:spPr/>
        <p:txBody>
          <a:bodyPr/>
          <a:lstStyle/>
          <a:p>
            <a:pPr fontAlgn="auto">
              <a:spcAft>
                <a:spcPts val="0"/>
              </a:spcAft>
              <a:defRPr/>
            </a:pPr>
            <a:r>
              <a:rPr lang="en-US" dirty="0">
                <a:solidFill>
                  <a:srgbClr val="4E7CBE"/>
                </a:solidFill>
              </a:rPr>
              <a:t>Diverse and Changing Markets</a:t>
            </a:r>
          </a:p>
        </p:txBody>
      </p:sp>
      <p:sp>
        <p:nvSpPr>
          <p:cNvPr id="12290" name="Content Placeholder 1">
            <a:extLst>
              <a:ext uri="{FF2B5EF4-FFF2-40B4-BE49-F238E27FC236}">
                <a16:creationId xmlns:a16="http://schemas.microsoft.com/office/drawing/2014/main" id="{829CDE3D-D187-40B1-BDA5-92AF2B723B56}"/>
              </a:ext>
            </a:extLst>
          </p:cNvPr>
          <p:cNvSpPr>
            <a:spLocks noGrp="1"/>
          </p:cNvSpPr>
          <p:nvPr>
            <p:ph sz="half" idx="1"/>
          </p:nvPr>
        </p:nvSpPr>
        <p:spPr/>
        <p:txBody>
          <a:bodyPr/>
          <a:lstStyle/>
          <a:p>
            <a:pPr lvl="1" fontAlgn="auto">
              <a:spcAft>
                <a:spcPts val="0"/>
              </a:spcAft>
              <a:defRPr/>
            </a:pPr>
            <a:r>
              <a:rPr lang="en-US" dirty="0"/>
              <a:t>How does the Fashion industry handle change?</a:t>
            </a:r>
          </a:p>
          <a:p>
            <a:pPr lvl="1" fontAlgn="auto">
              <a:spcAft>
                <a:spcPts val="0"/>
              </a:spcAft>
              <a:defRPr/>
            </a:pPr>
            <a:r>
              <a:rPr lang="en-US" dirty="0"/>
              <a:t>How do individual companies handle change?</a:t>
            </a:r>
          </a:p>
          <a:p>
            <a:pPr lvl="1" fontAlgn="auto">
              <a:spcAft>
                <a:spcPts val="0"/>
              </a:spcAft>
              <a:defRPr/>
            </a:pPr>
            <a:r>
              <a:rPr lang="en-US" dirty="0"/>
              <a:t>How do consumers handle change?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0CBACA-EB8C-4F0B-91C0-E5CFED1FE64F}"/>
              </a:ext>
            </a:extLst>
          </p:cNvPr>
          <p:cNvSpPr>
            <a:spLocks noGrp="1"/>
          </p:cNvSpPr>
          <p:nvPr>
            <p:ph type="title"/>
          </p:nvPr>
        </p:nvSpPr>
        <p:spPr/>
        <p:txBody>
          <a:bodyPr>
            <a:normAutofit fontScale="90000"/>
          </a:bodyPr>
          <a:lstStyle/>
          <a:p>
            <a:pPr fontAlgn="auto">
              <a:spcAft>
                <a:spcPts val="0"/>
              </a:spcAft>
              <a:defRPr/>
            </a:pPr>
            <a:br>
              <a:rPr lang="en-US" sz="4600" dirty="0">
                <a:solidFill>
                  <a:srgbClr val="4E7CBE"/>
                </a:solidFill>
              </a:rPr>
            </a:br>
            <a:r>
              <a:rPr lang="en-US" sz="4600" dirty="0">
                <a:solidFill>
                  <a:srgbClr val="4E7CBE"/>
                </a:solidFill>
              </a:rPr>
              <a:t>Review</a:t>
            </a:r>
            <a:endParaRPr lang="en-US" dirty="0">
              <a:solidFill>
                <a:srgbClr val="4E7CBE"/>
              </a:solidFill>
            </a:endParaRPr>
          </a:p>
        </p:txBody>
      </p:sp>
      <p:sp>
        <p:nvSpPr>
          <p:cNvPr id="19458" name="Content Placeholder 1">
            <a:extLst>
              <a:ext uri="{FF2B5EF4-FFF2-40B4-BE49-F238E27FC236}">
                <a16:creationId xmlns:a16="http://schemas.microsoft.com/office/drawing/2014/main" id="{AECB2125-ADB1-4DAB-8FDB-88B1499892B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spcBef>
                <a:spcPts val="400"/>
              </a:spcBef>
              <a:buSzPct val="100000"/>
            </a:pPr>
            <a:r>
              <a:rPr lang="en-US" altLang="en-US" dirty="0"/>
              <a:t>What are the Functions of Marketing?</a:t>
            </a:r>
          </a:p>
          <a:p>
            <a:pPr lvl="1"/>
            <a:r>
              <a:rPr lang="en-US" altLang="en-US" dirty="0"/>
              <a:t>How is Fashion Marketed?</a:t>
            </a:r>
          </a:p>
          <a:p>
            <a:pPr lvl="1"/>
            <a:r>
              <a:rPr lang="en-US" altLang="en-US" dirty="0"/>
              <a:t>What is the Marketing Concept? </a:t>
            </a:r>
          </a:p>
          <a:p>
            <a:pPr lvl="1"/>
            <a:r>
              <a:rPr lang="en-US" altLang="en-US" dirty="0"/>
              <a:t>What is a Target Market?</a:t>
            </a:r>
          </a:p>
          <a:p>
            <a:pPr lvl="1"/>
            <a:r>
              <a:rPr lang="en-US" altLang="en-US" dirty="0"/>
              <a:t>What are Demographics? </a:t>
            </a:r>
          </a:p>
          <a:p>
            <a:pPr lvl="1"/>
            <a:r>
              <a:rPr lang="en-US" altLang="en-US" dirty="0"/>
              <a:t>What are Psychographics?</a:t>
            </a:r>
          </a:p>
          <a:p>
            <a:pPr lvl="1"/>
            <a:r>
              <a:rPr lang="en-US" altLang="en-US" dirty="0"/>
              <a:t>What are </a:t>
            </a:r>
            <a:r>
              <a:rPr lang="en-US" altLang="en-US" dirty="0" err="1"/>
              <a:t>Geographics</a:t>
            </a:r>
            <a:r>
              <a:rPr lang="en-US" altLang="en-US" dirty="0"/>
              <a:t>?</a:t>
            </a:r>
          </a:p>
          <a:p>
            <a:pPr lvl="1"/>
            <a:r>
              <a:rPr lang="en-US" altLang="en-US" dirty="0"/>
              <a:t>What are </a:t>
            </a:r>
            <a:r>
              <a:rPr lang="en-US" altLang="en-US" dirty="0" err="1"/>
              <a:t>Behavoristics</a:t>
            </a:r>
            <a:r>
              <a:rPr lang="en-US" altLang="en-US" dirty="0"/>
              <a:t>?</a:t>
            </a:r>
          </a:p>
          <a:p>
            <a:pPr lvl="1"/>
            <a:endParaRPr lang="en-US" altLang="en-US" dirty="0"/>
          </a:p>
          <a:p>
            <a:pPr lvl="1"/>
            <a:endParaRPr lang="en-US" altLang="en-US" dirty="0"/>
          </a:p>
          <a:p>
            <a:pPr lvl="1"/>
            <a:endParaRPr lang="en-US" altLang="en-US" dirty="0"/>
          </a:p>
          <a:p>
            <a:pPr marL="0" lvl="1" indent="0">
              <a:buNone/>
            </a:pPr>
            <a:endParaRPr lang="en-US" alt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microsoft.com/office/2006/documentManagement/types"/>
    <ds:schemaRef ds:uri="http://purl.org/dc/terms/"/>
    <ds:schemaRef ds:uri="http://www.w3.org/XML/1998/namespace"/>
    <ds:schemaRef ds:uri="56ea17bb-c96d-4826-b465-01eec0dd23dd"/>
    <ds:schemaRef ds:uri="http://schemas.openxmlformats.org/package/2006/metadata/core-properties"/>
    <ds:schemaRef ds:uri="http://schemas.microsoft.com/office/infopath/2007/PartnerControls"/>
    <ds:schemaRef ds:uri="05d88611-e516-4d1a-b12e-39107e78b3d0"/>
    <ds:schemaRef ds:uri="http://purl.org/dc/dcmitype/"/>
    <ds:schemaRef ds:uri="http://schemas.microsoft.com/sharepoint/v3"/>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32</TotalTime>
  <Words>89</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vt:i4>
      </vt:variant>
    </vt:vector>
  </HeadingPairs>
  <TitlesOfParts>
    <vt:vector size="16" baseType="lpstr">
      <vt:lpstr>.AppleSystemUIFont</vt:lpstr>
      <vt:lpstr>Arial</vt:lpstr>
      <vt:lpstr>Arial Rounded MT Bold</vt:lpstr>
      <vt:lpstr>Calibri</vt:lpstr>
      <vt:lpstr>Open Sans</vt:lpstr>
      <vt:lpstr>Open Sans SemiBold</vt:lpstr>
      <vt:lpstr>Wingdings 3</vt:lpstr>
      <vt:lpstr>2_Office Theme</vt:lpstr>
      <vt:lpstr>3_Office Theme</vt:lpstr>
      <vt:lpstr>4_Office Theme</vt:lpstr>
      <vt:lpstr>PowerPoint Presentation</vt:lpstr>
      <vt:lpstr>PowerPoint Presentation</vt:lpstr>
      <vt:lpstr>Functions of Marketing</vt:lpstr>
      <vt:lpstr>Marketing Terms</vt:lpstr>
      <vt:lpstr>Diverse and Changing Markets</vt:lpstr>
      <vt:lpstr>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7</cp:revision>
  <cp:lastPrinted>2017-07-07T16:17:37Z</cp:lastPrinted>
  <dcterms:created xsi:type="dcterms:W3CDTF">2017-07-11T23:58:30Z</dcterms:created>
  <dcterms:modified xsi:type="dcterms:W3CDTF">2017-07-21T22:01:00Z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