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8"/>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52" r:id="rId25"/>
    <p:sldId id="340" r:id="rId26"/>
    <p:sldId id="341" r:id="rId27"/>
    <p:sldId id="342" r:id="rId28"/>
    <p:sldId id="343" r:id="rId29"/>
    <p:sldId id="344" r:id="rId30"/>
    <p:sldId id="345" r:id="rId31"/>
    <p:sldId id="346" r:id="rId32"/>
    <p:sldId id="347" r:id="rId33"/>
    <p:sldId id="348" r:id="rId34"/>
    <p:sldId id="349" r:id="rId35"/>
    <p:sldId id="350" r:id="rId36"/>
    <p:sldId id="351" r:id="rId3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ecfr.gpoaccess.gov/cgi/t/text/text-idx?c=ecfr&amp;rgn=div6&amp;view=text&amp;node=28:2.0.1.1.46.3&amp;idno=28"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ecfr.gpoaccess.gov/cgi/t/text/text-idx?c=ecfr&amp;rgn=div6&amp;view=text&amp;node=28:2.0.1.1.46.3&amp;idno=28" TargetMode="External"/><Relationship Id="rId2" Type="http://schemas.openxmlformats.org/officeDocument/2006/relationships/hyperlink" Target="http://ecfr.gpoaccess.gov/cgi/t/text/text-idx?c=ecfr;rgn=div5;view=text;node=28:2.0.1.1.46;idno=28;sid=93bb1935130985abcb6ec25c09be78e8;cc=ecfr"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www.statutes.legis.state.tx.us/Docs/OC/htm/OC.1702.htm"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www.txdps.state.tx.us/rsd/psb/docs/AdminRules.pdf"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hyperlink" Target="http://www.txdps.state.tx.us/RSD/PSB/Laws/statutesandrules.htm"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www.txdps.state.tx.us/psb" TargetMode="External"/><Relationship Id="rId2" Type="http://schemas.openxmlformats.org/officeDocument/2006/relationships/hyperlink" Target="http://www.nasco.org/"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b="1" dirty="0"/>
              <a:t>Federal, State, and Local Laws</a:t>
            </a:r>
            <a:endParaRPr lang="en-US" dirty="0"/>
          </a:p>
          <a:p>
            <a:pPr lvl="1"/>
            <a:r>
              <a:rPr lang="en-US" dirty="0"/>
              <a:t>Security Services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Training and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Historical Legislation </a:t>
            </a:r>
          </a:p>
          <a:p>
            <a:pPr lvl="1"/>
            <a:r>
              <a:rPr lang="en-US" dirty="0"/>
              <a:t>Proposed bills show a movement in the security industry but the United States continues to suggest that individual states are free to enhance regulations and standards </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Education, Training, and Licensing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interest of the academic world in security education has increased </a:t>
            </a:r>
          </a:p>
          <a:p>
            <a:pPr lvl="1"/>
            <a:r>
              <a:rPr lang="en-US" dirty="0"/>
              <a:t>More private security managers are receiving college degrees</a:t>
            </a:r>
          </a:p>
          <a:p>
            <a:pPr lvl="1"/>
            <a:r>
              <a:rPr lang="en-US" dirty="0"/>
              <a:t>Most programs are small and staffed by faculty who have more experience in public law enforcement than in security services</a:t>
            </a:r>
          </a:p>
          <a:p>
            <a:pPr lvl="1"/>
            <a:r>
              <a:rPr lang="en-US" dirty="0"/>
              <a:t>Development and training of security personnel must be a continuing concern of management</a:t>
            </a:r>
          </a:p>
          <a:p>
            <a:pPr lvl="1"/>
            <a:r>
              <a:rPr lang="en-US" dirty="0"/>
              <a:t>Research has found that most security personnel received on-the-job training</a:t>
            </a:r>
          </a:p>
          <a:p>
            <a:pPr marL="0" lvl="1" indent="0">
              <a:buNone/>
            </a:pPr>
            <a:endParaRPr lang="en-US" dirty="0"/>
          </a:p>
        </p:txBody>
      </p:sp>
    </p:spTree>
    <p:extLst>
      <p:ext uri="{BB962C8B-B14F-4D97-AF65-F5344CB8AC3E}">
        <p14:creationId xmlns:p14="http://schemas.microsoft.com/office/powerpoint/2010/main" val="1049309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Education, Training, and Licensing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Security services personnel see the need for more training to reduce possible legal liability</a:t>
            </a:r>
          </a:p>
          <a:p>
            <a:pPr lvl="1"/>
            <a:r>
              <a:rPr lang="en-US" dirty="0"/>
              <a:t>The merits of training will be reflected in the security officer’s</a:t>
            </a:r>
          </a:p>
          <a:p>
            <a:pPr lvl="2"/>
            <a:r>
              <a:rPr lang="en-US" sz="2400" dirty="0"/>
              <a:t>Attitude and performance</a:t>
            </a:r>
          </a:p>
          <a:p>
            <a:pPr lvl="2"/>
            <a:r>
              <a:rPr lang="en-US" sz="2400" dirty="0"/>
              <a:t>Improved morale</a:t>
            </a:r>
          </a:p>
          <a:p>
            <a:pPr lvl="2"/>
            <a:r>
              <a:rPr lang="en-US" sz="2400" dirty="0"/>
              <a:t>Increased incentive</a:t>
            </a:r>
          </a:p>
          <a:p>
            <a:pPr lvl="1"/>
            <a:r>
              <a:rPr lang="en-US" dirty="0"/>
              <a:t>Training also provides</a:t>
            </a:r>
          </a:p>
          <a:p>
            <a:pPr lvl="2"/>
            <a:r>
              <a:rPr lang="en-US" sz="2400" dirty="0"/>
              <a:t>Greater opportunities for promotion</a:t>
            </a:r>
          </a:p>
          <a:p>
            <a:pPr lvl="2"/>
            <a:r>
              <a:rPr lang="en-US" sz="2400" dirty="0"/>
              <a:t>Better understanding of the officers’ relationships to management and objectives of the job</a:t>
            </a:r>
          </a:p>
          <a:p>
            <a:pPr lvl="1"/>
            <a:endParaRPr lang="en-US" dirty="0"/>
          </a:p>
        </p:txBody>
      </p:sp>
    </p:spTree>
    <p:extLst>
      <p:ext uri="{BB962C8B-B14F-4D97-AF65-F5344CB8AC3E}">
        <p14:creationId xmlns:p14="http://schemas.microsoft.com/office/powerpoint/2010/main" val="1271765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Education, Training, and Licensing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Other major recommendations in the field of security involve certification programs for operations personnel along with mandatory minimum levels of training</a:t>
            </a:r>
          </a:p>
          <a:p>
            <a:pPr lvl="1"/>
            <a:r>
              <a:rPr lang="en-US" dirty="0"/>
              <a:t>Legislation does not mandate (only recommends) training for security personnel; the decision is left primarily with the individual state</a:t>
            </a:r>
          </a:p>
          <a:p>
            <a:pPr lvl="1"/>
            <a:r>
              <a:rPr lang="en-US" dirty="0"/>
              <a:t>There is no consensus on the degree to which the state should regulate training, licensing, education, and experience</a:t>
            </a:r>
          </a:p>
          <a:p>
            <a:pPr lvl="1"/>
            <a:endParaRPr lang="en-US" dirty="0"/>
          </a:p>
        </p:txBody>
      </p:sp>
    </p:spTree>
    <p:extLst>
      <p:ext uri="{BB962C8B-B14F-4D97-AF65-F5344CB8AC3E}">
        <p14:creationId xmlns:p14="http://schemas.microsoft.com/office/powerpoint/2010/main" val="2682657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Federal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Each state will </a:t>
            </a:r>
          </a:p>
          <a:p>
            <a:pPr lvl="1"/>
            <a:r>
              <a:rPr lang="en-US" dirty="0"/>
              <a:t>Determine whether it will opt out of participation by statutory enactment or gubernatorial order</a:t>
            </a:r>
          </a:p>
          <a:p>
            <a:pPr lvl="1"/>
            <a:r>
              <a:rPr lang="en-US" dirty="0"/>
              <a:t>Communicate such determination to the Attorney General</a:t>
            </a:r>
          </a:p>
          <a:p>
            <a:pPr lvl="1"/>
            <a:r>
              <a:rPr lang="en-US" dirty="0"/>
              <a:t>Failure to inform the Attorney General of the determination will result in a state being considered a participating state</a:t>
            </a:r>
          </a:p>
          <a:p>
            <a:pPr lvl="1"/>
            <a:r>
              <a:rPr lang="en-US" dirty="0"/>
              <a:t>Title 28: Judicial Administration (Refer to the </a:t>
            </a:r>
            <a:r>
              <a:rPr lang="en-US" u="sng" dirty="0">
                <a:hlinkClick r:id="rId2"/>
              </a:rPr>
              <a:t>Electronic Code of Federal  Regulations</a:t>
            </a:r>
            <a:r>
              <a:rPr lang="en-US" dirty="0"/>
              <a:t>)</a:t>
            </a:r>
          </a:p>
          <a:p>
            <a:pPr lvl="1"/>
            <a:r>
              <a:rPr lang="en-US" dirty="0"/>
              <a:t>Part 105 (Guidelines)</a:t>
            </a:r>
          </a:p>
          <a:p>
            <a:pPr lvl="1"/>
            <a:endParaRPr lang="en-US" dirty="0"/>
          </a:p>
        </p:txBody>
      </p:sp>
    </p:spTree>
    <p:extLst>
      <p:ext uri="{BB962C8B-B14F-4D97-AF65-F5344CB8AC3E}">
        <p14:creationId xmlns:p14="http://schemas.microsoft.com/office/powerpoint/2010/main" val="2123518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Federal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x-none" u="sng" dirty="0">
                <a:hlinkClick r:id="rId2"/>
              </a:rPr>
              <a:t>Criminal History Background Checks</a:t>
            </a:r>
            <a:endParaRPr lang="en-US" dirty="0"/>
          </a:p>
          <a:p>
            <a:pPr lvl="1"/>
            <a:r>
              <a:rPr lang="x-none" u="sng" dirty="0">
                <a:hlinkClick r:id="rId3"/>
              </a:rPr>
              <a:t>Subpart C—Private Security Officer Employment</a:t>
            </a:r>
            <a:endParaRPr lang="en-US" dirty="0"/>
          </a:p>
          <a:p>
            <a:pPr lvl="1"/>
            <a:r>
              <a:rPr lang="x-none" dirty="0"/>
              <a:t>Authority:   18 U.S.C. 534; sec. 6402, Pub. L. 108–458  </a:t>
            </a:r>
            <a:endParaRPr lang="en-US" dirty="0"/>
          </a:p>
          <a:p>
            <a:pPr lvl="1"/>
            <a:r>
              <a:rPr lang="x-none" dirty="0"/>
              <a:t>Source:   Order No. 2796–2006, 71 FR 1693</a:t>
            </a:r>
            <a:endParaRPr lang="en-US" dirty="0"/>
          </a:p>
          <a:p>
            <a:pPr lvl="1"/>
            <a:r>
              <a:rPr lang="x-none" dirty="0"/>
              <a:t>To regulate the exchange of criminal history record information</a:t>
            </a:r>
            <a:r>
              <a:rPr lang="en-US" dirty="0"/>
              <a:t>, </a:t>
            </a:r>
            <a:r>
              <a:rPr lang="x-none" dirty="0"/>
              <a:t>a </a:t>
            </a:r>
            <a:r>
              <a:rPr lang="en-US" dirty="0"/>
              <a:t>s</a:t>
            </a:r>
            <a:r>
              <a:rPr lang="x-none" dirty="0"/>
              <a:t>tate retains the right to impose its own licensing requirements upon this industry</a:t>
            </a:r>
            <a:endParaRPr lang="en-US" dirty="0"/>
          </a:p>
          <a:p>
            <a:pPr lvl="1"/>
            <a:r>
              <a:rPr lang="x-none" dirty="0"/>
              <a:t>An authorized employer must obtain a set of fingerprints and the written consent of its employee to submit those prints for a state and national criminal history record check</a:t>
            </a:r>
            <a:endParaRPr lang="en-US" dirty="0"/>
          </a:p>
          <a:p>
            <a:pPr lvl="1"/>
            <a:endParaRPr lang="en-US" dirty="0"/>
          </a:p>
        </p:txBody>
      </p:sp>
    </p:spTree>
    <p:extLst>
      <p:ext uri="{BB962C8B-B14F-4D97-AF65-F5344CB8AC3E}">
        <p14:creationId xmlns:p14="http://schemas.microsoft.com/office/powerpoint/2010/main" val="788494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Federal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x-none" dirty="0"/>
              <a:t>Fingerprints </a:t>
            </a:r>
            <a:r>
              <a:rPr lang="en-US" dirty="0"/>
              <a:t>are </a:t>
            </a:r>
            <a:r>
              <a:rPr lang="x-none" dirty="0"/>
              <a:t>submitted to the </a:t>
            </a:r>
            <a:r>
              <a:rPr lang="en-US" dirty="0"/>
              <a:t>Federal Bureau of Investigation (</a:t>
            </a:r>
            <a:r>
              <a:rPr lang="x-none" dirty="0"/>
              <a:t>FBI</a:t>
            </a:r>
            <a:r>
              <a:rPr lang="en-US" dirty="0"/>
              <a:t>)</a:t>
            </a:r>
            <a:r>
              <a:rPr lang="x-none" dirty="0"/>
              <a:t> for a national search</a:t>
            </a:r>
            <a:endParaRPr lang="en-US" dirty="0"/>
          </a:p>
          <a:p>
            <a:pPr lvl="1"/>
            <a:r>
              <a:rPr lang="en-US" dirty="0"/>
              <a:t>The </a:t>
            </a:r>
            <a:r>
              <a:rPr lang="x-none" dirty="0"/>
              <a:t>state will make reasonable efforts to obtain information to promote the accuracy of the record search</a:t>
            </a:r>
            <a:endParaRPr lang="en-US" dirty="0"/>
          </a:p>
          <a:p>
            <a:pPr lvl="1"/>
            <a:endParaRPr lang="en-US" dirty="0"/>
          </a:p>
        </p:txBody>
      </p:sp>
    </p:spTree>
    <p:extLst>
      <p:ext uri="{BB962C8B-B14F-4D97-AF65-F5344CB8AC3E}">
        <p14:creationId xmlns:p14="http://schemas.microsoft.com/office/powerpoint/2010/main" val="1808219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Texas Commission on Private Security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The </a:t>
            </a:r>
            <a:r>
              <a:rPr lang="x-none" dirty="0"/>
              <a:t>Texas Department of Public Safety, Private Security Bureau</a:t>
            </a:r>
            <a:endParaRPr lang="en-US" dirty="0"/>
          </a:p>
          <a:p>
            <a:pPr lvl="1"/>
            <a:r>
              <a:rPr lang="x-none" dirty="0"/>
              <a:t>Regulates the private security industry in the state of Texas</a:t>
            </a:r>
            <a:endParaRPr lang="en-US" dirty="0"/>
          </a:p>
          <a:p>
            <a:pPr lvl="1"/>
            <a:r>
              <a:rPr lang="x-none" dirty="0"/>
              <a:t>State regulations for this industry include</a:t>
            </a:r>
            <a:endParaRPr lang="en-US" dirty="0"/>
          </a:p>
          <a:p>
            <a:pPr lvl="2"/>
            <a:r>
              <a:rPr lang="x-none" sz="2400" dirty="0"/>
              <a:t>Licensing private security companies</a:t>
            </a:r>
            <a:endParaRPr lang="en-US" sz="2400" dirty="0"/>
          </a:p>
          <a:p>
            <a:pPr lvl="2"/>
            <a:r>
              <a:rPr lang="x-none" sz="2400" dirty="0"/>
              <a:t>Registering individuals employed by those licensed companies</a:t>
            </a:r>
            <a:endParaRPr lang="en-US" sz="2400" dirty="0"/>
          </a:p>
          <a:p>
            <a:pPr lvl="1"/>
            <a:r>
              <a:rPr lang="x-none" dirty="0"/>
              <a:t>The Private Security Bureau was created in 1969 as the Texas Board of Private Investigators and Private Security Agencies </a:t>
            </a:r>
            <a:endParaRPr lang="en-US" dirty="0"/>
          </a:p>
          <a:p>
            <a:pPr lvl="1"/>
            <a:endParaRPr lang="en-US" dirty="0"/>
          </a:p>
        </p:txBody>
      </p:sp>
    </p:spTree>
    <p:extLst>
      <p:ext uri="{BB962C8B-B14F-4D97-AF65-F5344CB8AC3E}">
        <p14:creationId xmlns:p14="http://schemas.microsoft.com/office/powerpoint/2010/main" val="222018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Texas Commission on Private Security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The </a:t>
            </a:r>
            <a:r>
              <a:rPr lang="x-none" dirty="0"/>
              <a:t>Texas Department of Public Safety, Private Security Bureau</a:t>
            </a:r>
            <a:r>
              <a:rPr lang="en-US" dirty="0"/>
              <a:t> </a:t>
            </a:r>
          </a:p>
          <a:p>
            <a:pPr lvl="1"/>
            <a:r>
              <a:rPr lang="x-none" dirty="0"/>
              <a:t>In 1998, the Agency was renamed the Texas Commission on Private Security</a:t>
            </a:r>
            <a:endParaRPr lang="en-US" dirty="0"/>
          </a:p>
          <a:p>
            <a:pPr lvl="1"/>
            <a:r>
              <a:rPr lang="x-none" dirty="0"/>
              <a:t>The </a:t>
            </a:r>
            <a:r>
              <a:rPr lang="en-US" dirty="0"/>
              <a:t>c</a:t>
            </a:r>
            <a:r>
              <a:rPr lang="x-none" dirty="0"/>
              <a:t>ommission became associated with the Texas Department of Public Safety in September 2003</a:t>
            </a:r>
            <a:endParaRPr lang="en-US" dirty="0"/>
          </a:p>
          <a:p>
            <a:pPr lvl="1"/>
            <a:r>
              <a:rPr lang="en-US" dirty="0"/>
              <a:t>The c</a:t>
            </a:r>
            <a:r>
              <a:rPr lang="x-none" dirty="0"/>
              <a:t>ommission was abolished and reestablished as the Department's Private Security Bureau in February 2004</a:t>
            </a:r>
            <a:endParaRPr lang="en-US" dirty="0"/>
          </a:p>
          <a:p>
            <a:pPr lvl="1"/>
            <a:endParaRPr lang="en-US" dirty="0"/>
          </a:p>
        </p:txBody>
      </p:sp>
    </p:spTree>
    <p:extLst>
      <p:ext uri="{BB962C8B-B14F-4D97-AF65-F5344CB8AC3E}">
        <p14:creationId xmlns:p14="http://schemas.microsoft.com/office/powerpoint/2010/main" val="831850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Texas Commission on Private Security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Bureau Staff </a:t>
            </a:r>
            <a:endParaRPr lang="en-US" dirty="0"/>
          </a:p>
          <a:p>
            <a:pPr lvl="1"/>
            <a:r>
              <a:rPr lang="x-none" dirty="0"/>
              <a:t>The Private Security Bureau employs licensing and investigations staff internally at the TXDPS headquarters in Austin, TX, as well as field investigators located throughout the state</a:t>
            </a:r>
            <a:endParaRPr lang="en-US" dirty="0"/>
          </a:p>
          <a:p>
            <a:pPr lvl="1"/>
            <a:r>
              <a:rPr lang="x-none" dirty="0"/>
              <a:t>The </a:t>
            </a:r>
            <a:r>
              <a:rPr lang="en-US" dirty="0"/>
              <a:t>b</a:t>
            </a:r>
            <a:r>
              <a:rPr lang="x-none" dirty="0"/>
              <a:t>ureau's investigators, who are commissioned peace officers, investigate both criminal and administrative violations of the Texas Occupations Code, Chapter 1702 and related administrative rules</a:t>
            </a:r>
            <a:endParaRPr lang="en-US" dirty="0"/>
          </a:p>
          <a:p>
            <a:pPr lvl="1"/>
            <a:endParaRPr lang="en-US" dirty="0"/>
          </a:p>
        </p:txBody>
      </p:sp>
    </p:spTree>
    <p:extLst>
      <p:ext uri="{BB962C8B-B14F-4D97-AF65-F5344CB8AC3E}">
        <p14:creationId xmlns:p14="http://schemas.microsoft.com/office/powerpoint/2010/main" val="2856320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Texas Commission on Private Security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Private Security Board </a:t>
            </a:r>
            <a:endParaRPr lang="en-US" dirty="0"/>
          </a:p>
          <a:p>
            <a:pPr lvl="1"/>
            <a:r>
              <a:rPr lang="en-US" dirty="0"/>
              <a:t>A</a:t>
            </a:r>
            <a:r>
              <a:rPr lang="x-none" dirty="0"/>
              <a:t> seven</a:t>
            </a:r>
            <a:r>
              <a:rPr lang="en-US" dirty="0"/>
              <a:t>-</a:t>
            </a:r>
            <a:r>
              <a:rPr lang="x-none" dirty="0"/>
              <a:t>member board appointed by the governor</a:t>
            </a:r>
            <a:endParaRPr lang="en-US" dirty="0"/>
          </a:p>
          <a:p>
            <a:pPr lvl="1"/>
            <a:r>
              <a:rPr lang="en-US" dirty="0"/>
              <a:t>E</a:t>
            </a:r>
            <a:r>
              <a:rPr lang="x-none" dirty="0"/>
              <a:t>stablished to hear appeals by applicants under the Private Security Act</a:t>
            </a:r>
            <a:endParaRPr lang="en-US" dirty="0"/>
          </a:p>
          <a:p>
            <a:pPr lvl="1"/>
            <a:r>
              <a:rPr lang="en-US" dirty="0"/>
              <a:t>D</a:t>
            </a:r>
            <a:r>
              <a:rPr lang="x-none" dirty="0"/>
              <a:t>evises rules for the administration of the Act</a:t>
            </a:r>
            <a:endParaRPr lang="en-US" dirty="0"/>
          </a:p>
          <a:p>
            <a:pPr lvl="1"/>
            <a:endParaRPr lang="en-US" dirty="0"/>
          </a:p>
        </p:txBody>
      </p:sp>
    </p:spTree>
    <p:extLst>
      <p:ext uri="{BB962C8B-B14F-4D97-AF65-F5344CB8AC3E}">
        <p14:creationId xmlns:p14="http://schemas.microsoft.com/office/powerpoint/2010/main" val="3959405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Private Security Bureau Licensing Section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Handles original and renewal applications for Private Security companies and their employees</a:t>
            </a:r>
          </a:p>
          <a:p>
            <a:pPr lvl="1"/>
            <a:r>
              <a:rPr lang="en-US" dirty="0"/>
              <a:t>Private Security companies may apply for a license and private security employees may apply for a registration</a:t>
            </a:r>
          </a:p>
          <a:p>
            <a:pPr lvl="1"/>
            <a:r>
              <a:rPr lang="en-US" dirty="0"/>
              <a:t>Individuals cannot independently apply for a private security registration without being employed by a licensed private security company</a:t>
            </a:r>
          </a:p>
          <a:p>
            <a:pPr lvl="1"/>
            <a:endParaRPr lang="en-US" dirty="0"/>
          </a:p>
        </p:txBody>
      </p:sp>
    </p:spTree>
    <p:extLst>
      <p:ext uri="{BB962C8B-B14F-4D97-AF65-F5344CB8AC3E}">
        <p14:creationId xmlns:p14="http://schemas.microsoft.com/office/powerpoint/2010/main" val="1399811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Private Security Bureau Licensing Section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The licensing section staff is responsible for</a:t>
            </a:r>
            <a:endParaRPr lang="en-US" dirty="0"/>
          </a:p>
          <a:p>
            <a:pPr lvl="1"/>
            <a:r>
              <a:rPr lang="x-none" dirty="0"/>
              <a:t>Receipt of applications</a:t>
            </a:r>
            <a:endParaRPr lang="en-US" dirty="0"/>
          </a:p>
          <a:p>
            <a:pPr lvl="1"/>
            <a:r>
              <a:rPr lang="x-none" dirty="0"/>
              <a:t>Review of the application</a:t>
            </a:r>
            <a:endParaRPr lang="en-US" dirty="0"/>
          </a:p>
          <a:p>
            <a:pPr lvl="1"/>
            <a:r>
              <a:rPr lang="x-none" dirty="0"/>
              <a:t>Fees and supplemental documentation</a:t>
            </a:r>
            <a:endParaRPr lang="en-US" dirty="0"/>
          </a:p>
          <a:p>
            <a:pPr lvl="1"/>
            <a:r>
              <a:rPr lang="x-none" dirty="0"/>
              <a:t>Determination of eligibility based on </a:t>
            </a:r>
            <a:r>
              <a:rPr lang="en-US" u="sng" dirty="0">
                <a:hlinkClick r:id="rId2"/>
              </a:rPr>
              <a:t>Texas </a:t>
            </a:r>
            <a:r>
              <a:rPr lang="x-none" u="sng" dirty="0">
                <a:hlinkClick r:id="rId2"/>
              </a:rPr>
              <a:t>Occupations Code, Chapter 1702</a:t>
            </a:r>
            <a:endParaRPr lang="en-US" dirty="0"/>
          </a:p>
          <a:p>
            <a:pPr lvl="1"/>
            <a:r>
              <a:rPr lang="x-none" dirty="0"/>
              <a:t>Issuance or denial of private security company licenses or individual registrations</a:t>
            </a:r>
            <a:endParaRPr lang="en-US" dirty="0"/>
          </a:p>
          <a:p>
            <a:pPr lvl="1"/>
            <a:endParaRPr lang="en-US" dirty="0"/>
          </a:p>
        </p:txBody>
      </p:sp>
    </p:spTree>
    <p:extLst>
      <p:ext uri="{BB962C8B-B14F-4D97-AF65-F5344CB8AC3E}">
        <p14:creationId xmlns:p14="http://schemas.microsoft.com/office/powerpoint/2010/main" val="2348015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265166"/>
            <a:ext cx="10059452" cy="876300"/>
          </a:xfrm>
        </p:spPr>
        <p:txBody>
          <a:bodyPr/>
          <a:lstStyle/>
          <a:p>
            <a:r>
              <a:rPr lang="en-US" dirty="0"/>
              <a:t>Private Security Bureau Licensing Section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141466"/>
            <a:ext cx="11055750" cy="4734318"/>
          </a:xfrm>
        </p:spPr>
        <p:txBody>
          <a:bodyPr/>
          <a:lstStyle/>
          <a:p>
            <a:pPr lvl="1"/>
            <a:r>
              <a:rPr lang="en-US" dirty="0"/>
              <a:t>The investigation section handles</a:t>
            </a:r>
          </a:p>
          <a:p>
            <a:pPr lvl="2"/>
            <a:r>
              <a:rPr lang="en-US" sz="2400" dirty="0"/>
              <a:t>Consumer complaints</a:t>
            </a:r>
          </a:p>
          <a:p>
            <a:pPr lvl="2"/>
            <a:r>
              <a:rPr lang="en-US" sz="2400" dirty="0"/>
              <a:t>Alleged criminal activity</a:t>
            </a:r>
          </a:p>
          <a:p>
            <a:pPr lvl="2"/>
            <a:r>
              <a:rPr lang="en-US" sz="2400" dirty="0"/>
              <a:t>Administrative violations</a:t>
            </a:r>
          </a:p>
          <a:p>
            <a:pPr lvl="1"/>
            <a:r>
              <a:rPr lang="en-US" dirty="0"/>
              <a:t>The investigation staff consists of civilian employees and commissioned peace officers</a:t>
            </a:r>
          </a:p>
          <a:p>
            <a:pPr lvl="1"/>
            <a:r>
              <a:rPr lang="en-US" dirty="0"/>
              <a:t>The civilian investigations section staff is responsible for</a:t>
            </a:r>
          </a:p>
          <a:p>
            <a:pPr lvl="2"/>
            <a:r>
              <a:rPr lang="en-US" sz="2400" dirty="0"/>
              <a:t>Processing consumer complaints</a:t>
            </a:r>
          </a:p>
          <a:p>
            <a:pPr lvl="2"/>
            <a:r>
              <a:rPr lang="en-US" sz="2400" dirty="0"/>
              <a:t>Reviewing all applicant criminal history background checks</a:t>
            </a:r>
          </a:p>
          <a:p>
            <a:pPr lvl="2"/>
            <a:r>
              <a:rPr lang="en-US" sz="2400" dirty="0"/>
              <a:t>Acceptance, denial, revocation, or suspension of licenses and registrations</a:t>
            </a:r>
          </a:p>
          <a:p>
            <a:pPr lvl="2"/>
            <a:r>
              <a:rPr lang="en-US" sz="2400" dirty="0"/>
              <a:t>Setting hearings</a:t>
            </a:r>
          </a:p>
        </p:txBody>
      </p:sp>
    </p:spTree>
    <p:extLst>
      <p:ext uri="{BB962C8B-B14F-4D97-AF65-F5344CB8AC3E}">
        <p14:creationId xmlns:p14="http://schemas.microsoft.com/office/powerpoint/2010/main" val="3464948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Private Security Licenses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Class A – Private Investigation Company</a:t>
            </a:r>
          </a:p>
          <a:p>
            <a:pPr lvl="1"/>
            <a:r>
              <a:rPr lang="en-US" dirty="0"/>
              <a:t>Class B – Security Contractor License </a:t>
            </a:r>
          </a:p>
          <a:p>
            <a:pPr lvl="1"/>
            <a:r>
              <a:rPr lang="en-US" dirty="0"/>
              <a:t>Class C – Combination of Private Investigation and Security Contractor</a:t>
            </a:r>
          </a:p>
          <a:p>
            <a:pPr lvl="1"/>
            <a:r>
              <a:rPr lang="en-US" dirty="0"/>
              <a:t>Class D – Electronic Access Control Device Company License </a:t>
            </a:r>
          </a:p>
          <a:p>
            <a:pPr lvl="1"/>
            <a:r>
              <a:rPr lang="en-US" dirty="0"/>
              <a:t>Class T – Telematic Company</a:t>
            </a:r>
          </a:p>
        </p:txBody>
      </p:sp>
    </p:spTree>
    <p:extLst>
      <p:ext uri="{BB962C8B-B14F-4D97-AF65-F5344CB8AC3E}">
        <p14:creationId xmlns:p14="http://schemas.microsoft.com/office/powerpoint/2010/main" val="2368494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License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Individual license</a:t>
            </a:r>
          </a:p>
          <a:p>
            <a:pPr lvl="2"/>
            <a:r>
              <a:rPr lang="en-US" sz="2400" dirty="0"/>
              <a:t>Expires every two years</a:t>
            </a:r>
          </a:p>
          <a:p>
            <a:pPr lvl="1"/>
            <a:r>
              <a:rPr lang="en-US" dirty="0"/>
              <a:t>Company license</a:t>
            </a:r>
          </a:p>
          <a:p>
            <a:pPr lvl="2"/>
            <a:r>
              <a:rPr lang="en-US" sz="2400" dirty="0"/>
              <a:t>Expires every year on the last date of the expiration month</a:t>
            </a:r>
          </a:p>
          <a:p>
            <a:pPr lvl="1"/>
            <a:r>
              <a:rPr lang="en-US" dirty="0"/>
              <a:t>A Personal Protection Officer license</a:t>
            </a:r>
          </a:p>
          <a:p>
            <a:pPr lvl="2"/>
            <a:r>
              <a:rPr lang="en-US" sz="2400" dirty="0"/>
              <a:t>Expires on the same date as a Commissioned Security Officer license</a:t>
            </a:r>
          </a:p>
          <a:p>
            <a:pPr lvl="1"/>
            <a:endParaRPr lang="en-US" dirty="0"/>
          </a:p>
        </p:txBody>
      </p:sp>
    </p:spTree>
    <p:extLst>
      <p:ext uri="{BB962C8B-B14F-4D97-AF65-F5344CB8AC3E}">
        <p14:creationId xmlns:p14="http://schemas.microsoft.com/office/powerpoint/2010/main" val="2248344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265166"/>
            <a:ext cx="10059452" cy="876300"/>
          </a:xfrm>
        </p:spPr>
        <p:txBody>
          <a:bodyPr/>
          <a:lstStyle/>
          <a:p>
            <a:r>
              <a:rPr lang="en-US" dirty="0"/>
              <a:t>Education and Experience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616377" y="1141466"/>
            <a:ext cx="11055750" cy="4734318"/>
          </a:xfrm>
        </p:spPr>
        <p:txBody>
          <a:bodyPr/>
          <a:lstStyle/>
          <a:p>
            <a:r>
              <a:rPr lang="x-none" dirty="0"/>
              <a:t>Private Investigators</a:t>
            </a:r>
            <a:endParaRPr lang="en-US" dirty="0"/>
          </a:p>
          <a:p>
            <a:pPr lvl="1"/>
            <a:r>
              <a:rPr lang="x-none" dirty="0"/>
              <a:t>The most common way to get experience is by working for a licensed private investigations company</a:t>
            </a:r>
            <a:endParaRPr lang="en-US" dirty="0"/>
          </a:p>
          <a:p>
            <a:pPr lvl="1"/>
            <a:r>
              <a:rPr lang="x-none" dirty="0"/>
              <a:t>They will register you with the Private Security Bureau as their employee</a:t>
            </a:r>
            <a:endParaRPr lang="en-US" dirty="0"/>
          </a:p>
          <a:p>
            <a:pPr lvl="1"/>
            <a:r>
              <a:rPr lang="x-none" dirty="0"/>
              <a:t>After you have worked for a licensed company as </a:t>
            </a:r>
            <a:r>
              <a:rPr lang="en-US" dirty="0"/>
              <a:t>its </a:t>
            </a:r>
            <a:r>
              <a:rPr lang="x-none" dirty="0"/>
              <a:t>registered employee, you can meet the experience requirement</a:t>
            </a:r>
            <a:endParaRPr lang="en-US" dirty="0"/>
          </a:p>
          <a:p>
            <a:pPr lvl="1"/>
            <a:r>
              <a:rPr lang="x-none" dirty="0"/>
              <a:t>Legally obtained experience could also include full-time, paid employment as a peace officer or</a:t>
            </a:r>
            <a:r>
              <a:rPr lang="en-US" dirty="0"/>
              <a:t>,</a:t>
            </a:r>
            <a:r>
              <a:rPr lang="x-none" dirty="0"/>
              <a:t> in the case of a private investigator</a:t>
            </a:r>
            <a:r>
              <a:rPr lang="en-US" dirty="0"/>
              <a:t>,</a:t>
            </a:r>
            <a:r>
              <a:rPr lang="x-none" dirty="0"/>
              <a:t> insurance adjuster</a:t>
            </a:r>
            <a:endParaRPr lang="en-US" dirty="0"/>
          </a:p>
          <a:p>
            <a:pPr lvl="1"/>
            <a:endParaRPr lang="en-US" dirty="0"/>
          </a:p>
        </p:txBody>
      </p:sp>
    </p:spTree>
    <p:extLst>
      <p:ext uri="{BB962C8B-B14F-4D97-AF65-F5344CB8AC3E}">
        <p14:creationId xmlns:p14="http://schemas.microsoft.com/office/powerpoint/2010/main" val="3698604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Education and Experience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Private Investigators</a:t>
            </a:r>
            <a:endParaRPr lang="en-US" dirty="0"/>
          </a:p>
          <a:p>
            <a:pPr lvl="1"/>
            <a:r>
              <a:rPr lang="x-none" dirty="0"/>
              <a:t>The only education that is acceptable instead of the experience requirement is a four-year degree in Criminal Justice from an accredited college or university</a:t>
            </a:r>
            <a:endParaRPr lang="en-US" dirty="0"/>
          </a:p>
          <a:p>
            <a:endParaRPr lang="en-US" dirty="0"/>
          </a:p>
          <a:p>
            <a:r>
              <a:rPr lang="x-none" dirty="0"/>
              <a:t>Private Security</a:t>
            </a:r>
            <a:endParaRPr lang="en-US" dirty="0"/>
          </a:p>
          <a:p>
            <a:pPr lvl="1"/>
            <a:r>
              <a:rPr lang="en-US" dirty="0"/>
              <a:t>N</a:t>
            </a:r>
            <a:r>
              <a:rPr lang="x-none" dirty="0"/>
              <a:t>eed to be employed by a licensed security company in order to apply for an original application or renew </a:t>
            </a:r>
            <a:r>
              <a:rPr lang="en-US" dirty="0"/>
              <a:t>a</a:t>
            </a:r>
            <a:r>
              <a:rPr lang="x-none" dirty="0"/>
              <a:t> current license registration</a:t>
            </a:r>
            <a:endParaRPr lang="en-US" dirty="0"/>
          </a:p>
          <a:p>
            <a:pPr lvl="1"/>
            <a:endParaRPr lang="en-US" dirty="0"/>
          </a:p>
        </p:txBody>
      </p:sp>
    </p:spTree>
    <p:extLst>
      <p:ext uri="{BB962C8B-B14F-4D97-AF65-F5344CB8AC3E}">
        <p14:creationId xmlns:p14="http://schemas.microsoft.com/office/powerpoint/2010/main" val="2732616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dirty="0"/>
              <a:t>Criminal History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x-none" dirty="0"/>
              <a:t>Section 1702.113 of the Private Security Act, and </a:t>
            </a:r>
            <a:r>
              <a:rPr lang="x-none" u="sng" dirty="0">
                <a:hlinkClick r:id="rId2"/>
              </a:rPr>
              <a:t>Board administrative rules 35.42 through 35.46</a:t>
            </a:r>
            <a:r>
              <a:rPr lang="x-none" dirty="0"/>
              <a:t> (and all other provisions applicable to the specific license being sought)</a:t>
            </a:r>
            <a:endParaRPr lang="en-US" dirty="0"/>
          </a:p>
          <a:p>
            <a:pPr lvl="1"/>
            <a:r>
              <a:rPr lang="x-none" dirty="0"/>
              <a:t>Felony and Class A convictions will be governed by the new Board Rule 35.46</a:t>
            </a:r>
            <a:endParaRPr lang="en-US" dirty="0"/>
          </a:p>
          <a:p>
            <a:pPr lvl="1"/>
            <a:r>
              <a:rPr lang="x-none" dirty="0"/>
              <a:t>All other felonies and Class A’s will be disqualifying for five years from the date of commission</a:t>
            </a:r>
            <a:endParaRPr lang="en-US" dirty="0"/>
          </a:p>
          <a:p>
            <a:pPr lvl="1"/>
            <a:endParaRPr lang="en-US" dirty="0"/>
          </a:p>
        </p:txBody>
      </p:sp>
    </p:spTree>
    <p:extLst>
      <p:ext uri="{BB962C8B-B14F-4D97-AF65-F5344CB8AC3E}">
        <p14:creationId xmlns:p14="http://schemas.microsoft.com/office/powerpoint/2010/main" val="3143297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Criminal History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Class B’s will continue to be governed by Rule 35.42</a:t>
            </a:r>
          </a:p>
          <a:p>
            <a:pPr lvl="1"/>
            <a:r>
              <a:rPr lang="en-US" dirty="0"/>
              <a:t>Pending charges for any Class A’s or felonies are disqualifying</a:t>
            </a:r>
          </a:p>
          <a:p>
            <a:pPr lvl="1"/>
            <a:r>
              <a:rPr lang="en-US" dirty="0"/>
              <a:t>Juvenile adjudications are no longer disqualifying</a:t>
            </a:r>
          </a:p>
          <a:p>
            <a:pPr lvl="1"/>
            <a:r>
              <a:rPr lang="en-US" dirty="0"/>
              <a:t>Incompetence, military discharges, and sex offender registration remain the same (though the rule on military discharges is being changed to reflect the time periods provided in new rule 35.46, and to clarify that bad conduct discharges are is also disqualifying</a:t>
            </a:r>
          </a:p>
          <a:p>
            <a:pPr lvl="1"/>
            <a:endParaRPr lang="en-US" dirty="0"/>
          </a:p>
        </p:txBody>
      </p:sp>
    </p:spTree>
    <p:extLst>
      <p:ext uri="{BB962C8B-B14F-4D97-AF65-F5344CB8AC3E}">
        <p14:creationId xmlns:p14="http://schemas.microsoft.com/office/powerpoint/2010/main" val="572578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Sources of Law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Federal – come from the U.S. Constitution, U.S. Criminal Codes, judicial decisions and executive orders from the President</a:t>
            </a:r>
          </a:p>
          <a:p>
            <a:pPr lvl="1"/>
            <a:r>
              <a:rPr lang="en-US" dirty="0"/>
              <a:t>State –come from state constitutions, state criminal codes, and common law</a:t>
            </a:r>
          </a:p>
          <a:p>
            <a:pPr lvl="1"/>
            <a:r>
              <a:rPr lang="en-US" dirty="0"/>
              <a:t>Local –come from city and county charters, city and county ordinances, common law, and judicial decisions interpreting codes</a:t>
            </a:r>
          </a:p>
          <a:p>
            <a:pPr marL="0" lvl="1" indent="0">
              <a:buNone/>
            </a:pPr>
            <a:endParaRPr lang="en-US" dirty="0"/>
          </a:p>
        </p:txBody>
      </p:sp>
    </p:spTree>
    <p:extLst>
      <p:ext uri="{BB962C8B-B14F-4D97-AF65-F5344CB8AC3E}">
        <p14:creationId xmlns:p14="http://schemas.microsoft.com/office/powerpoint/2010/main" val="370812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Training/Testing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Level I and Level II Training Course and Online Test which are required only for commissioned (armed) and non-commissioned (unarmed) officer applicants are no longer administered online</a:t>
            </a:r>
          </a:p>
          <a:p>
            <a:pPr lvl="1"/>
            <a:r>
              <a:rPr lang="en-US" dirty="0"/>
              <a:t>The Level II Training Course (updated) and Test is still required for commissioned and non-commissioned security officer applicants only</a:t>
            </a:r>
          </a:p>
          <a:p>
            <a:pPr lvl="1"/>
            <a:r>
              <a:rPr lang="en-US" dirty="0"/>
              <a:t>The Level III Training Course is required for all commissioned security officers and personal protection officers</a:t>
            </a:r>
          </a:p>
          <a:p>
            <a:pPr lvl="1"/>
            <a:r>
              <a:rPr lang="en-US" dirty="0"/>
              <a:t>The Level IV Training Course is required for all personal protection officers</a:t>
            </a:r>
          </a:p>
          <a:p>
            <a:pPr lvl="1"/>
            <a:endParaRPr lang="en-US" dirty="0"/>
          </a:p>
        </p:txBody>
      </p:sp>
    </p:spTree>
    <p:extLst>
      <p:ext uri="{BB962C8B-B14F-4D97-AF65-F5344CB8AC3E}">
        <p14:creationId xmlns:p14="http://schemas.microsoft.com/office/powerpoint/2010/main" val="4132026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Training/Testing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marL="342900" lvl="2" indent="-342900">
              <a:buNone/>
            </a:pPr>
            <a:r>
              <a:rPr lang="x-none" dirty="0"/>
              <a:t>Manager Testing/Training</a:t>
            </a:r>
            <a:endParaRPr lang="en-US" dirty="0"/>
          </a:p>
          <a:p>
            <a:pPr marL="228600" lvl="1"/>
            <a:r>
              <a:rPr lang="x-none" dirty="0"/>
              <a:t>The Manager's Exam focuses on issues of general concern to </a:t>
            </a:r>
            <a:r>
              <a:rPr lang="en-US" dirty="0"/>
              <a:t>    </a:t>
            </a:r>
            <a:r>
              <a:rPr lang="x-none" dirty="0"/>
              <a:t>managers of licensed companies, such as</a:t>
            </a:r>
            <a:endParaRPr lang="en-US" dirty="0"/>
          </a:p>
          <a:p>
            <a:pPr marL="800100" lvl="2"/>
            <a:r>
              <a:rPr lang="en-US" sz="2400" dirty="0"/>
              <a:t>T</a:t>
            </a:r>
            <a:r>
              <a:rPr lang="x-none" sz="2400" dirty="0"/>
              <a:t>he eligibility criteria for </a:t>
            </a:r>
            <a:r>
              <a:rPr lang="en-US" sz="2400" dirty="0"/>
              <a:t>r</a:t>
            </a:r>
            <a:r>
              <a:rPr lang="x-none" sz="2400" dirty="0"/>
              <a:t>egistrations</a:t>
            </a:r>
            <a:r>
              <a:rPr lang="en-US" sz="2400" dirty="0"/>
              <a:t>, p</a:t>
            </a:r>
            <a:r>
              <a:rPr lang="x-none" sz="2400" dirty="0"/>
              <a:t>re-employment obligations</a:t>
            </a:r>
            <a:r>
              <a:rPr lang="en-US" sz="2400" dirty="0"/>
              <a:t>,</a:t>
            </a:r>
            <a:r>
              <a:rPr lang="x-none" sz="2400" dirty="0"/>
              <a:t> and procedures</a:t>
            </a:r>
            <a:r>
              <a:rPr lang="en-US" sz="2400" dirty="0"/>
              <a:t> and a</a:t>
            </a:r>
            <a:r>
              <a:rPr lang="x-none" sz="2400" dirty="0"/>
              <a:t>pplication requirements</a:t>
            </a:r>
            <a:endParaRPr lang="en-US" sz="2400" dirty="0"/>
          </a:p>
          <a:p>
            <a:pPr marL="800100" lvl="2"/>
            <a:r>
              <a:rPr lang="x-none" sz="2400" dirty="0"/>
              <a:t>Recordkeeping</a:t>
            </a:r>
            <a:endParaRPr lang="en-US" sz="2400" dirty="0"/>
          </a:p>
          <a:p>
            <a:pPr marL="800100" lvl="2"/>
            <a:r>
              <a:rPr lang="x-none" sz="2400" dirty="0"/>
              <a:t>Procedures relating to</a:t>
            </a:r>
            <a:r>
              <a:rPr lang="en-US" sz="2400" dirty="0"/>
              <a:t> d</a:t>
            </a:r>
            <a:r>
              <a:rPr lang="x-none" sz="2400" dirty="0"/>
              <a:t>isciplinary actions</a:t>
            </a:r>
            <a:r>
              <a:rPr lang="en-US" sz="2400" dirty="0"/>
              <a:t> and a</a:t>
            </a:r>
            <a:r>
              <a:rPr lang="x-none" sz="2400" dirty="0"/>
              <a:t>dministrative fines</a:t>
            </a:r>
            <a:endParaRPr lang="en-US" sz="2400" dirty="0"/>
          </a:p>
          <a:p>
            <a:pPr lvl="2"/>
            <a:r>
              <a:rPr lang="en-US" sz="2400" dirty="0"/>
              <a:t> </a:t>
            </a:r>
            <a:r>
              <a:rPr lang="x-none" sz="2400" dirty="0"/>
              <a:t>Many questions are also intended to test the manager applicant’s </a:t>
            </a:r>
            <a:r>
              <a:rPr lang="en-US" sz="2400" dirty="0"/>
              <a:t> </a:t>
            </a:r>
            <a:r>
              <a:rPr lang="x-none" sz="2400" dirty="0"/>
              <a:t>knowledge o</a:t>
            </a:r>
            <a:r>
              <a:rPr lang="en-US" sz="2400" dirty="0"/>
              <a:t>f t</a:t>
            </a:r>
            <a:r>
              <a:rPr lang="x-none" sz="2400" dirty="0"/>
              <a:t>he 2007 amendments to </a:t>
            </a:r>
            <a:r>
              <a:rPr lang="en-US" sz="2400" dirty="0"/>
              <a:t>the </a:t>
            </a:r>
            <a:r>
              <a:rPr lang="x-none" sz="2400" u="sng" dirty="0">
                <a:hlinkClick r:id="rId2"/>
              </a:rPr>
              <a:t>Texas Occupations Code, Chapter 1702</a:t>
            </a:r>
            <a:r>
              <a:rPr lang="x-none" sz="2400" dirty="0"/>
              <a:t> and recent changes to the Board's administrative rules, as they relate to the management of licensed companies</a:t>
            </a:r>
            <a:endParaRPr lang="en-US" sz="2400" dirty="0"/>
          </a:p>
          <a:p>
            <a:pPr lvl="1"/>
            <a:endParaRPr lang="en-US" dirty="0"/>
          </a:p>
        </p:txBody>
      </p:sp>
    </p:spTree>
    <p:extLst>
      <p:ext uri="{BB962C8B-B14F-4D97-AF65-F5344CB8AC3E}">
        <p14:creationId xmlns:p14="http://schemas.microsoft.com/office/powerpoint/2010/main" val="34948342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National Association of Security Companies </a:t>
            </a:r>
            <a:r>
              <a:rPr lang="en-US" u="sng" dirty="0">
                <a:hlinkClick r:id="rId2"/>
              </a:rPr>
              <a:t>http://www.nasco.org</a:t>
            </a:r>
            <a:endParaRPr lang="en-US" dirty="0"/>
          </a:p>
          <a:p>
            <a:pPr lvl="1"/>
            <a:r>
              <a:rPr lang="en-US" dirty="0"/>
              <a:t>Texas Commission on Private Security </a:t>
            </a:r>
            <a:r>
              <a:rPr lang="en-US" u="sng" dirty="0">
                <a:hlinkClick r:id="rId3"/>
              </a:rPr>
              <a:t>http://www.txdps.state.tx.us/psb</a:t>
            </a:r>
            <a:endParaRPr lang="en-US" dirty="0"/>
          </a:p>
          <a:p>
            <a:pPr lvl="1"/>
            <a:r>
              <a:rPr lang="en-US" dirty="0"/>
              <a:t>Introduction to Private Security: Theory Meets Practice, Cliff Roberson &amp; Michael L. </a:t>
            </a:r>
            <a:r>
              <a:rPr lang="en-US" dirty="0" err="1"/>
              <a:t>Birzer</a:t>
            </a:r>
            <a:endParaRPr lang="en-US" dirty="0"/>
          </a:p>
          <a:p>
            <a:pPr lvl="1"/>
            <a:r>
              <a:rPr lang="en-US" dirty="0"/>
              <a:t>Introduction to Security (6th Edition), Robert J. Fischer &amp; </a:t>
            </a:r>
            <a:r>
              <a:rPr lang="en-US" dirty="0" err="1"/>
              <a:t>Gion</a:t>
            </a:r>
            <a:r>
              <a:rPr lang="en-US" dirty="0"/>
              <a:t> Green</a:t>
            </a:r>
          </a:p>
          <a:p>
            <a:pPr lvl="1"/>
            <a:r>
              <a:rPr lang="en-US" dirty="0"/>
              <a:t>Investigator/Officer’s Personal Experience</a:t>
            </a:r>
          </a:p>
          <a:p>
            <a:pPr lvl="1"/>
            <a:endParaRPr lang="en-US" dirty="0"/>
          </a:p>
        </p:txBody>
      </p:sp>
    </p:spTree>
    <p:extLst>
      <p:ext uri="{BB962C8B-B14F-4D97-AF65-F5344CB8AC3E}">
        <p14:creationId xmlns:p14="http://schemas.microsoft.com/office/powerpoint/2010/main" val="1007842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Training and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The </a:t>
            </a:r>
            <a:r>
              <a:rPr lang="en-US" dirty="0"/>
              <a:t>National </a:t>
            </a:r>
            <a:r>
              <a:rPr lang="x-none" dirty="0"/>
              <a:t>Task Force on Private Security </a:t>
            </a:r>
            <a:endParaRPr lang="en-US" dirty="0"/>
          </a:p>
          <a:p>
            <a:pPr lvl="1"/>
            <a:r>
              <a:rPr lang="x-none" dirty="0"/>
              <a:t>The Law Enforcement Assistance Administration (LEAA) funded </a:t>
            </a:r>
            <a:r>
              <a:rPr lang="en-US" dirty="0"/>
              <a:t>a </a:t>
            </a:r>
            <a:r>
              <a:rPr lang="x-none" dirty="0"/>
              <a:t>study </a:t>
            </a:r>
            <a:r>
              <a:rPr lang="en-US" dirty="0"/>
              <a:t>to examine the private </a:t>
            </a:r>
            <a:r>
              <a:rPr lang="x-none" dirty="0"/>
              <a:t>security </a:t>
            </a:r>
            <a:r>
              <a:rPr lang="en-US" dirty="0"/>
              <a:t>industry </a:t>
            </a:r>
            <a:r>
              <a:rPr lang="x-none" dirty="0"/>
              <a:t>from all perspectives</a:t>
            </a:r>
            <a:endParaRPr lang="en-US" dirty="0"/>
          </a:p>
          <a:p>
            <a:pPr lvl="1"/>
            <a:r>
              <a:rPr lang="en-US" dirty="0"/>
              <a:t>It p</a:t>
            </a:r>
            <a:r>
              <a:rPr lang="x-none" dirty="0"/>
              <a:t>ublished </a:t>
            </a:r>
            <a:r>
              <a:rPr lang="en-US" dirty="0"/>
              <a:t>its </a:t>
            </a:r>
            <a:r>
              <a:rPr lang="x-none" dirty="0"/>
              <a:t>findings in 1976</a:t>
            </a:r>
            <a:endParaRPr lang="en-US" dirty="0"/>
          </a:p>
          <a:p>
            <a:pPr lvl="1"/>
            <a:r>
              <a:rPr lang="en-US" dirty="0"/>
              <a:t>The s</a:t>
            </a:r>
            <a:r>
              <a:rPr lang="x-none" dirty="0"/>
              <a:t>tudy indicated</a:t>
            </a:r>
            <a:r>
              <a:rPr lang="en-US" dirty="0"/>
              <a:t> that the private security industry</a:t>
            </a:r>
          </a:p>
          <a:p>
            <a:pPr lvl="3"/>
            <a:r>
              <a:rPr lang="en-US" dirty="0"/>
              <a:t>Needed </a:t>
            </a:r>
            <a:r>
              <a:rPr lang="x-none" dirty="0"/>
              <a:t>training and academic professional preparation programs </a:t>
            </a:r>
            <a:endParaRPr lang="en-US" dirty="0"/>
          </a:p>
          <a:p>
            <a:pPr lvl="3"/>
            <a:r>
              <a:rPr lang="x-none" dirty="0"/>
              <a:t>Was a very open and unregulated</a:t>
            </a:r>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Training and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The Hallcrest Report </a:t>
            </a:r>
            <a:endParaRPr lang="en-US" dirty="0"/>
          </a:p>
          <a:p>
            <a:pPr lvl="1"/>
            <a:r>
              <a:rPr lang="x-none" dirty="0"/>
              <a:t>The National Institute of Justice (NIJ) </a:t>
            </a:r>
            <a:r>
              <a:rPr lang="en-US" dirty="0"/>
              <a:t>funded</a:t>
            </a:r>
            <a:r>
              <a:rPr lang="x-none" dirty="0"/>
              <a:t> th</a:t>
            </a:r>
            <a:r>
              <a:rPr lang="en-US" dirty="0"/>
              <a:t>is</a:t>
            </a:r>
            <a:r>
              <a:rPr lang="x-none" dirty="0"/>
              <a:t> study of the private security industry</a:t>
            </a:r>
            <a:endParaRPr lang="en-US" dirty="0"/>
          </a:p>
          <a:p>
            <a:pPr lvl="1"/>
            <a:r>
              <a:rPr lang="en-US" dirty="0"/>
              <a:t>It p</a:t>
            </a:r>
            <a:r>
              <a:rPr lang="x-none" dirty="0"/>
              <a:t>ublished </a:t>
            </a:r>
            <a:r>
              <a:rPr lang="en-US" dirty="0"/>
              <a:t>its </a:t>
            </a:r>
            <a:r>
              <a:rPr lang="x-none" dirty="0"/>
              <a:t>findings in 1985</a:t>
            </a:r>
            <a:endParaRPr lang="en-US" dirty="0"/>
          </a:p>
          <a:p>
            <a:pPr lvl="1"/>
            <a:r>
              <a:rPr lang="en-US" dirty="0"/>
              <a:t>It found that p</a:t>
            </a:r>
            <a:r>
              <a:rPr lang="x-none" dirty="0"/>
              <a:t>rogress </a:t>
            </a:r>
            <a:r>
              <a:rPr lang="en-US" dirty="0"/>
              <a:t>had been made in training and educational programs for security professionals</a:t>
            </a:r>
          </a:p>
          <a:p>
            <a:pPr marL="0" lvl="1" indent="0">
              <a:buNone/>
            </a:pPr>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Training and Regulations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The Hallcrest II</a:t>
            </a:r>
            <a:endParaRPr lang="en-US" dirty="0"/>
          </a:p>
          <a:p>
            <a:pPr lvl="1"/>
            <a:r>
              <a:rPr lang="x-none" dirty="0"/>
              <a:t>Published findings on the private security industry in 1990</a:t>
            </a:r>
            <a:endParaRPr lang="en-US" dirty="0"/>
          </a:p>
          <a:p>
            <a:pPr lvl="1"/>
            <a:r>
              <a:rPr lang="en-US" dirty="0"/>
              <a:t>The s</a:t>
            </a:r>
            <a:r>
              <a:rPr lang="x-none" dirty="0"/>
              <a:t>tudy indicated a </a:t>
            </a:r>
            <a:r>
              <a:rPr lang="en-US" dirty="0"/>
              <a:t>continued and </a:t>
            </a:r>
            <a:r>
              <a:rPr lang="x-none" dirty="0"/>
              <a:t>steady improvement in security services education and training</a:t>
            </a:r>
            <a:endParaRPr lang="en-US" dirty="0"/>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Training and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Historical Legislation</a:t>
            </a:r>
            <a:r>
              <a:rPr lang="en-US" dirty="0"/>
              <a:t> - </a:t>
            </a:r>
            <a:r>
              <a:rPr lang="x-none" dirty="0"/>
              <a:t>1991 </a:t>
            </a:r>
            <a:endParaRPr lang="en-US" dirty="0"/>
          </a:p>
          <a:p>
            <a:pPr lvl="1"/>
            <a:r>
              <a:rPr lang="x-none" dirty="0"/>
              <a:t>Tennessee Senator Al Gore introduces the first pieces of legislation</a:t>
            </a:r>
            <a:endParaRPr lang="en-US" dirty="0"/>
          </a:p>
          <a:p>
            <a:pPr lvl="1"/>
            <a:r>
              <a:rPr lang="en-US" dirty="0"/>
              <a:t>The l</a:t>
            </a:r>
            <a:r>
              <a:rPr lang="x-none" dirty="0"/>
              <a:t>egislation </a:t>
            </a:r>
            <a:r>
              <a:rPr lang="en-US" dirty="0"/>
              <a:t>was </a:t>
            </a:r>
            <a:r>
              <a:rPr lang="x-none" dirty="0"/>
              <a:t>aimed at setting minimum standards for the security profession, including</a:t>
            </a:r>
            <a:endParaRPr lang="en-US" dirty="0"/>
          </a:p>
          <a:p>
            <a:pPr lvl="2"/>
            <a:r>
              <a:rPr lang="x-none" dirty="0"/>
              <a:t>First aid</a:t>
            </a:r>
            <a:endParaRPr lang="en-US" dirty="0"/>
          </a:p>
          <a:p>
            <a:pPr lvl="2"/>
            <a:r>
              <a:rPr lang="x-none" dirty="0"/>
              <a:t>Fire prevention</a:t>
            </a:r>
            <a:endParaRPr lang="en-US" dirty="0"/>
          </a:p>
          <a:p>
            <a:pPr lvl="2"/>
            <a:r>
              <a:rPr lang="x-none" dirty="0"/>
              <a:t>Safety</a:t>
            </a:r>
            <a:endParaRPr lang="en-US" dirty="0"/>
          </a:p>
          <a:p>
            <a:pPr lvl="2"/>
            <a:r>
              <a:rPr lang="x-none" dirty="0"/>
              <a:t>Investigation and detention procedures</a:t>
            </a:r>
            <a:endParaRPr lang="en-US" dirty="0"/>
          </a:p>
          <a:p>
            <a:pPr lvl="2"/>
            <a:r>
              <a:rPr lang="x-none" dirty="0"/>
              <a:t>Crowd control and crisis methodologies</a:t>
            </a:r>
            <a:endParaRPr lang="en-US" dirty="0"/>
          </a:p>
          <a:p>
            <a:pPr lvl="2"/>
            <a:r>
              <a:rPr lang="x-none" dirty="0"/>
              <a:t>Technical report writing</a:t>
            </a:r>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Training and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Historical Legislation</a:t>
            </a:r>
            <a:r>
              <a:rPr lang="en-US" dirty="0"/>
              <a:t> - </a:t>
            </a:r>
            <a:r>
              <a:rPr lang="x-none" dirty="0"/>
              <a:t>199</a:t>
            </a:r>
            <a:r>
              <a:rPr lang="en-US" dirty="0"/>
              <a:t>2</a:t>
            </a:r>
          </a:p>
          <a:p>
            <a:pPr lvl="1"/>
            <a:r>
              <a:rPr lang="x-none" dirty="0"/>
              <a:t>Representative Matthew Martinez directs a second initiative</a:t>
            </a:r>
            <a:endParaRPr lang="en-US" dirty="0"/>
          </a:p>
          <a:p>
            <a:pPr lvl="1"/>
            <a:r>
              <a:rPr lang="en-US" dirty="0"/>
              <a:t>His p</a:t>
            </a:r>
            <a:r>
              <a:rPr lang="x-none" dirty="0"/>
              <a:t>roposal provided for</a:t>
            </a:r>
            <a:endParaRPr lang="en-US" dirty="0"/>
          </a:p>
          <a:p>
            <a:pPr lvl="2"/>
            <a:r>
              <a:rPr lang="en-US" dirty="0"/>
              <a:t>A m</a:t>
            </a:r>
            <a:r>
              <a:rPr lang="x-none" dirty="0"/>
              <a:t>inimum of eight hours of basic classroom instruction</a:t>
            </a:r>
            <a:endParaRPr lang="en-US" dirty="0"/>
          </a:p>
          <a:p>
            <a:pPr lvl="2"/>
            <a:r>
              <a:rPr lang="x-none" dirty="0"/>
              <a:t>Successful completion of a written examination</a:t>
            </a:r>
            <a:endParaRPr lang="en-US" dirty="0"/>
          </a:p>
          <a:p>
            <a:pPr lvl="2"/>
            <a:r>
              <a:rPr lang="en-US" dirty="0"/>
              <a:t>A m</a:t>
            </a:r>
            <a:r>
              <a:rPr lang="x-none" dirty="0"/>
              <a:t>inimum of four hours on-the-job training</a:t>
            </a:r>
            <a:endParaRPr lang="en-US" dirty="0"/>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Training and Regulations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x-none" dirty="0"/>
              <a:t>Historical Legislation</a:t>
            </a:r>
            <a:r>
              <a:rPr lang="en-US" dirty="0"/>
              <a:t> -</a:t>
            </a:r>
            <a:r>
              <a:rPr lang="x-none" dirty="0"/>
              <a:t>199</a:t>
            </a:r>
            <a:r>
              <a:rPr lang="en-US" dirty="0"/>
              <a:t>3</a:t>
            </a:r>
          </a:p>
          <a:p>
            <a:pPr lvl="1"/>
            <a:r>
              <a:rPr lang="x-none" dirty="0"/>
              <a:t>Representative Don Sundquist </a:t>
            </a:r>
            <a:r>
              <a:rPr lang="en-US" dirty="0"/>
              <a:t>proposed a bill </a:t>
            </a:r>
            <a:r>
              <a:rPr lang="x-none" dirty="0"/>
              <a:t>similar to </a:t>
            </a:r>
            <a:r>
              <a:rPr lang="en-US" dirty="0"/>
              <a:t>Al </a:t>
            </a:r>
            <a:r>
              <a:rPr lang="x-none" dirty="0"/>
              <a:t>Gore</a:t>
            </a:r>
            <a:r>
              <a:rPr lang="en-US" dirty="0"/>
              <a:t>’s </a:t>
            </a:r>
            <a:r>
              <a:rPr lang="en-US" sz="2400" dirty="0"/>
              <a:t>added that </a:t>
            </a:r>
            <a:r>
              <a:rPr lang="x-none" sz="2400" dirty="0"/>
              <a:t>security employees would need to pass</a:t>
            </a:r>
            <a:endParaRPr lang="en-US" sz="2400" dirty="0"/>
          </a:p>
          <a:p>
            <a:pPr lvl="3"/>
            <a:r>
              <a:rPr lang="en-US" dirty="0"/>
              <a:t>A d</a:t>
            </a:r>
            <a:r>
              <a:rPr lang="x-none" dirty="0"/>
              <a:t>rug screening</a:t>
            </a:r>
            <a:endParaRPr lang="en-US" dirty="0"/>
          </a:p>
          <a:p>
            <a:pPr lvl="3"/>
            <a:r>
              <a:rPr lang="en-US" dirty="0"/>
              <a:t>A p</a:t>
            </a:r>
            <a:r>
              <a:rPr lang="x-none" dirty="0"/>
              <a:t>hysical and psychological test</a:t>
            </a:r>
            <a:endParaRPr lang="en-US" dirty="0"/>
          </a:p>
          <a:p>
            <a:pPr lvl="3"/>
            <a:r>
              <a:rPr lang="en-US" dirty="0"/>
              <a:t>A b</a:t>
            </a:r>
            <a:r>
              <a:rPr lang="x-none" dirty="0"/>
              <a:t>ackground criminal check</a:t>
            </a:r>
            <a:endParaRPr lang="en-US" dirty="0"/>
          </a:p>
          <a:p>
            <a:pPr lvl="1"/>
            <a:r>
              <a:rPr lang="en-US" dirty="0"/>
              <a:t>Increased </a:t>
            </a:r>
            <a:r>
              <a:rPr lang="x-none" dirty="0"/>
              <a:t>training hours</a:t>
            </a:r>
            <a:endParaRPr lang="en-US" dirty="0"/>
          </a:p>
          <a:p>
            <a:pPr marL="0" lvl="1" indent="0">
              <a:buNone/>
            </a:pPr>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schemas.microsoft.com/office/infopath/2007/PartnerControls"/>
    <ds:schemaRef ds:uri="http://purl.org/dc/elements/1.1/"/>
    <ds:schemaRef ds:uri="http://schemas.microsoft.com/office/2006/documentManagement/types"/>
    <ds:schemaRef ds:uri="http://www.w3.org/XML/1998/namespace"/>
    <ds:schemaRef ds:uri="http://purl.org/dc/dcmitype/"/>
    <ds:schemaRef ds:uri="http://purl.org/dc/terms/"/>
    <ds:schemaRef ds:uri="http://schemas.openxmlformats.org/package/2006/metadata/core-properties"/>
    <ds:schemaRef ds:uri="56ea17bb-c96d-4826-b465-01eec0dd23dd"/>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186</TotalTime>
  <Words>1759</Words>
  <Application>Microsoft Office PowerPoint</Application>
  <PresentationFormat>Widescreen</PresentationFormat>
  <Paragraphs>180</Paragraphs>
  <Slides>32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Sources of Law</vt:lpstr>
      <vt:lpstr>History of Training and Regulations</vt:lpstr>
      <vt:lpstr>History of Training and Regulations</vt:lpstr>
      <vt:lpstr>History of Training and Regulations </vt:lpstr>
      <vt:lpstr>History of Training and Regulations</vt:lpstr>
      <vt:lpstr>History of Training and Regulations</vt:lpstr>
      <vt:lpstr>History of Training and Regulations</vt:lpstr>
      <vt:lpstr>History of Training and Regulations</vt:lpstr>
      <vt:lpstr>Education, Training, and Licensing</vt:lpstr>
      <vt:lpstr>Education, Training, and Licensing</vt:lpstr>
      <vt:lpstr>Education, Training, and Licensing</vt:lpstr>
      <vt:lpstr>Federal Regulations</vt:lpstr>
      <vt:lpstr>Federal Regulations</vt:lpstr>
      <vt:lpstr>Federal Regulations</vt:lpstr>
      <vt:lpstr>Texas Commission on Private Security</vt:lpstr>
      <vt:lpstr>Texas Commission on Private Security</vt:lpstr>
      <vt:lpstr>Texas Commission on Private Security</vt:lpstr>
      <vt:lpstr>Texas Commission on Private Security</vt:lpstr>
      <vt:lpstr>Private Security Bureau Licensing Section </vt:lpstr>
      <vt:lpstr>Private Security Bureau Licensing Section </vt:lpstr>
      <vt:lpstr>Private Security Bureau Licensing Section </vt:lpstr>
      <vt:lpstr>Private Security Licenses</vt:lpstr>
      <vt:lpstr>License Requirements</vt:lpstr>
      <vt:lpstr>Education and Experience Requirements</vt:lpstr>
      <vt:lpstr>Education and Experience Requirements</vt:lpstr>
      <vt:lpstr>Criminal History Requirements</vt:lpstr>
      <vt:lpstr>Criminal History Requirements</vt:lpstr>
      <vt:lpstr>Training/Testing Requirements</vt:lpstr>
      <vt:lpstr>Training/Testing Requirements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14</cp:revision>
  <cp:lastPrinted>2017-07-07T16:17:37Z</cp:lastPrinted>
  <dcterms:created xsi:type="dcterms:W3CDTF">2017-07-11T23:58:30Z</dcterms:created>
  <dcterms:modified xsi:type="dcterms:W3CDTF">2017-07-20T17:13:09Z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