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9"/>
  </p:notesMasterIdLst>
  <p:sldIdLst>
    <p:sldId id="321" r:id="rId6"/>
    <p:sldId id="319" r:id="rId7"/>
    <p:sldId id="323" r:id="rId8"/>
    <p:sldId id="324" r:id="rId9"/>
    <p:sldId id="325" r:id="rId10"/>
    <p:sldId id="326" r:id="rId11"/>
    <p:sldId id="331" r:id="rId12"/>
    <p:sldId id="327" r:id="rId13"/>
    <p:sldId id="332" r:id="rId14"/>
    <p:sldId id="328" r:id="rId15"/>
    <p:sldId id="329" r:id="rId16"/>
    <p:sldId id="333" r:id="rId17"/>
    <p:sldId id="330" r:id="rId1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7/20/2017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Unit 3:</a:t>
            </a:r>
            <a:br>
              <a:rPr lang="en-US" dirty="0"/>
            </a:br>
            <a:r>
              <a:rPr lang="en-US" dirty="0"/>
              <a:t>Financial Ratios</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Leverage Ratios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Debt-to-Assets Ratio</a:t>
            </a:r>
          </a:p>
          <a:p>
            <a:pPr lvl="2"/>
            <a:r>
              <a:rPr lang="en-US" dirty="0"/>
              <a:t>Total Liabilities/Total Assets</a:t>
            </a:r>
          </a:p>
          <a:p>
            <a:pPr lvl="2"/>
            <a:r>
              <a:rPr lang="en-US" dirty="0"/>
              <a:t>Measures to what degree the assets of the firm have been financed with borrowed funds</a:t>
            </a:r>
          </a:p>
          <a:p>
            <a:pPr lvl="1"/>
            <a:r>
              <a:rPr lang="en-US" dirty="0"/>
              <a:t>Debt-to-Equity Ratio</a:t>
            </a:r>
          </a:p>
          <a:p>
            <a:pPr lvl="2"/>
            <a:r>
              <a:rPr lang="en-US" dirty="0"/>
              <a:t>Total Liabilities/Owner’s Equity</a:t>
            </a:r>
          </a:p>
          <a:p>
            <a:pPr lvl="2"/>
            <a:r>
              <a:rPr lang="en-US" dirty="0"/>
              <a:t>The amount of debt incurred by the company for each $1.00 of equity</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Profitability Ratios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Gross Profit Margin</a:t>
            </a:r>
          </a:p>
          <a:p>
            <a:pPr lvl="2"/>
            <a:r>
              <a:rPr lang="en-US" dirty="0"/>
              <a:t>Gross Profit/Net Sales</a:t>
            </a:r>
          </a:p>
          <a:p>
            <a:pPr lvl="2"/>
            <a:r>
              <a:rPr lang="en-US" dirty="0"/>
              <a:t>An assessment of how well the cost of goods sold category of expenses was controlled</a:t>
            </a:r>
          </a:p>
          <a:p>
            <a:pPr lvl="1"/>
            <a:r>
              <a:rPr lang="en-US" dirty="0"/>
              <a:t>Net Profit Margin</a:t>
            </a:r>
          </a:p>
          <a:p>
            <a:pPr lvl="2"/>
            <a:r>
              <a:rPr lang="en-US" dirty="0"/>
              <a:t>Net Income/Net Sales</a:t>
            </a:r>
          </a:p>
          <a:p>
            <a:pPr lvl="2"/>
            <a:r>
              <a:rPr lang="en-US" dirty="0"/>
              <a:t>An assessment of management’s overall ability to control the cost of goods sold and the operating expenses of the firm</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Profitability Ratios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Return on Investment</a:t>
            </a:r>
          </a:p>
          <a:p>
            <a:pPr lvl="2"/>
            <a:r>
              <a:rPr lang="en-US" dirty="0"/>
              <a:t>Net Income/Owner’s Equity</a:t>
            </a:r>
          </a:p>
          <a:p>
            <a:pPr lvl="2"/>
            <a:r>
              <a:rPr lang="en-US" dirty="0"/>
              <a:t>The amount of profit generated by the firm in relation to the amount invested by the owners</a:t>
            </a:r>
          </a:p>
          <a:p>
            <a:pPr lvl="1"/>
            <a:endParaRPr lang="en-US" dirty="0"/>
          </a:p>
        </p:txBody>
      </p:sp>
    </p:spTree>
    <p:extLst>
      <p:ext uri="{BB962C8B-B14F-4D97-AF65-F5344CB8AC3E}">
        <p14:creationId xmlns:p14="http://schemas.microsoft.com/office/powerpoint/2010/main" val="2928723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Why Analyze?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Brainstorm!</a:t>
            </a:r>
          </a:p>
          <a:p>
            <a:pPr marL="857250" lvl="2" indent="-514350">
              <a:buFont typeface="+mj-lt"/>
              <a:buAutoNum type="arabicPeriod"/>
            </a:pPr>
            <a:r>
              <a:rPr lang="en-US" dirty="0"/>
              <a:t>What would the LIQUIDITY ratios tell you about a company? How could the company use these to make decisions?</a:t>
            </a:r>
          </a:p>
          <a:p>
            <a:pPr marL="857250" lvl="2" indent="-514350">
              <a:buFont typeface="+mj-lt"/>
              <a:buAutoNum type="arabicPeriod"/>
            </a:pPr>
            <a:r>
              <a:rPr lang="en-US" dirty="0"/>
              <a:t>What would the EFFICIENCY ratios tell you about a company? How could the company use these to make decisions?</a:t>
            </a:r>
          </a:p>
          <a:p>
            <a:pPr marL="857250" lvl="2" indent="-514350">
              <a:buFont typeface="+mj-lt"/>
              <a:buAutoNum type="arabicPeriod"/>
            </a:pPr>
            <a:r>
              <a:rPr lang="en-US" dirty="0"/>
              <a:t>What would the LEVERAGE ratios tell you about a company? How could the company use these to make decisions?</a:t>
            </a:r>
          </a:p>
          <a:p>
            <a:pPr marL="857250" lvl="2" indent="-514350">
              <a:buFont typeface="+mj-lt"/>
              <a:buAutoNum type="arabicPeriod"/>
            </a:pPr>
            <a:r>
              <a:rPr lang="en-US" dirty="0"/>
              <a:t>What would the PROFITABILITY ratios tell you about a company? How could the company use these to make decisions?</a:t>
            </a:r>
          </a:p>
          <a:p>
            <a:pPr marL="0" lvl="1" indent="0">
              <a:buNone/>
            </a:pPr>
            <a:endParaRPr lang="en-US" dirty="0"/>
          </a:p>
        </p:txBody>
      </p:sp>
    </p:spTree>
    <p:extLst>
      <p:ext uri="{BB962C8B-B14F-4D97-AF65-F5344CB8AC3E}">
        <p14:creationId xmlns:p14="http://schemas.microsoft.com/office/powerpoint/2010/main" val="476325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Ratio Defined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comparison between two numbers showing how many times one number exceeds the other</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Why Analyze Financial Statements?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Analyzing a financial statement is the first step you need to take when deciding whether or not a company is sound enough to risk investing your money in</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Types of Ratios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Liquidity Ratios</a:t>
            </a:r>
            <a:r>
              <a:rPr lang="en-US" dirty="0"/>
              <a:t>: Financial ratios that tell how well a company can pay off its short-term debts and meet unexpected needs for cash</a:t>
            </a:r>
          </a:p>
          <a:p>
            <a:pPr lvl="1"/>
            <a:r>
              <a:rPr lang="en-US" b="1" dirty="0">
                <a:solidFill>
                  <a:schemeClr val="tx2"/>
                </a:solidFill>
              </a:rPr>
              <a:t>Efficiency Ratios</a:t>
            </a:r>
            <a:r>
              <a:rPr lang="en-US" dirty="0"/>
              <a:t>: Financial ratios that indicate how effectively a company uses its resources to generate sales</a:t>
            </a:r>
          </a:p>
          <a:p>
            <a:pPr lvl="1"/>
            <a:r>
              <a:rPr lang="en-US" b="1" dirty="0">
                <a:solidFill>
                  <a:schemeClr val="tx2"/>
                </a:solidFill>
              </a:rPr>
              <a:t>Leverage Ratios</a:t>
            </a:r>
            <a:r>
              <a:rPr lang="en-US" dirty="0"/>
              <a:t>:  Financial ratios that show how and to what degree a company has financed its assets</a:t>
            </a:r>
          </a:p>
          <a:p>
            <a:pPr lvl="1"/>
            <a:r>
              <a:rPr lang="en-US" b="1" dirty="0">
                <a:solidFill>
                  <a:schemeClr val="tx2"/>
                </a:solidFill>
              </a:rPr>
              <a:t>Profitability Ratios</a:t>
            </a:r>
            <a:r>
              <a:rPr lang="en-US" dirty="0"/>
              <a:t>: Financial ratios that tell how much of each dollar of sales, assets, and owner’s investment resulted in net profit</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Liquidity Ratios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Working Capital</a:t>
            </a:r>
          </a:p>
          <a:p>
            <a:pPr lvl="2"/>
            <a:r>
              <a:rPr lang="en-US" dirty="0"/>
              <a:t>Current Assets - Current Liabilities</a:t>
            </a:r>
          </a:p>
          <a:p>
            <a:pPr lvl="2"/>
            <a:r>
              <a:rPr lang="en-US" dirty="0"/>
              <a:t>Amount of money that would be left over after current liabilities are paid off</a:t>
            </a:r>
          </a:p>
          <a:p>
            <a:pPr lvl="1"/>
            <a:r>
              <a:rPr lang="en-US" dirty="0"/>
              <a:t>Current Ratio</a:t>
            </a:r>
          </a:p>
          <a:p>
            <a:pPr lvl="2"/>
            <a:r>
              <a:rPr lang="en-US" dirty="0"/>
              <a:t>Current Assets/Current Liabilities</a:t>
            </a:r>
          </a:p>
          <a:p>
            <a:pPr lvl="2"/>
            <a:r>
              <a:rPr lang="en-US" dirty="0"/>
              <a:t>The amount of current assets available to pay off $1 of current debt. Stated 2:1.</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Liquidity Ratios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Acid Test/Quick Ratio</a:t>
            </a:r>
          </a:p>
          <a:p>
            <a:pPr lvl="2"/>
            <a:r>
              <a:rPr lang="en-US" dirty="0"/>
              <a:t>Cash + Marketable Securities + Accounts Receivable = </a:t>
            </a:r>
            <a:r>
              <a:rPr lang="en-US"/>
              <a:t>Quick Assets</a:t>
            </a:r>
            <a:endParaRPr lang="en-US" dirty="0"/>
          </a:p>
          <a:p>
            <a:pPr lvl="2"/>
            <a:r>
              <a:rPr lang="en-US" dirty="0"/>
              <a:t>Quick Assets/Current Liabilities</a:t>
            </a:r>
          </a:p>
          <a:p>
            <a:pPr lvl="2"/>
            <a:r>
              <a:rPr lang="en-US" dirty="0"/>
              <a:t>A firm’s ability to liquidate assets quickly to pay off debt</a:t>
            </a:r>
          </a:p>
          <a:p>
            <a:pPr lvl="1"/>
            <a:endParaRPr lang="en-US" dirty="0"/>
          </a:p>
        </p:txBody>
      </p:sp>
    </p:spTree>
    <p:extLst>
      <p:ext uri="{BB962C8B-B14F-4D97-AF65-F5344CB8AC3E}">
        <p14:creationId xmlns:p14="http://schemas.microsoft.com/office/powerpoint/2010/main" val="4254340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Efficiency Ratios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Asset Turnover Ratio</a:t>
            </a:r>
          </a:p>
          <a:p>
            <a:pPr lvl="2"/>
            <a:r>
              <a:rPr lang="en-US" dirty="0"/>
              <a:t>Net Sales/Total Assets</a:t>
            </a:r>
          </a:p>
          <a:p>
            <a:pPr lvl="2"/>
            <a:r>
              <a:rPr lang="en-US" dirty="0"/>
              <a:t>The number of dollars in sales the firm generates from each dollar it has invested in assets</a:t>
            </a:r>
          </a:p>
          <a:p>
            <a:pPr lvl="1"/>
            <a:r>
              <a:rPr lang="en-US" dirty="0"/>
              <a:t>Inventory Turnover</a:t>
            </a:r>
          </a:p>
          <a:p>
            <a:pPr lvl="2"/>
            <a:r>
              <a:rPr lang="en-US" dirty="0"/>
              <a:t>Average Inventory = Beginning Inventory + Ending Inventory divided by 2</a:t>
            </a:r>
          </a:p>
          <a:p>
            <a:pPr lvl="2"/>
            <a:r>
              <a:rPr lang="en-US" dirty="0"/>
              <a:t>Cost of Goods Sold /Average Inventory</a:t>
            </a:r>
          </a:p>
          <a:p>
            <a:pPr lvl="2"/>
            <a:r>
              <a:rPr lang="en-US" dirty="0"/>
              <a:t>The number of times during an operating period that the average inventory was sold</a:t>
            </a:r>
          </a:p>
        </p:txBody>
      </p:sp>
    </p:spTree>
    <p:extLst>
      <p:ext uri="{BB962C8B-B14F-4D97-AF65-F5344CB8AC3E}">
        <p14:creationId xmlns:p14="http://schemas.microsoft.com/office/powerpoint/2010/main" val="2960846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Efficiency Ratios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Average Collection Period</a:t>
            </a:r>
          </a:p>
          <a:p>
            <a:pPr lvl="2"/>
            <a:r>
              <a:rPr lang="en-US" dirty="0"/>
              <a:t>Accounts Receivable X 365 /Credit Sales</a:t>
            </a:r>
          </a:p>
          <a:p>
            <a:pPr lvl="2"/>
            <a:r>
              <a:rPr lang="en-US" dirty="0"/>
              <a:t>How quickly a firm’s credit accounts are being collected</a:t>
            </a:r>
          </a:p>
        </p:txBody>
      </p:sp>
    </p:spTree>
    <p:extLst>
      <p:ext uri="{BB962C8B-B14F-4D97-AF65-F5344CB8AC3E}">
        <p14:creationId xmlns:p14="http://schemas.microsoft.com/office/powerpoint/2010/main" val="1009047953"/>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31</TotalTime>
  <Words>514</Words>
  <Application>Microsoft Office PowerPoint</Application>
  <PresentationFormat>Widescreen</PresentationFormat>
  <Paragraphs>58</Paragraphs>
  <Slides>13</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Ratio Defined</vt:lpstr>
      <vt:lpstr>Why Analyze Financial Statements?</vt:lpstr>
      <vt:lpstr>Types of Ratios</vt:lpstr>
      <vt:lpstr>Liquidity Ratios</vt:lpstr>
      <vt:lpstr>Liquidity Ratios</vt:lpstr>
      <vt:lpstr>Efficiency Ratios</vt:lpstr>
      <vt:lpstr>Efficiency Ratios</vt:lpstr>
      <vt:lpstr>Leverage Ratios</vt:lpstr>
      <vt:lpstr>Profitability Ratios</vt:lpstr>
      <vt:lpstr>Profitability Ratios</vt:lpstr>
      <vt:lpstr>Why Analyze?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15</cp:revision>
  <cp:lastPrinted>2017-07-07T16:17:37Z</cp:lastPrinted>
  <dcterms:created xsi:type="dcterms:W3CDTF">2017-07-11T23:58:30Z</dcterms:created>
  <dcterms:modified xsi:type="dcterms:W3CDTF">2017-07-20T21:47:03Z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