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sldIdLst>
    <p:sldId id="321" r:id="rId6"/>
    <p:sldId id="353"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54" r:id="rId29"/>
    <p:sldId id="347" r:id="rId30"/>
    <p:sldId id="348" r:id="rId31"/>
    <p:sldId id="349" r:id="rId32"/>
    <p:sldId id="350" r:id="rId33"/>
    <p:sldId id="351" r:id="rId34"/>
    <p:sldId id="352" r:id="rId35"/>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487B5-2937-472B-A2C5-CBD784770D7C}"/>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B371A41-865E-4C77-8754-F6E471AA00DD}"/>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17F1EC3-9DAD-459D-9F21-6809E348EE11}" type="datetimeFigureOut">
              <a:rPr lang="en-US"/>
              <a:pPr>
                <a:defRPr/>
              </a:pPr>
              <a:t>7/27/2017</a:t>
            </a:fld>
            <a:endParaRPr lang="en-US"/>
          </a:p>
        </p:txBody>
      </p:sp>
      <p:sp>
        <p:nvSpPr>
          <p:cNvPr id="4" name="Slide Image Placeholder 3">
            <a:extLst>
              <a:ext uri="{FF2B5EF4-FFF2-40B4-BE49-F238E27FC236}">
                <a16:creationId xmlns:a16="http://schemas.microsoft.com/office/drawing/2014/main" id="{447B4710-AD67-4E70-BFD0-6D2BEAD36724}"/>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56CFF23-991F-49BD-ABD9-4ECC6CBC1BD0}"/>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5642CE8-25FD-414A-8390-89765744ADF4}"/>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25CD2AC-A32F-4E51-9483-DA3CCC949440}"/>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DE738444-80BF-4C85-8296-5B91BC2CD2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55C2638-C2C8-4F68-9659-113466A8BA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3CE7BB7-C427-4545-A0B6-85658D1C38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6" name="Slide Number Placeholder 3">
            <a:extLst>
              <a:ext uri="{FF2B5EF4-FFF2-40B4-BE49-F238E27FC236}">
                <a16:creationId xmlns:a16="http://schemas.microsoft.com/office/drawing/2014/main" id="{FC054C37-CCB3-455D-9D05-32DE268C1C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3AE26F-27A8-45D6-910E-E5150914985B}" type="slidenum">
              <a:rPr lang="en-US" altLang="en-US"/>
              <a:pPr fontAlgn="base">
                <a:spcBef>
                  <a:spcPct val="0"/>
                </a:spcBef>
                <a:spcAft>
                  <a:spcPct val="0"/>
                </a:spcAft>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BFFDE89-C375-4D9F-8DB0-95C4A9FE6A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C8DAF6A-C67E-40A4-9E62-C31F9675E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6868" name="Slide Number Placeholder 3">
            <a:extLst>
              <a:ext uri="{FF2B5EF4-FFF2-40B4-BE49-F238E27FC236}">
                <a16:creationId xmlns:a16="http://schemas.microsoft.com/office/drawing/2014/main" id="{9AE11385-A359-461A-9E5C-383272B267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BCF290-2B21-4CBC-9B95-E477CE68B159}"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605817A-3BB5-4FD5-86AD-30941C65F8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55C0DFE-C5C2-4472-98E6-3AA647AC86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Slide Number Placeholder 3">
            <a:extLst>
              <a:ext uri="{FF2B5EF4-FFF2-40B4-BE49-F238E27FC236}">
                <a16:creationId xmlns:a16="http://schemas.microsoft.com/office/drawing/2014/main" id="{5A0B0683-06A8-45CE-97AC-5D5A373914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5C62E0D-F867-4B7D-8801-8666276F5AD6}"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3A163AE-DD6F-4A38-9CC4-BC1A166C70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20CC78D-915C-4DA0-BEAA-33DC54E428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0964" name="Slide Number Placeholder 3">
            <a:extLst>
              <a:ext uri="{FF2B5EF4-FFF2-40B4-BE49-F238E27FC236}">
                <a16:creationId xmlns:a16="http://schemas.microsoft.com/office/drawing/2014/main" id="{1BE8F574-81A0-4348-B0ED-72A9E26844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89E96C-06F8-4DFA-B4F4-16972B2B15B2}"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5401C09-C7FA-4D50-88C2-073649BCDE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A8A9C67-05A1-44D4-B3E0-413834EBEE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D7377AAE-54C5-48EC-ADBE-E0CEC7F814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156256-F3BF-4FB0-B441-904E157CA45E}"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B8705DB-D601-4F5E-8889-0E6C37AB5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D8599A2-0D30-4720-9C1A-9B5CFC0EF0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5060" name="Slide Number Placeholder 3">
            <a:extLst>
              <a:ext uri="{FF2B5EF4-FFF2-40B4-BE49-F238E27FC236}">
                <a16:creationId xmlns:a16="http://schemas.microsoft.com/office/drawing/2014/main" id="{BCFA0A0B-AB6E-4171-97AD-F3F570E617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239A1-5B85-4074-AEAD-0B1689DBDDA5}"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1171EEC-ECF5-41A6-8CC5-A85DF8F4C5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5B137BA-F076-4784-8A3E-29438DF5D8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a:extLst>
              <a:ext uri="{FF2B5EF4-FFF2-40B4-BE49-F238E27FC236}">
                <a16:creationId xmlns:a16="http://schemas.microsoft.com/office/drawing/2014/main" id="{9A02E15E-26CE-4E29-8403-ABECFA301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3A1B58-8D16-402C-8E81-69628014E0D5}"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40FD763-FE03-4392-8496-775B140720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121F6A2-6749-46FD-A43E-23A46C3CBF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a:extLst>
              <a:ext uri="{FF2B5EF4-FFF2-40B4-BE49-F238E27FC236}">
                <a16:creationId xmlns:a16="http://schemas.microsoft.com/office/drawing/2014/main" id="{0D5F6F5C-BEF7-4B09-937A-D09F8B3099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3AD3DA-FF05-4844-99F9-B4F3F48B48A6}"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2C538E0-28D0-4599-830B-F92356CC3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735E42E-23B9-46C0-A43E-0B2EA01647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a:extLst>
              <a:ext uri="{FF2B5EF4-FFF2-40B4-BE49-F238E27FC236}">
                <a16:creationId xmlns:a16="http://schemas.microsoft.com/office/drawing/2014/main" id="{BFF6A26C-8577-4C94-9D29-0390C025E9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A49099-1146-4855-8EE7-A8DE0315ED86}"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5AEA433-478B-4BD9-AA76-548E22F9F3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5B48173-19DC-4CB2-A6F7-8CB8B2D86B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a:extLst>
              <a:ext uri="{FF2B5EF4-FFF2-40B4-BE49-F238E27FC236}">
                <a16:creationId xmlns:a16="http://schemas.microsoft.com/office/drawing/2014/main" id="{4ADD1259-F93B-41C4-973D-F4D8C7A94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3E6862-0CCD-4CAD-8A15-D2BECCD6B620}"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9082F8-8B63-4611-8C5E-3FE4C2C747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EF33322-7B20-4F11-9B9C-CAFF968C91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CEA6A009-C891-4E22-A508-738539DE0E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577ECB-2054-4280-AC57-FA89C24CAFA3}"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E7BD798-614A-430C-8878-EC9B9664EA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9C97ABA-917E-4C63-94FD-D65EB572FE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4" name="Slide Number Placeholder 3">
            <a:extLst>
              <a:ext uri="{FF2B5EF4-FFF2-40B4-BE49-F238E27FC236}">
                <a16:creationId xmlns:a16="http://schemas.microsoft.com/office/drawing/2014/main" id="{021CE6AE-7BC8-4DF7-97ED-7843669210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7BBAB-2387-458E-8119-B5BC5296A62F}" type="slidenum">
              <a:rPr lang="en-US" altLang="en-US"/>
              <a:pPr fontAlgn="base">
                <a:spcBef>
                  <a:spcPct val="0"/>
                </a:spcBef>
                <a:spcAft>
                  <a:spcPct val="0"/>
                </a:spcAft>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6551EF5-DD5A-44E9-A2EB-5CCBAE7153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C041A13-FC78-4DC2-8069-9DCF488130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a:extLst>
              <a:ext uri="{FF2B5EF4-FFF2-40B4-BE49-F238E27FC236}">
                <a16:creationId xmlns:a16="http://schemas.microsoft.com/office/drawing/2014/main" id="{0A70C06D-F90A-4803-9618-BA94BF9C27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B0BE66-6277-4735-8149-8680EA14F3EA}"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FD6EE5B-2246-4A8A-8537-3BC5016F4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9AC7963-134C-4BB5-8B0E-BD7EA7F0A7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a:extLst>
              <a:ext uri="{FF2B5EF4-FFF2-40B4-BE49-F238E27FC236}">
                <a16:creationId xmlns:a16="http://schemas.microsoft.com/office/drawing/2014/main" id="{A115CEBC-5573-44BB-9695-312393A0C3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333AA4-2D98-4170-A695-5815F78C8B96}"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B5831D1-953C-4F61-B628-4D01BC532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E93201F-3141-486D-9762-CC5B7064E4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a:extLst>
              <a:ext uri="{FF2B5EF4-FFF2-40B4-BE49-F238E27FC236}">
                <a16:creationId xmlns:a16="http://schemas.microsoft.com/office/drawing/2014/main" id="{A60C5A02-B65F-4B02-8FA9-524C258235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5B2F08-DD8C-402F-89F8-7CD2B1F9A113}"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3339864-6F18-41D3-9ACD-DADF80BB00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857A35E2-1D43-4E62-8C88-2834A17F1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a:extLst>
              <a:ext uri="{FF2B5EF4-FFF2-40B4-BE49-F238E27FC236}">
                <a16:creationId xmlns:a16="http://schemas.microsoft.com/office/drawing/2014/main" id="{7F403A7C-DC4C-4DE6-9FC1-757066A29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768D56-3B50-4F57-B140-005097C25C7E}"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68BA14F-8979-4AD8-9AE5-E494256E0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22B2C588-DEB3-4EBE-9681-DACFA79631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7588" name="Slide Number Placeholder 3">
            <a:extLst>
              <a:ext uri="{FF2B5EF4-FFF2-40B4-BE49-F238E27FC236}">
                <a16:creationId xmlns:a16="http://schemas.microsoft.com/office/drawing/2014/main" id="{C85175E7-6550-4430-87DA-2879EFF6C8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D3E455-7E7F-40F0-9C83-494393C2D4A4}"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5FEB4B5-0239-4E27-8690-5B5E1A3F86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981FA1F-706E-4085-8683-36FDD038EB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9636" name="Slide Number Placeholder 3">
            <a:extLst>
              <a:ext uri="{FF2B5EF4-FFF2-40B4-BE49-F238E27FC236}">
                <a16:creationId xmlns:a16="http://schemas.microsoft.com/office/drawing/2014/main" id="{2EFAFC5F-E897-44A9-9CFA-1F5407D58A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329FB0-A53C-4D6D-A70B-FD4EC04A6E8F}" type="slidenum">
              <a:rPr lang="en-US" altLang="en-US"/>
              <a:pPr fontAlgn="base">
                <a:spcBef>
                  <a:spcPct val="0"/>
                </a:spcBef>
                <a:spcAft>
                  <a:spcPct val="0"/>
                </a:spcAft>
              </a:pPr>
              <a:t>28</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B0ABADC-D05F-49C6-9FE3-53A65C13CB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38D49B4-87F5-4CFA-BA1B-B6D29D2018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1684" name="Slide Number Placeholder 3">
            <a:extLst>
              <a:ext uri="{FF2B5EF4-FFF2-40B4-BE49-F238E27FC236}">
                <a16:creationId xmlns:a16="http://schemas.microsoft.com/office/drawing/2014/main" id="{682AC7A4-F4C8-45AB-A74C-9A0C311728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ED7602-FCE5-470B-8911-0CC0A85DC20E}" type="slidenum">
              <a:rPr lang="en-US" altLang="en-US"/>
              <a:pPr fontAlgn="base">
                <a:spcBef>
                  <a:spcPct val="0"/>
                </a:spcBef>
                <a:spcAft>
                  <a:spcPct val="0"/>
                </a:spcAft>
              </a:pPr>
              <a:t>29</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E06E702-7487-4677-A1F5-51B3A5D7AD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E7CD8A7B-C874-4B63-95ED-101F3FFD52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3732" name="Slide Number Placeholder 3">
            <a:extLst>
              <a:ext uri="{FF2B5EF4-FFF2-40B4-BE49-F238E27FC236}">
                <a16:creationId xmlns:a16="http://schemas.microsoft.com/office/drawing/2014/main" id="{3A7ED5D7-88D2-44B5-8B69-2F68CA64BA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9FCCBC-27EF-4B47-BD0C-32A707E1667C}" type="slidenum">
              <a:rPr lang="en-US" altLang="en-US"/>
              <a:pPr fontAlgn="base">
                <a:spcBef>
                  <a:spcPct val="0"/>
                </a:spcBef>
                <a:spcAft>
                  <a:spcPct val="0"/>
                </a:spcAft>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9B0333C-7BA0-40E7-B9E6-71D5B01B29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308B320-74B4-4EEF-A7DF-3CEB553956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id="{2BE19043-F0E9-4E95-A1C3-02D6CD559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B365C6-C3FD-410E-9A9E-B81C25321E5C}" type="slidenum">
              <a:rPr lang="en-US" altLang="en-US"/>
              <a:pPr fontAlgn="base">
                <a:spcBef>
                  <a:spcPct val="0"/>
                </a:spcBef>
                <a:spcAft>
                  <a:spcPct val="0"/>
                </a:spcAft>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EDEF503-A72F-483B-8052-E663C82B8C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C712830-2BCF-4A7C-B0E8-9E93A96AB7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a:extLst>
              <a:ext uri="{FF2B5EF4-FFF2-40B4-BE49-F238E27FC236}">
                <a16:creationId xmlns:a16="http://schemas.microsoft.com/office/drawing/2014/main" id="{669C3F39-74FD-4C8A-AC07-039CC3C669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A40B68-1E01-41CC-B245-302B4629EA99}" type="slidenum">
              <a:rPr lang="en-US" altLang="en-US"/>
              <a:pPr fontAlgn="base">
                <a:spcBef>
                  <a:spcPct val="0"/>
                </a:spcBef>
                <a:spcAft>
                  <a:spcPct val="0"/>
                </a:spcAft>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AB1E2A4-FAA5-4C83-8A14-1B960BFC26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5D7B7D5-CF78-4A0C-A8E7-4DD53845F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52CDEB4A-8567-4218-A8C9-864388387A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B625B6-AA7F-4B8C-8B01-8C8892F27EBA}" type="slidenum">
              <a:rPr lang="en-US" altLang="en-US"/>
              <a:pPr fontAlgn="base">
                <a:spcBef>
                  <a:spcPct val="0"/>
                </a:spcBef>
                <a:spcAft>
                  <a:spcPct val="0"/>
                </a:spcAft>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2397E32-81B6-4DF6-8998-B73E40638A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3DD95DB-8704-4529-B1FB-D84731F6D4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id="{FC96E8AC-6852-4BAC-85C3-CE7277F354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80A2D4-DE18-4DEB-9E2C-4439464F56D5}" type="slidenum">
              <a:rPr lang="en-US" altLang="en-US"/>
              <a:pPr fontAlgn="base">
                <a:spcBef>
                  <a:spcPct val="0"/>
                </a:spcBef>
                <a:spcAft>
                  <a:spcPct val="0"/>
                </a:spcAft>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5571292-2F6E-4D59-B038-89F0A63BD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F9A597E-228C-4D87-9FA4-0C2E688F3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0724" name="Slide Number Placeholder 3">
            <a:extLst>
              <a:ext uri="{FF2B5EF4-FFF2-40B4-BE49-F238E27FC236}">
                <a16:creationId xmlns:a16="http://schemas.microsoft.com/office/drawing/2014/main" id="{C60FB51F-7BDB-470F-93BA-016BEA3AEA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6AA89D-8D96-442D-B15F-1F150AEEB076}" type="slidenum">
              <a:rPr lang="en-US" altLang="en-US"/>
              <a:pPr fontAlgn="base">
                <a:spcBef>
                  <a:spcPct val="0"/>
                </a:spcBef>
                <a:spcAft>
                  <a:spcPct val="0"/>
                </a:spcAft>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8CE227E-236D-45C6-88F6-116FB1B122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35BFFB1-0985-48A8-90C7-F132EBB687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Slide Number Placeholder 3">
            <a:extLst>
              <a:ext uri="{FF2B5EF4-FFF2-40B4-BE49-F238E27FC236}">
                <a16:creationId xmlns:a16="http://schemas.microsoft.com/office/drawing/2014/main" id="{BD590E35-8FF1-4C05-B4C3-F007B2D3CA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4BCDDD-07FA-4ED6-B8A9-ECEC28E38797}"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AAE6D55-BAD7-48F1-A410-0F7D2277DB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AC1EED2-D1C8-4D0C-BB11-CF2E0A1304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20" name="Slide Number Placeholder 3">
            <a:extLst>
              <a:ext uri="{FF2B5EF4-FFF2-40B4-BE49-F238E27FC236}">
                <a16:creationId xmlns:a16="http://schemas.microsoft.com/office/drawing/2014/main" id="{DC835B93-ED44-4ECA-B9E4-F5F92AADF1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0F6051-6BD6-4101-94F4-DDCAE98B633C}" type="slidenum">
              <a:rPr lang="en-US" altLang="en-US"/>
              <a:pPr fontAlgn="base">
                <a:spcBef>
                  <a:spcPct val="0"/>
                </a:spcBef>
                <a:spcAft>
                  <a:spcPct val="0"/>
                </a:spcAft>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84FE4-AAD4-47B8-9D3A-62BC4F718057}"/>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3604963F-6074-40BA-882F-A600701871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45DE9FED-91BA-4997-98B8-378400B665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5618F01A-9D63-4063-8529-4939657C3914}"/>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13820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2B9DC1A8-873F-4AC5-9C43-2D6EB356A41A}"/>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DB326FEB-D68B-46CB-88BE-9E685EA93AC2}"/>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A434438C-22F6-4B2D-B823-338A1D7D2DAC}"/>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57448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A45CE57-D001-4B15-B370-34829482F0BE}"/>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smtClean="0">
                <a:latin typeface="+mn-lt"/>
              </a:defRPr>
            </a:lvl1pPr>
          </a:lstStyle>
          <a:p>
            <a:pPr>
              <a:defRPr/>
            </a:pPr>
            <a:fld id="{BF54A3A5-E0A1-426E-A8DF-24ED9D93B4E6}" type="datetime1">
              <a:rPr lang="en-US"/>
              <a:pPr>
                <a:defRPr/>
              </a:pPr>
              <a:t>7/27/2017</a:t>
            </a:fld>
            <a:endParaRPr lang="en-US" dirty="0"/>
          </a:p>
        </p:txBody>
      </p:sp>
      <p:sp>
        <p:nvSpPr>
          <p:cNvPr id="5" name="Footer Placeholder 4">
            <a:extLst>
              <a:ext uri="{FF2B5EF4-FFF2-40B4-BE49-F238E27FC236}">
                <a16:creationId xmlns:a16="http://schemas.microsoft.com/office/drawing/2014/main" id="{6D8335C7-5BE4-4148-AAF0-87B6184451B0}"/>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1388E1F7-406C-4FCC-9B80-3E8236600335}"/>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3569A789-19AD-4AF7-9C53-BA3406A0DB11}" type="slidenum">
              <a:rPr lang="en-US"/>
              <a:pPr>
                <a:defRPr/>
              </a:pPr>
              <a:t>‹#›</a:t>
            </a:fld>
            <a:endParaRPr lang="en-US" dirty="0"/>
          </a:p>
        </p:txBody>
      </p:sp>
    </p:spTree>
    <p:extLst>
      <p:ext uri="{BB962C8B-B14F-4D97-AF65-F5344CB8AC3E}">
        <p14:creationId xmlns:p14="http://schemas.microsoft.com/office/powerpoint/2010/main" val="272218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215F2-92B5-441F-BEB6-7E6074EF128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smtClean="0">
                <a:latin typeface="+mn-lt"/>
              </a:defRPr>
            </a:lvl1pPr>
          </a:lstStyle>
          <a:p>
            <a:pPr>
              <a:defRPr/>
            </a:pPr>
            <a:fld id="{96BEA51E-8941-4C40-880B-927DF9381A17}" type="datetime1">
              <a:rPr lang="en-US"/>
              <a:pPr>
                <a:defRPr/>
              </a:pPr>
              <a:t>7/27/2017</a:t>
            </a:fld>
            <a:endParaRPr lang="en-US" dirty="0"/>
          </a:p>
        </p:txBody>
      </p:sp>
      <p:sp>
        <p:nvSpPr>
          <p:cNvPr id="5" name="Footer Placeholder 4">
            <a:extLst>
              <a:ext uri="{FF2B5EF4-FFF2-40B4-BE49-F238E27FC236}">
                <a16:creationId xmlns:a16="http://schemas.microsoft.com/office/drawing/2014/main" id="{A718EA42-39EF-46BB-8FE7-1A1F89313889}"/>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2EA011CA-57D4-48C1-BE27-DC3C4BAB4F02}"/>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29127A52-AD47-498B-8DFF-E10D44ABD656}" type="slidenum">
              <a:rPr lang="en-US"/>
              <a:pPr>
                <a:defRPr/>
              </a:pPr>
              <a:t>‹#›</a:t>
            </a:fld>
            <a:endParaRPr lang="en-US" dirty="0"/>
          </a:p>
        </p:txBody>
      </p:sp>
    </p:spTree>
    <p:extLst>
      <p:ext uri="{BB962C8B-B14F-4D97-AF65-F5344CB8AC3E}">
        <p14:creationId xmlns:p14="http://schemas.microsoft.com/office/powerpoint/2010/main" val="425619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5B38FB-ABF6-40C1-9FF7-1AC036FD8BD6}"/>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smtClean="0">
                <a:latin typeface="+mn-lt"/>
              </a:defRPr>
            </a:lvl1pPr>
          </a:lstStyle>
          <a:p>
            <a:pPr>
              <a:defRPr/>
            </a:pPr>
            <a:fld id="{D7900CD9-C0BB-455C-96F4-FA8FE26FCAFB}" type="datetime1">
              <a:rPr lang="en-US"/>
              <a:pPr>
                <a:defRPr/>
              </a:pPr>
              <a:t>7/27/2017</a:t>
            </a:fld>
            <a:endParaRPr lang="en-US" dirty="0"/>
          </a:p>
        </p:txBody>
      </p:sp>
      <p:sp>
        <p:nvSpPr>
          <p:cNvPr id="3" name="Footer Placeholder 4">
            <a:extLst>
              <a:ext uri="{FF2B5EF4-FFF2-40B4-BE49-F238E27FC236}">
                <a16:creationId xmlns:a16="http://schemas.microsoft.com/office/drawing/2014/main" id="{108B20A6-12D3-4E5F-BF43-5A0E5ED3A8F8}"/>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latin typeface="+mn-lt"/>
              </a:defRPr>
            </a:lvl1pPr>
          </a:lstStyle>
          <a:p>
            <a:pPr>
              <a:defRPr/>
            </a:pPr>
            <a:endParaRPr lang="en-US"/>
          </a:p>
        </p:txBody>
      </p:sp>
      <p:sp>
        <p:nvSpPr>
          <p:cNvPr id="4" name="Slide Number Placeholder 5">
            <a:extLst>
              <a:ext uri="{FF2B5EF4-FFF2-40B4-BE49-F238E27FC236}">
                <a16:creationId xmlns:a16="http://schemas.microsoft.com/office/drawing/2014/main" id="{E2387698-EC2F-4535-8E06-797A6CEBA0FE}"/>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2D8F4121-1E5C-431B-8471-3BE73A9F8BFD}" type="slidenum">
              <a:rPr lang="en-US"/>
              <a:pPr>
                <a:defRPr/>
              </a:pPr>
              <a:t>‹#›</a:t>
            </a:fld>
            <a:endParaRPr lang="en-US" dirty="0"/>
          </a:p>
        </p:txBody>
      </p:sp>
    </p:spTree>
    <p:extLst>
      <p:ext uri="{BB962C8B-B14F-4D97-AF65-F5344CB8AC3E}">
        <p14:creationId xmlns:p14="http://schemas.microsoft.com/office/powerpoint/2010/main" val="228774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6A3B98-F336-46FD-B0B3-696B944A44E3}"/>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07131123-902A-4999-B2D1-933110973CB3}"/>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5B9A18A2-90B9-4DE0-BD3D-8E5C86ECDB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00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28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2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982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7792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640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ACD633EE-7963-445B-A6BB-D1EE1B297DFF}"/>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75432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60D1F3A6-BBBC-4D15-93F9-033C87FB56E3}"/>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FF0CBE03-9292-4EB0-A4D8-D115A16AB7B6}"/>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3F8DA57A-48CA-48CD-9EF3-ED0B40156C01}"/>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2012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915CF6-4250-44AC-BCD4-95594FFA308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BC5E10-5502-44A2-AE42-0EDC18F64511}"/>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A8BDC-F225-4C19-8AB4-E0A50CF87F13}"/>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429E1BE7-F001-495C-AC38-E74F13E3E22E}"/>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2D098899-C3E4-4441-9612-F1AAFE5B87F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55AA5BCF-4789-47E2-B0E4-89DF1AE447AE}"/>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98B43D8D-492D-497F-B84C-3C784EF819AB}"/>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38361F14-3BC7-4AC3-9F35-9FFFC5768C06}"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06" r:id="rId3"/>
    <p:sldLayoutId id="2147483807" r:id="rId4"/>
    <p:sldLayoutId id="2147483808" r:id="rId5"/>
    <p:sldLayoutId id="2147483809" r:id="rId6"/>
    <p:sldLayoutId id="2147483813" r:id="rId7"/>
    <p:sldLayoutId id="2147483814" r:id="rId8"/>
    <p:sldLayoutId id="2147483815" r:id="rId9"/>
    <p:sldLayoutId id="2147483816" r:id="rId10"/>
    <p:sldLayoutId id="2147483817" r:id="rId11"/>
    <p:sldLayoutId id="2147483818" r:id="rId12"/>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http://safety.dri.edu/Programs/MachineShopRules.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www.clipart.com/" TargetMode="External"/><Relationship Id="rId5" Type="http://schemas.openxmlformats.org/officeDocument/2006/relationships/hyperlink" Target="http://www.epa.gov/" TargetMode="External"/><Relationship Id="rId4" Type="http://schemas.openxmlformats.org/officeDocument/2006/relationships/hyperlink" Target="http://me.ucsb.edu/course_pages/me12s/safety_handbook.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87D28-D4FB-4115-B1B8-D90808390919}"/>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Flexible Manufacturing</a:t>
            </a:r>
          </a:p>
          <a:p>
            <a:pPr lvl="1" fontAlgn="auto">
              <a:spcAft>
                <a:spcPts val="0"/>
              </a:spcAft>
              <a:defRPr/>
            </a:pPr>
            <a:r>
              <a:rPr lang="en-US" dirty="0"/>
              <a:t>Basic Safety</a:t>
            </a:r>
          </a:p>
          <a:p>
            <a:pPr lvl="1" fontAlgn="auto">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A9C0D570-D876-496F-BEC2-C1623D2B0DD2}"/>
              </a:ext>
            </a:extLst>
          </p:cNvPr>
          <p:cNvSpPr>
            <a:spLocks noGrp="1"/>
          </p:cNvSpPr>
          <p:nvPr>
            <p:ph type="title"/>
          </p:nvPr>
        </p:nvSpPr>
        <p:spPr/>
        <p:txBody>
          <a:bodyPr/>
          <a:lstStyle/>
          <a:p>
            <a:r>
              <a:rPr lang="en-US"/>
              <a:t>Grinder Safety</a:t>
            </a:r>
            <a:endParaRPr lang="en-US" dirty="0"/>
          </a:p>
        </p:txBody>
      </p:sp>
      <p:sp>
        <p:nvSpPr>
          <p:cNvPr id="31748" name="Content Placeholder 7">
            <a:extLst>
              <a:ext uri="{FF2B5EF4-FFF2-40B4-BE49-F238E27FC236}">
                <a16:creationId xmlns:a16="http://schemas.microsoft.com/office/drawing/2014/main" id="{7C5A5E69-15C2-4018-BAED-656BC179FF10}"/>
              </a:ext>
            </a:extLst>
          </p:cNvPr>
          <p:cNvSpPr>
            <a:spLocks noGrp="1" noChangeArrowheads="1"/>
          </p:cNvSpPr>
          <p:nvPr>
            <p:ph sz="half" idx="1"/>
          </p:nvPr>
        </p:nvSpPr>
        <p:spPr/>
        <p:txBody>
          <a:bodyPr/>
          <a:lstStyle/>
          <a:p>
            <a:pPr lvl="1"/>
            <a:r>
              <a:rPr lang="en-US" altLang="en-US" dirty="0"/>
              <a:t>1.  Set tool rest and spark deflector 1/16” to 1/8” away from the grinding wheel.</a:t>
            </a:r>
          </a:p>
          <a:p>
            <a:pPr lvl="1"/>
            <a:r>
              <a:rPr lang="en-US" altLang="en-US" dirty="0"/>
              <a:t>2.  Hold the metal to grind in both hands.</a:t>
            </a:r>
          </a:p>
          <a:p>
            <a:pPr lvl="1"/>
            <a:r>
              <a:rPr lang="en-US" altLang="en-US" dirty="0"/>
              <a:t>3.  When grinding, use the face of the grinding wheel only.</a:t>
            </a:r>
          </a:p>
        </p:txBody>
      </p:sp>
      <p:pic>
        <p:nvPicPr>
          <p:cNvPr id="31749" name="Picture 5" descr="P1010007.JPG">
            <a:extLst>
              <a:ext uri="{FF2B5EF4-FFF2-40B4-BE49-F238E27FC236}">
                <a16:creationId xmlns:a16="http://schemas.microsoft.com/office/drawing/2014/main" id="{F5A84354-8321-4D5D-94EF-7AAADDB5F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606" y="3638961"/>
            <a:ext cx="322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09442134-78BD-48DE-8AB1-96F78ABC053B}"/>
              </a:ext>
            </a:extLst>
          </p:cNvPr>
          <p:cNvSpPr>
            <a:spLocks noGrp="1"/>
          </p:cNvSpPr>
          <p:nvPr>
            <p:ph type="title"/>
          </p:nvPr>
        </p:nvSpPr>
        <p:spPr/>
        <p:txBody>
          <a:bodyPr/>
          <a:lstStyle/>
          <a:p>
            <a:r>
              <a:rPr lang="en-US"/>
              <a:t>Grinder Safety</a:t>
            </a:r>
            <a:endParaRPr lang="en-US" dirty="0"/>
          </a:p>
        </p:txBody>
      </p:sp>
      <p:sp>
        <p:nvSpPr>
          <p:cNvPr id="33796" name="Content Placeholder 7">
            <a:extLst>
              <a:ext uri="{FF2B5EF4-FFF2-40B4-BE49-F238E27FC236}">
                <a16:creationId xmlns:a16="http://schemas.microsoft.com/office/drawing/2014/main" id="{E0FA9D3F-51F7-41E4-9981-50E436C8EEB8}"/>
              </a:ext>
            </a:extLst>
          </p:cNvPr>
          <p:cNvSpPr>
            <a:spLocks noGrp="1" noChangeArrowheads="1"/>
          </p:cNvSpPr>
          <p:nvPr>
            <p:ph sz="half" idx="1"/>
          </p:nvPr>
        </p:nvSpPr>
        <p:spPr/>
        <p:txBody>
          <a:bodyPr/>
          <a:lstStyle/>
          <a:p>
            <a:pPr lvl="1"/>
            <a:r>
              <a:rPr lang="en-US" altLang="en-US" dirty="0"/>
              <a:t>4.  Use an even pressure against the face of the wheel while moving the material across the face slowly.</a:t>
            </a:r>
          </a:p>
          <a:p>
            <a:pPr lvl="1"/>
            <a:r>
              <a:rPr lang="en-US" altLang="en-US" dirty="0"/>
              <a:t>5.  Do not leave the grinder until it comes to a complete stop.</a:t>
            </a:r>
          </a:p>
        </p:txBody>
      </p:sp>
      <p:pic>
        <p:nvPicPr>
          <p:cNvPr id="33797" name="Picture 5" descr="P1010008.JPG">
            <a:extLst>
              <a:ext uri="{FF2B5EF4-FFF2-40B4-BE49-F238E27FC236}">
                <a16:creationId xmlns:a16="http://schemas.microsoft.com/office/drawing/2014/main" id="{AD89456B-BC46-4DE3-846A-538AA6186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964" y="3359944"/>
            <a:ext cx="28511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4D552BEA-3D95-4DCC-964D-0E999D08FF51}"/>
              </a:ext>
            </a:extLst>
          </p:cNvPr>
          <p:cNvSpPr>
            <a:spLocks noGrp="1"/>
          </p:cNvSpPr>
          <p:nvPr>
            <p:ph type="title"/>
          </p:nvPr>
        </p:nvSpPr>
        <p:spPr/>
        <p:txBody>
          <a:bodyPr/>
          <a:lstStyle/>
          <a:p>
            <a:r>
              <a:rPr lang="en-US"/>
              <a:t>Portable Grinder Safety</a:t>
            </a:r>
            <a:endParaRPr lang="en-US" dirty="0"/>
          </a:p>
        </p:txBody>
      </p:sp>
      <p:sp>
        <p:nvSpPr>
          <p:cNvPr id="35844" name="Content Placeholder 7">
            <a:extLst>
              <a:ext uri="{FF2B5EF4-FFF2-40B4-BE49-F238E27FC236}">
                <a16:creationId xmlns:a16="http://schemas.microsoft.com/office/drawing/2014/main" id="{3C654DA6-D9C1-49C9-9CD1-AE87B68CF0C6}"/>
              </a:ext>
            </a:extLst>
          </p:cNvPr>
          <p:cNvSpPr>
            <a:spLocks noGrp="1" noChangeArrowheads="1"/>
          </p:cNvSpPr>
          <p:nvPr>
            <p:ph sz="half" idx="1"/>
          </p:nvPr>
        </p:nvSpPr>
        <p:spPr/>
        <p:txBody>
          <a:bodyPr/>
          <a:lstStyle/>
          <a:p>
            <a:pPr lvl="1"/>
            <a:r>
              <a:rPr lang="en-US" altLang="en-US" dirty="0"/>
              <a:t>1.  Make sure the switch is in the “off” position before plugging in the grinder.</a:t>
            </a:r>
          </a:p>
          <a:p>
            <a:pPr lvl="1"/>
            <a:r>
              <a:rPr lang="en-US" altLang="en-US" dirty="0"/>
              <a:t>2.  Make all adjustments while the grinder is unplugged.</a:t>
            </a:r>
          </a:p>
          <a:p>
            <a:pPr lvl="1"/>
            <a:r>
              <a:rPr lang="en-US" altLang="en-US" dirty="0"/>
              <a:t>3.  Do not allow anyone to be in the spark area.</a:t>
            </a:r>
          </a:p>
        </p:txBody>
      </p:sp>
      <p:pic>
        <p:nvPicPr>
          <p:cNvPr id="35845" name="Picture 5" descr="portable grinder.jpg">
            <a:extLst>
              <a:ext uri="{FF2B5EF4-FFF2-40B4-BE49-F238E27FC236}">
                <a16:creationId xmlns:a16="http://schemas.microsoft.com/office/drawing/2014/main" id="{043ACBF1-C056-4A5E-A2C8-EB6DA6207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407" y="3787579"/>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427FA7F0-BFC9-415F-9E61-EB3F3D401EF5}"/>
              </a:ext>
            </a:extLst>
          </p:cNvPr>
          <p:cNvSpPr>
            <a:spLocks noGrp="1"/>
          </p:cNvSpPr>
          <p:nvPr>
            <p:ph type="title"/>
          </p:nvPr>
        </p:nvSpPr>
        <p:spPr/>
        <p:txBody>
          <a:bodyPr/>
          <a:lstStyle/>
          <a:p>
            <a:r>
              <a:rPr lang="en-US"/>
              <a:t>Portable Grinder Safety</a:t>
            </a:r>
            <a:endParaRPr lang="en-US" dirty="0"/>
          </a:p>
        </p:txBody>
      </p:sp>
      <p:sp>
        <p:nvSpPr>
          <p:cNvPr id="37892" name="Content Placeholder 7">
            <a:extLst>
              <a:ext uri="{FF2B5EF4-FFF2-40B4-BE49-F238E27FC236}">
                <a16:creationId xmlns:a16="http://schemas.microsoft.com/office/drawing/2014/main" id="{D6C454D8-2BB6-4EC6-B08B-03635DCC060C}"/>
              </a:ext>
            </a:extLst>
          </p:cNvPr>
          <p:cNvSpPr>
            <a:spLocks noGrp="1" noChangeArrowheads="1"/>
          </p:cNvSpPr>
          <p:nvPr>
            <p:ph sz="half" idx="1"/>
          </p:nvPr>
        </p:nvSpPr>
        <p:spPr/>
        <p:txBody>
          <a:bodyPr/>
          <a:lstStyle/>
          <a:p>
            <a:pPr lvl="1"/>
            <a:r>
              <a:rPr lang="en-US" altLang="en-US" dirty="0"/>
              <a:t>4.  Keep the grinder moving while in use; do not stop in one place.</a:t>
            </a:r>
          </a:p>
          <a:p>
            <a:pPr lvl="1"/>
            <a:r>
              <a:rPr lang="en-US" altLang="en-US" dirty="0"/>
              <a:t>5.  Let the grinder come to a complete stop, place it on its back and unplug the cord.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B531A48B-A2E4-482A-A189-0548BB43ABB5}"/>
              </a:ext>
            </a:extLst>
          </p:cNvPr>
          <p:cNvSpPr>
            <a:spLocks noGrp="1"/>
          </p:cNvSpPr>
          <p:nvPr>
            <p:ph type="title"/>
          </p:nvPr>
        </p:nvSpPr>
        <p:spPr/>
        <p:txBody>
          <a:bodyPr/>
          <a:lstStyle/>
          <a:p>
            <a:r>
              <a:rPr lang="en-US"/>
              <a:t>Drill Press Safety</a:t>
            </a:r>
            <a:endParaRPr lang="en-US" dirty="0"/>
          </a:p>
        </p:txBody>
      </p:sp>
      <p:sp>
        <p:nvSpPr>
          <p:cNvPr id="39940" name="Content Placeholder 7">
            <a:extLst>
              <a:ext uri="{FF2B5EF4-FFF2-40B4-BE49-F238E27FC236}">
                <a16:creationId xmlns:a16="http://schemas.microsoft.com/office/drawing/2014/main" id="{01F156C3-236B-40C4-9D7B-756E65F35D55}"/>
              </a:ext>
            </a:extLst>
          </p:cNvPr>
          <p:cNvSpPr>
            <a:spLocks noGrp="1" noChangeArrowheads="1"/>
          </p:cNvSpPr>
          <p:nvPr>
            <p:ph sz="half" idx="1"/>
          </p:nvPr>
        </p:nvSpPr>
        <p:spPr/>
        <p:txBody>
          <a:bodyPr/>
          <a:lstStyle/>
          <a:p>
            <a:pPr lvl="1"/>
            <a:r>
              <a:rPr lang="en-US" altLang="en-US" dirty="0"/>
              <a:t>1. Use a vise or clamp to hold material in the drill press.</a:t>
            </a:r>
          </a:p>
          <a:p>
            <a:pPr lvl="1"/>
            <a:r>
              <a:rPr lang="en-US" altLang="en-US" dirty="0"/>
              <a:t>2. Use a V-block to hold round or irregularly shaped material.</a:t>
            </a:r>
          </a:p>
          <a:p>
            <a:pPr lvl="1"/>
            <a:r>
              <a:rPr lang="en-US" altLang="en-US" dirty="0"/>
              <a:t>3. Use a center punch to mark the starting place to drill.</a:t>
            </a:r>
          </a:p>
        </p:txBody>
      </p:sp>
      <p:pic>
        <p:nvPicPr>
          <p:cNvPr id="39941" name="Picture 5" descr="P1010177.JPG">
            <a:extLst>
              <a:ext uri="{FF2B5EF4-FFF2-40B4-BE49-F238E27FC236}">
                <a16:creationId xmlns:a16="http://schemas.microsoft.com/office/drawing/2014/main" id="{EB5D97B4-F072-4BA7-B155-4F998561E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361" y="3318869"/>
            <a:ext cx="1638665" cy="273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F9DC762A-FDD8-4B02-B09C-8C0C117B44F4}"/>
              </a:ext>
            </a:extLst>
          </p:cNvPr>
          <p:cNvSpPr>
            <a:spLocks noGrp="1"/>
          </p:cNvSpPr>
          <p:nvPr>
            <p:ph type="title"/>
          </p:nvPr>
        </p:nvSpPr>
        <p:spPr/>
        <p:txBody>
          <a:bodyPr/>
          <a:lstStyle/>
          <a:p>
            <a:r>
              <a:rPr lang="en-US"/>
              <a:t>Drill Press Safety</a:t>
            </a:r>
            <a:endParaRPr lang="en-US" dirty="0"/>
          </a:p>
        </p:txBody>
      </p:sp>
      <p:sp>
        <p:nvSpPr>
          <p:cNvPr id="41988" name="Content Placeholder 7">
            <a:extLst>
              <a:ext uri="{FF2B5EF4-FFF2-40B4-BE49-F238E27FC236}">
                <a16:creationId xmlns:a16="http://schemas.microsoft.com/office/drawing/2014/main" id="{0761264E-2401-4F79-9EEE-6D60A1D87CB2}"/>
              </a:ext>
            </a:extLst>
          </p:cNvPr>
          <p:cNvSpPr>
            <a:spLocks noGrp="1" noChangeArrowheads="1"/>
          </p:cNvSpPr>
          <p:nvPr>
            <p:ph sz="half" idx="1"/>
          </p:nvPr>
        </p:nvSpPr>
        <p:spPr/>
        <p:txBody>
          <a:bodyPr/>
          <a:lstStyle/>
          <a:p>
            <a:pPr lvl="1"/>
            <a:r>
              <a:rPr lang="en-US" altLang="en-US" dirty="0"/>
              <a:t>4. Select the proper drill and speed for the material.</a:t>
            </a:r>
          </a:p>
          <a:p>
            <a:pPr lvl="1"/>
            <a:r>
              <a:rPr lang="en-US" altLang="en-US" dirty="0"/>
              <a:t>5. Remove all chips with a brush, not your hands.</a:t>
            </a:r>
          </a:p>
          <a:p>
            <a:endParaRPr lang="en-US" altLang="en-US" dirty="0"/>
          </a:p>
        </p:txBody>
      </p:sp>
      <p:pic>
        <p:nvPicPr>
          <p:cNvPr id="41989" name="Picture 5" descr="drill1.jpg">
            <a:extLst>
              <a:ext uri="{FF2B5EF4-FFF2-40B4-BE49-F238E27FC236}">
                <a16:creationId xmlns:a16="http://schemas.microsoft.com/office/drawing/2014/main" id="{254C6C70-39AE-4568-9315-084367ED9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039" y="3052386"/>
            <a:ext cx="1721193" cy="258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7B9A8300-AD01-4AD6-8F14-FFF47808F9D3}"/>
              </a:ext>
            </a:extLst>
          </p:cNvPr>
          <p:cNvSpPr>
            <a:spLocks noGrp="1"/>
          </p:cNvSpPr>
          <p:nvPr>
            <p:ph type="title"/>
          </p:nvPr>
        </p:nvSpPr>
        <p:spPr/>
        <p:txBody>
          <a:bodyPr/>
          <a:lstStyle/>
          <a:p>
            <a:r>
              <a:rPr lang="en-US"/>
              <a:t>Horizontal Band Saw Safety</a:t>
            </a:r>
            <a:endParaRPr lang="en-US" dirty="0"/>
          </a:p>
        </p:txBody>
      </p:sp>
      <p:sp>
        <p:nvSpPr>
          <p:cNvPr id="44036" name="Content Placeholder 7">
            <a:extLst>
              <a:ext uri="{FF2B5EF4-FFF2-40B4-BE49-F238E27FC236}">
                <a16:creationId xmlns:a16="http://schemas.microsoft.com/office/drawing/2014/main" id="{64177498-8DBB-4DDB-85C6-78DF59F460D4}"/>
              </a:ext>
            </a:extLst>
          </p:cNvPr>
          <p:cNvSpPr>
            <a:spLocks noGrp="1" noChangeArrowheads="1"/>
          </p:cNvSpPr>
          <p:nvPr>
            <p:ph sz="half" idx="1"/>
          </p:nvPr>
        </p:nvSpPr>
        <p:spPr/>
        <p:txBody>
          <a:bodyPr/>
          <a:lstStyle/>
          <a:p>
            <a:pPr lvl="1"/>
            <a:r>
              <a:rPr lang="en-US" altLang="en-US" dirty="0"/>
              <a:t>1. Adjust blade tension and guides before you turn on the machine.</a:t>
            </a:r>
          </a:p>
          <a:p>
            <a:pPr lvl="1"/>
            <a:r>
              <a:rPr lang="en-US" altLang="en-US" dirty="0"/>
              <a:t>2. Check measurements for cut while the saw is off. </a:t>
            </a:r>
          </a:p>
          <a:p>
            <a:pPr lvl="1"/>
            <a:r>
              <a:rPr lang="en-US" altLang="en-US" dirty="0"/>
              <a:t>3. Clamp the material in the saw vise. </a:t>
            </a:r>
          </a:p>
        </p:txBody>
      </p:sp>
      <p:pic>
        <p:nvPicPr>
          <p:cNvPr id="44037" name="Picture 5" descr="P1010178.JPG">
            <a:extLst>
              <a:ext uri="{FF2B5EF4-FFF2-40B4-BE49-F238E27FC236}">
                <a16:creationId xmlns:a16="http://schemas.microsoft.com/office/drawing/2014/main" id="{33E8AAE0-8F24-4D97-AEEF-758579160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055" y="3310588"/>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6DC32881-6044-4886-9A6B-79315061DD13}"/>
              </a:ext>
            </a:extLst>
          </p:cNvPr>
          <p:cNvSpPr>
            <a:spLocks noGrp="1"/>
          </p:cNvSpPr>
          <p:nvPr>
            <p:ph type="title"/>
          </p:nvPr>
        </p:nvSpPr>
        <p:spPr/>
        <p:txBody>
          <a:bodyPr/>
          <a:lstStyle/>
          <a:p>
            <a:r>
              <a:rPr lang="en-US"/>
              <a:t>Horizontal Band Saw Safety</a:t>
            </a:r>
            <a:endParaRPr lang="en-US" dirty="0"/>
          </a:p>
        </p:txBody>
      </p:sp>
      <p:sp>
        <p:nvSpPr>
          <p:cNvPr id="4101" name="Content Placeholder 7">
            <a:extLst>
              <a:ext uri="{FF2B5EF4-FFF2-40B4-BE49-F238E27FC236}">
                <a16:creationId xmlns:a16="http://schemas.microsoft.com/office/drawing/2014/main" id="{55BC2B0B-E2EB-456C-8E42-8E3D67C40CEC}"/>
              </a:ext>
            </a:extLst>
          </p:cNvPr>
          <p:cNvSpPr>
            <a:spLocks noGrp="1"/>
          </p:cNvSpPr>
          <p:nvPr>
            <p:ph sz="half" idx="1"/>
          </p:nvPr>
        </p:nvSpPr>
        <p:spPr/>
        <p:txBody>
          <a:bodyPr/>
          <a:lstStyle/>
          <a:p>
            <a:pPr lvl="1"/>
            <a:r>
              <a:rPr lang="en-US" dirty="0"/>
              <a:t>4. Adjust the saw blade to about ¼” above the  material to be cut and start the saw.</a:t>
            </a:r>
          </a:p>
          <a:p>
            <a:pPr lvl="1"/>
            <a:r>
              <a:rPr lang="en-US" dirty="0"/>
              <a:t>5. Support long material with a cutting stand or saw support.</a:t>
            </a:r>
          </a:p>
          <a:p>
            <a:pPr lvl="1"/>
            <a:r>
              <a:rPr lang="en-US" dirty="0"/>
              <a:t>6. When the cut is finished, allow the saw to stop turning before removing the cut material or debris from saw.</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E5941210-E060-416B-A186-7B75AB61844D}"/>
              </a:ext>
            </a:extLst>
          </p:cNvPr>
          <p:cNvSpPr>
            <a:spLocks noGrp="1"/>
          </p:cNvSpPr>
          <p:nvPr>
            <p:ph type="title"/>
          </p:nvPr>
        </p:nvSpPr>
        <p:spPr/>
        <p:txBody>
          <a:bodyPr/>
          <a:lstStyle/>
          <a:p>
            <a:r>
              <a:rPr lang="en-US"/>
              <a:t>Horizontal Band Saw Safety</a:t>
            </a:r>
            <a:endParaRPr lang="en-US" dirty="0"/>
          </a:p>
        </p:txBody>
      </p:sp>
      <p:sp>
        <p:nvSpPr>
          <p:cNvPr id="4101" name="Content Placeholder 7">
            <a:extLst>
              <a:ext uri="{FF2B5EF4-FFF2-40B4-BE49-F238E27FC236}">
                <a16:creationId xmlns:a16="http://schemas.microsoft.com/office/drawing/2014/main" id="{3A8DAEA7-ADF6-445A-8B92-1B644CE15EB1}"/>
              </a:ext>
            </a:extLst>
          </p:cNvPr>
          <p:cNvSpPr>
            <a:spLocks noGrp="1"/>
          </p:cNvSpPr>
          <p:nvPr>
            <p:ph sz="half" idx="1"/>
          </p:nvPr>
        </p:nvSpPr>
        <p:spPr/>
        <p:txBody>
          <a:bodyPr/>
          <a:lstStyle/>
          <a:p>
            <a:pPr lvl="1"/>
            <a:r>
              <a:rPr lang="en-US" dirty="0"/>
              <a:t>7. Keep hands and arms away from the cutting area while saw is running.  </a:t>
            </a:r>
          </a:p>
          <a:p>
            <a:pPr lvl="1"/>
            <a:r>
              <a:rPr lang="en-US" dirty="0"/>
              <a:t>8. Do not pick up anything from under the saw while it is running.</a:t>
            </a:r>
          </a:p>
        </p:txBody>
      </p:sp>
      <p:pic>
        <p:nvPicPr>
          <p:cNvPr id="48133" name="Picture 5" descr="P1010179.JPG">
            <a:extLst>
              <a:ext uri="{FF2B5EF4-FFF2-40B4-BE49-F238E27FC236}">
                <a16:creationId xmlns:a16="http://schemas.microsoft.com/office/drawing/2014/main" id="{8531F396-1F88-42D8-B5F8-0C4B42C39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302" y="3210543"/>
            <a:ext cx="2913691" cy="21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59067ABF-6568-4FAB-988B-111F01472393}"/>
              </a:ext>
            </a:extLst>
          </p:cNvPr>
          <p:cNvSpPr>
            <a:spLocks noGrp="1"/>
          </p:cNvSpPr>
          <p:nvPr>
            <p:ph type="title"/>
          </p:nvPr>
        </p:nvSpPr>
        <p:spPr/>
        <p:txBody>
          <a:bodyPr/>
          <a:lstStyle/>
          <a:p>
            <a:r>
              <a:rPr lang="en-US"/>
              <a:t>Chop Saw Safety</a:t>
            </a:r>
            <a:endParaRPr lang="en-US" dirty="0"/>
          </a:p>
        </p:txBody>
      </p:sp>
      <p:sp>
        <p:nvSpPr>
          <p:cNvPr id="4101" name="Content Placeholder 7">
            <a:extLst>
              <a:ext uri="{FF2B5EF4-FFF2-40B4-BE49-F238E27FC236}">
                <a16:creationId xmlns:a16="http://schemas.microsoft.com/office/drawing/2014/main" id="{501ADE8A-7618-4FC1-870B-664269317E69}"/>
              </a:ext>
            </a:extLst>
          </p:cNvPr>
          <p:cNvSpPr>
            <a:spLocks noGrp="1"/>
          </p:cNvSpPr>
          <p:nvPr>
            <p:ph sz="half" idx="1"/>
          </p:nvPr>
        </p:nvSpPr>
        <p:spPr/>
        <p:txBody>
          <a:bodyPr/>
          <a:lstStyle/>
          <a:p>
            <a:pPr lvl="1"/>
            <a:r>
              <a:rPr lang="en-US" dirty="0"/>
              <a:t>1. Always wear a face shield over your safety glasses while using the chop saw.</a:t>
            </a:r>
          </a:p>
          <a:p>
            <a:pPr lvl="1"/>
            <a:r>
              <a:rPr lang="en-US" dirty="0"/>
              <a:t>2. All guards must be in place and functioning properly.</a:t>
            </a:r>
          </a:p>
          <a:p>
            <a:pPr lvl="1"/>
            <a:r>
              <a:rPr lang="en-US" dirty="0"/>
              <a:t>3. Keep hands and fingers out of cutting area.</a:t>
            </a:r>
          </a:p>
          <a:p>
            <a:endParaRPr lang="en-US" dirty="0"/>
          </a:p>
          <a:p>
            <a:endParaRPr lang="en-US" dirty="0"/>
          </a:p>
        </p:txBody>
      </p:sp>
      <p:pic>
        <p:nvPicPr>
          <p:cNvPr id="50181" name="Picture 5" descr="P1010014.JPG">
            <a:extLst>
              <a:ext uri="{FF2B5EF4-FFF2-40B4-BE49-F238E27FC236}">
                <a16:creationId xmlns:a16="http://schemas.microsoft.com/office/drawing/2014/main" id="{61F1CEC1-0054-4AF7-B25B-4AFCBC900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822" y="3657600"/>
            <a:ext cx="2871434" cy="215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8EDDF2C9-4D1B-4C7D-A975-9D01ED813886}"/>
              </a:ext>
            </a:extLst>
          </p:cNvPr>
          <p:cNvSpPr>
            <a:spLocks noGrp="1"/>
          </p:cNvSpPr>
          <p:nvPr>
            <p:ph type="title"/>
          </p:nvPr>
        </p:nvSpPr>
        <p:spPr/>
        <p:txBody>
          <a:bodyPr/>
          <a:lstStyle/>
          <a:p>
            <a:r>
              <a:rPr lang="en-US"/>
              <a:t>Chop Saw Safety</a:t>
            </a:r>
            <a:endParaRPr lang="en-US" dirty="0"/>
          </a:p>
        </p:txBody>
      </p:sp>
      <p:sp>
        <p:nvSpPr>
          <p:cNvPr id="52228" name="Content Placeholder 7">
            <a:extLst>
              <a:ext uri="{FF2B5EF4-FFF2-40B4-BE49-F238E27FC236}">
                <a16:creationId xmlns:a16="http://schemas.microsoft.com/office/drawing/2014/main" id="{3DC7C049-9498-490F-A1C5-92BC2B6C9003}"/>
              </a:ext>
            </a:extLst>
          </p:cNvPr>
          <p:cNvSpPr>
            <a:spLocks noGrp="1" noChangeArrowheads="1"/>
          </p:cNvSpPr>
          <p:nvPr>
            <p:ph sz="half" idx="1"/>
          </p:nvPr>
        </p:nvSpPr>
        <p:spPr/>
        <p:txBody>
          <a:bodyPr/>
          <a:lstStyle/>
          <a:p>
            <a:pPr lvl="1"/>
            <a:r>
              <a:rPr lang="en-US" altLang="en-US" dirty="0"/>
              <a:t>4. Check blade for proper installation and tightness.</a:t>
            </a:r>
          </a:p>
          <a:p>
            <a:pPr lvl="1"/>
            <a:r>
              <a:rPr lang="en-US" altLang="en-US" dirty="0"/>
              <a:t>5. Clamp material to the fence before cutting, NO FREEHAND CUTTING.</a:t>
            </a:r>
          </a:p>
          <a:p>
            <a:pPr lvl="1"/>
            <a:r>
              <a:rPr lang="en-US" altLang="en-US" dirty="0"/>
              <a:t>6. When finished with cutting process, release the trigger                        and let the saw stop turning before lifting the blade out                            of the cut.</a:t>
            </a:r>
          </a:p>
        </p:txBody>
      </p:sp>
      <p:pic>
        <p:nvPicPr>
          <p:cNvPr id="52229" name="Picture 5" descr="P1010015.JPG">
            <a:extLst>
              <a:ext uri="{FF2B5EF4-FFF2-40B4-BE49-F238E27FC236}">
                <a16:creationId xmlns:a16="http://schemas.microsoft.com/office/drawing/2014/main" id="{B3005E7A-9631-4915-9CCE-83C0EF0EE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094" y="3614737"/>
            <a:ext cx="300355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3A3F1122-AF9A-4655-A816-69F19A3352E2}"/>
              </a:ext>
            </a:extLst>
          </p:cNvPr>
          <p:cNvSpPr>
            <a:spLocks noGrp="1"/>
          </p:cNvSpPr>
          <p:nvPr>
            <p:ph type="title"/>
          </p:nvPr>
        </p:nvSpPr>
        <p:spPr/>
        <p:txBody>
          <a:bodyPr/>
          <a:lstStyle/>
          <a:p>
            <a:r>
              <a:rPr lang="en-US"/>
              <a:t>Sheet Metal Equipment</a:t>
            </a:r>
            <a:endParaRPr lang="en-US" dirty="0"/>
          </a:p>
        </p:txBody>
      </p:sp>
      <p:pic>
        <p:nvPicPr>
          <p:cNvPr id="54276" name="Picture 6" descr="P1010012.JPG">
            <a:extLst>
              <a:ext uri="{FF2B5EF4-FFF2-40B4-BE49-F238E27FC236}">
                <a16:creationId xmlns:a16="http://schemas.microsoft.com/office/drawing/2014/main" id="{A3335F16-055C-40F1-8FF9-5C3323896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026" y="1702627"/>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descr="P1010001.JPG">
            <a:extLst>
              <a:ext uri="{FF2B5EF4-FFF2-40B4-BE49-F238E27FC236}">
                <a16:creationId xmlns:a16="http://schemas.microsoft.com/office/drawing/2014/main" id="{7B01D696-FCED-4A73-8403-6D9F39746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267" y="4026746"/>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P1010009.JPG">
            <a:extLst>
              <a:ext uri="{FF2B5EF4-FFF2-40B4-BE49-F238E27FC236}">
                <a16:creationId xmlns:a16="http://schemas.microsoft.com/office/drawing/2014/main" id="{0A95B8D5-30FF-4B53-9446-3F64B14E1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026" y="4026745"/>
            <a:ext cx="3624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descr="P1010174.JPG">
            <a:extLst>
              <a:ext uri="{FF2B5EF4-FFF2-40B4-BE49-F238E27FC236}">
                <a16:creationId xmlns:a16="http://schemas.microsoft.com/office/drawing/2014/main" id="{6C975813-75F7-49DA-A86D-7A3055F64B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267" y="1702627"/>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EB767237-B1E4-4E7D-A0D9-3D6907B42580}"/>
              </a:ext>
            </a:extLst>
          </p:cNvPr>
          <p:cNvSpPr>
            <a:spLocks noGrp="1"/>
          </p:cNvSpPr>
          <p:nvPr>
            <p:ph type="title"/>
          </p:nvPr>
        </p:nvSpPr>
        <p:spPr/>
        <p:txBody>
          <a:bodyPr/>
          <a:lstStyle/>
          <a:p>
            <a:r>
              <a:rPr lang="en-US"/>
              <a:t>Sheet Metal Bender Safety</a:t>
            </a:r>
            <a:endParaRPr lang="en-US" dirty="0"/>
          </a:p>
        </p:txBody>
      </p:sp>
      <p:sp>
        <p:nvSpPr>
          <p:cNvPr id="56324" name="Content Placeholder 7">
            <a:extLst>
              <a:ext uri="{FF2B5EF4-FFF2-40B4-BE49-F238E27FC236}">
                <a16:creationId xmlns:a16="http://schemas.microsoft.com/office/drawing/2014/main" id="{903867F9-87E2-4056-818D-DC2321C79B2D}"/>
              </a:ext>
            </a:extLst>
          </p:cNvPr>
          <p:cNvSpPr>
            <a:spLocks noGrp="1" noChangeArrowheads="1"/>
          </p:cNvSpPr>
          <p:nvPr>
            <p:ph sz="half" idx="1"/>
          </p:nvPr>
        </p:nvSpPr>
        <p:spPr/>
        <p:txBody>
          <a:bodyPr/>
          <a:lstStyle/>
          <a:p>
            <a:pPr lvl="1"/>
            <a:r>
              <a:rPr lang="en-US" altLang="en-US" dirty="0"/>
              <a:t>Keep hands and fingers out of the opening of the bender.</a:t>
            </a:r>
          </a:p>
        </p:txBody>
      </p:sp>
      <p:pic>
        <p:nvPicPr>
          <p:cNvPr id="56325" name="Picture 5" descr="bender.jpg">
            <a:extLst>
              <a:ext uri="{FF2B5EF4-FFF2-40B4-BE49-F238E27FC236}">
                <a16:creationId xmlns:a16="http://schemas.microsoft.com/office/drawing/2014/main" id="{B55182AA-B287-48E3-A96B-199D3E1AB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134" y="2244529"/>
            <a:ext cx="4445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1F8393F4-F690-4F2A-9A8F-B432B6343581}"/>
              </a:ext>
            </a:extLst>
          </p:cNvPr>
          <p:cNvSpPr>
            <a:spLocks noGrp="1"/>
          </p:cNvSpPr>
          <p:nvPr>
            <p:ph type="title"/>
          </p:nvPr>
        </p:nvSpPr>
        <p:spPr/>
        <p:txBody>
          <a:bodyPr/>
          <a:lstStyle/>
          <a:p>
            <a:r>
              <a:rPr lang="en-US"/>
              <a:t>Sheet Metal Brake Safety</a:t>
            </a:r>
            <a:endParaRPr lang="en-US" dirty="0"/>
          </a:p>
        </p:txBody>
      </p:sp>
      <p:sp>
        <p:nvSpPr>
          <p:cNvPr id="58372" name="Content Placeholder 7">
            <a:extLst>
              <a:ext uri="{FF2B5EF4-FFF2-40B4-BE49-F238E27FC236}">
                <a16:creationId xmlns:a16="http://schemas.microsoft.com/office/drawing/2014/main" id="{D2A0DEA2-1319-4128-B940-E447276706C0}"/>
              </a:ext>
            </a:extLst>
          </p:cNvPr>
          <p:cNvSpPr>
            <a:spLocks noGrp="1" noChangeArrowheads="1"/>
          </p:cNvSpPr>
          <p:nvPr>
            <p:ph sz="half" idx="1"/>
          </p:nvPr>
        </p:nvSpPr>
        <p:spPr/>
        <p:txBody>
          <a:bodyPr/>
          <a:lstStyle/>
          <a:p>
            <a:pPr lvl="1"/>
            <a:r>
              <a:rPr lang="en-US" altLang="en-US" dirty="0"/>
              <a:t>1. Do not allow any fingers to get pinched in the machine.</a:t>
            </a:r>
          </a:p>
          <a:p>
            <a:pPr lvl="1"/>
            <a:r>
              <a:rPr lang="en-US" altLang="en-US" dirty="0"/>
              <a:t>2. Be aware of the counterweight and do not let anyone be hit by it.</a:t>
            </a:r>
          </a:p>
          <a:p>
            <a:pPr lvl="1"/>
            <a:r>
              <a:rPr lang="en-US" altLang="en-US" dirty="0"/>
              <a:t>3. If working with a helper, make sure they know when you are going to close and operate the break.</a:t>
            </a:r>
          </a:p>
        </p:txBody>
      </p:sp>
      <p:pic>
        <p:nvPicPr>
          <p:cNvPr id="58373" name="Picture 6" descr="P1010001.JPG">
            <a:extLst>
              <a:ext uri="{FF2B5EF4-FFF2-40B4-BE49-F238E27FC236}">
                <a16:creationId xmlns:a16="http://schemas.microsoft.com/office/drawing/2014/main" id="{DB117263-D512-47EF-9398-6931D083D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80" y="3701627"/>
            <a:ext cx="3886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4FB-5440-48F9-BEBF-05473575F1F4}"/>
              </a:ext>
            </a:extLst>
          </p:cNvPr>
          <p:cNvSpPr>
            <a:spLocks noGrp="1"/>
          </p:cNvSpPr>
          <p:nvPr>
            <p:ph type="title"/>
          </p:nvPr>
        </p:nvSpPr>
        <p:spPr/>
        <p:txBody>
          <a:bodyPr/>
          <a:lstStyle/>
          <a:p>
            <a:r>
              <a:rPr lang="en-US" dirty="0"/>
              <a:t>Sheet Metal Shear Safety</a:t>
            </a:r>
          </a:p>
        </p:txBody>
      </p:sp>
      <p:sp>
        <p:nvSpPr>
          <p:cNvPr id="3" name="Content Placeholder 2">
            <a:extLst>
              <a:ext uri="{FF2B5EF4-FFF2-40B4-BE49-F238E27FC236}">
                <a16:creationId xmlns:a16="http://schemas.microsoft.com/office/drawing/2014/main" id="{5ED717AB-A7E7-4BB5-B1CF-4461519FB415}"/>
              </a:ext>
            </a:extLst>
          </p:cNvPr>
          <p:cNvSpPr>
            <a:spLocks noGrp="1"/>
          </p:cNvSpPr>
          <p:nvPr>
            <p:ph sz="half" idx="1"/>
          </p:nvPr>
        </p:nvSpPr>
        <p:spPr/>
        <p:txBody>
          <a:bodyPr/>
          <a:lstStyle/>
          <a:p>
            <a:pPr lvl="1"/>
            <a:r>
              <a:rPr lang="en-US" dirty="0"/>
              <a:t>1. Never cut small pieces on shear.  </a:t>
            </a:r>
          </a:p>
          <a:p>
            <a:pPr lvl="1"/>
            <a:r>
              <a:rPr lang="en-US" dirty="0"/>
              <a:t>2. Keep one foot on the cutting treadle and the other one clear of it.</a:t>
            </a:r>
          </a:p>
          <a:p>
            <a:pPr lvl="1"/>
            <a:r>
              <a:rPr lang="en-US" dirty="0"/>
              <a:t>3. Do not reach behind the shear to catch metal.</a:t>
            </a:r>
          </a:p>
        </p:txBody>
      </p:sp>
      <p:pic>
        <p:nvPicPr>
          <p:cNvPr id="4" name="Picture 3">
            <a:extLst>
              <a:ext uri="{FF2B5EF4-FFF2-40B4-BE49-F238E27FC236}">
                <a16:creationId xmlns:a16="http://schemas.microsoft.com/office/drawing/2014/main" id="{E55DA9AA-1DEC-4AC2-AAE8-5F3062722A63}"/>
              </a:ext>
            </a:extLst>
          </p:cNvPr>
          <p:cNvPicPr>
            <a:picLocks noChangeAspect="1"/>
          </p:cNvPicPr>
          <p:nvPr/>
        </p:nvPicPr>
        <p:blipFill>
          <a:blip r:embed="rId2"/>
          <a:stretch>
            <a:fillRect/>
          </a:stretch>
        </p:blipFill>
        <p:spPr>
          <a:xfrm>
            <a:off x="4587463" y="3479983"/>
            <a:ext cx="3102757" cy="2323221"/>
          </a:xfrm>
          <a:prstGeom prst="rect">
            <a:avLst/>
          </a:prstGeom>
        </p:spPr>
      </p:pic>
    </p:spTree>
    <p:extLst>
      <p:ext uri="{BB962C8B-B14F-4D97-AF65-F5344CB8AC3E}">
        <p14:creationId xmlns:p14="http://schemas.microsoft.com/office/powerpoint/2010/main" val="152939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71917450-6D55-4F37-BA9B-124F5ECD00AE}"/>
              </a:ext>
            </a:extLst>
          </p:cNvPr>
          <p:cNvSpPr>
            <a:spLocks noGrp="1"/>
          </p:cNvSpPr>
          <p:nvPr>
            <p:ph type="title"/>
          </p:nvPr>
        </p:nvSpPr>
        <p:spPr/>
        <p:txBody>
          <a:bodyPr/>
          <a:lstStyle/>
          <a:p>
            <a:r>
              <a:rPr lang="en-US"/>
              <a:t>Slip Roller Safety </a:t>
            </a:r>
            <a:endParaRPr lang="en-US" dirty="0"/>
          </a:p>
        </p:txBody>
      </p:sp>
      <p:sp>
        <p:nvSpPr>
          <p:cNvPr id="62468" name="Content Placeholder 7">
            <a:extLst>
              <a:ext uri="{FF2B5EF4-FFF2-40B4-BE49-F238E27FC236}">
                <a16:creationId xmlns:a16="http://schemas.microsoft.com/office/drawing/2014/main" id="{195F4D90-251D-4D3F-9D5F-F2E0554B1B1F}"/>
              </a:ext>
            </a:extLst>
          </p:cNvPr>
          <p:cNvSpPr>
            <a:spLocks noGrp="1" noChangeArrowheads="1"/>
          </p:cNvSpPr>
          <p:nvPr>
            <p:ph sz="half" idx="1"/>
          </p:nvPr>
        </p:nvSpPr>
        <p:spPr/>
        <p:txBody>
          <a:bodyPr/>
          <a:lstStyle/>
          <a:p>
            <a:pPr lvl="1"/>
            <a:r>
              <a:rPr lang="en-US" altLang="en-US" dirty="0"/>
              <a:t>1. Remove the bur from the edge of sheet metal before using the slip roll.</a:t>
            </a:r>
          </a:p>
          <a:p>
            <a:pPr lvl="1"/>
            <a:r>
              <a:rPr lang="en-US" altLang="en-US" dirty="0"/>
              <a:t>2. Always wear gloves to handle metal.</a:t>
            </a:r>
          </a:p>
          <a:p>
            <a:pPr lvl="1"/>
            <a:r>
              <a:rPr lang="en-US" altLang="en-US" dirty="0"/>
              <a:t>3. Keep fingers away from roller path during operation.</a:t>
            </a:r>
          </a:p>
        </p:txBody>
      </p:sp>
      <p:pic>
        <p:nvPicPr>
          <p:cNvPr id="62469" name="Picture 5" descr="P1010005.JPG">
            <a:extLst>
              <a:ext uri="{FF2B5EF4-FFF2-40B4-BE49-F238E27FC236}">
                <a16:creationId xmlns:a16="http://schemas.microsoft.com/office/drawing/2014/main" id="{1BD6D9A9-B11C-4683-8F92-4797A2D97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250" y="3447091"/>
            <a:ext cx="3468577" cy="225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55C49630-44F6-47DB-9304-55B007320D19}"/>
              </a:ext>
            </a:extLst>
          </p:cNvPr>
          <p:cNvSpPr>
            <a:spLocks noGrp="1"/>
          </p:cNvSpPr>
          <p:nvPr>
            <p:ph type="title"/>
          </p:nvPr>
        </p:nvSpPr>
        <p:spPr/>
        <p:txBody>
          <a:bodyPr/>
          <a:lstStyle/>
          <a:p>
            <a:r>
              <a:rPr lang="en-US"/>
              <a:t>Three in One Sheet Metal Machine</a:t>
            </a:r>
            <a:endParaRPr lang="en-US" dirty="0"/>
          </a:p>
        </p:txBody>
      </p:sp>
      <p:pic>
        <p:nvPicPr>
          <p:cNvPr id="64516" name="Content Placeholder 5" descr="P1010174.JPG">
            <a:extLst>
              <a:ext uri="{FF2B5EF4-FFF2-40B4-BE49-F238E27FC236}">
                <a16:creationId xmlns:a16="http://schemas.microsoft.com/office/drawing/2014/main" id="{8E08F7F1-2592-4939-A825-BA76932416C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353511" y="2303801"/>
            <a:ext cx="2539538" cy="2815548"/>
          </a:xfrm>
        </p:spPr>
      </p:pic>
      <p:sp>
        <p:nvSpPr>
          <p:cNvPr id="64517" name="TextBox 6">
            <a:extLst>
              <a:ext uri="{FF2B5EF4-FFF2-40B4-BE49-F238E27FC236}">
                <a16:creationId xmlns:a16="http://schemas.microsoft.com/office/drawing/2014/main" id="{336976A5-D0F1-432F-8ADA-EC1256165C03}"/>
              </a:ext>
            </a:extLst>
          </p:cNvPr>
          <p:cNvSpPr txBox="1">
            <a:spLocks noChangeArrowheads="1"/>
          </p:cNvSpPr>
          <p:nvPr/>
        </p:nvSpPr>
        <p:spPr bwMode="auto">
          <a:xfrm>
            <a:off x="8077200" y="4497662"/>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Shear</a:t>
            </a:r>
          </a:p>
        </p:txBody>
      </p:sp>
      <p:sp>
        <p:nvSpPr>
          <p:cNvPr id="64518" name="TextBox 9">
            <a:extLst>
              <a:ext uri="{FF2B5EF4-FFF2-40B4-BE49-F238E27FC236}">
                <a16:creationId xmlns:a16="http://schemas.microsoft.com/office/drawing/2014/main" id="{3807A63A-C2A7-4FF2-9999-33058C1D7678}"/>
              </a:ext>
            </a:extLst>
          </p:cNvPr>
          <p:cNvSpPr txBox="1">
            <a:spLocks noChangeArrowheads="1"/>
          </p:cNvSpPr>
          <p:nvPr/>
        </p:nvSpPr>
        <p:spPr bwMode="auto">
          <a:xfrm>
            <a:off x="7725408" y="355016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Box and Pan Brake</a:t>
            </a:r>
          </a:p>
        </p:txBody>
      </p:sp>
      <p:sp>
        <p:nvSpPr>
          <p:cNvPr id="64519" name="TextBox 10">
            <a:extLst>
              <a:ext uri="{FF2B5EF4-FFF2-40B4-BE49-F238E27FC236}">
                <a16:creationId xmlns:a16="http://schemas.microsoft.com/office/drawing/2014/main" id="{0AA581B4-2C27-402A-9235-F42E970DC0D0}"/>
              </a:ext>
            </a:extLst>
          </p:cNvPr>
          <p:cNvSpPr txBox="1">
            <a:spLocks noChangeArrowheads="1"/>
          </p:cNvSpPr>
          <p:nvPr/>
        </p:nvSpPr>
        <p:spPr bwMode="auto">
          <a:xfrm>
            <a:off x="7795972" y="23241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Slip Roller</a:t>
            </a:r>
          </a:p>
        </p:txBody>
      </p:sp>
      <p:cxnSp>
        <p:nvCxnSpPr>
          <p:cNvPr id="13" name="Straight Arrow Connector 12">
            <a:extLst>
              <a:ext uri="{FF2B5EF4-FFF2-40B4-BE49-F238E27FC236}">
                <a16:creationId xmlns:a16="http://schemas.microsoft.com/office/drawing/2014/main" id="{3A9D2C7C-5C73-4F83-A600-0D1C1C96B874}"/>
              </a:ext>
            </a:extLst>
          </p:cNvPr>
          <p:cNvCxnSpPr>
            <a:cxnSpLocks/>
          </p:cNvCxnSpPr>
          <p:nvPr/>
        </p:nvCxnSpPr>
        <p:spPr>
          <a:xfrm flipH="1">
            <a:off x="6811008" y="2533650"/>
            <a:ext cx="91440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A95C72-EB01-4CBC-83E9-A21738E2AAAF}"/>
              </a:ext>
            </a:extLst>
          </p:cNvPr>
          <p:cNvCxnSpPr>
            <a:cxnSpLocks/>
          </p:cNvCxnSpPr>
          <p:nvPr/>
        </p:nvCxnSpPr>
        <p:spPr>
          <a:xfrm flipH="1">
            <a:off x="6426359" y="3623082"/>
            <a:ext cx="1219200" cy="120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F078B8-4E9C-4F34-9EB1-27B14398365C}"/>
              </a:ext>
            </a:extLst>
          </p:cNvPr>
          <p:cNvCxnSpPr>
            <a:cxnSpLocks/>
          </p:cNvCxnSpPr>
          <p:nvPr/>
        </p:nvCxnSpPr>
        <p:spPr>
          <a:xfrm flipH="1" flipV="1">
            <a:off x="6281908" y="4111368"/>
            <a:ext cx="1600200" cy="4127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0237FC8F-949B-4066-B71D-683049AD5F23}"/>
              </a:ext>
            </a:extLst>
          </p:cNvPr>
          <p:cNvSpPr>
            <a:spLocks noGrp="1"/>
          </p:cNvSpPr>
          <p:nvPr>
            <p:ph type="title"/>
          </p:nvPr>
        </p:nvSpPr>
        <p:spPr/>
        <p:txBody>
          <a:bodyPr/>
          <a:lstStyle/>
          <a:p>
            <a:r>
              <a:rPr lang="en-US"/>
              <a:t>Hazardous Materials</a:t>
            </a:r>
            <a:endParaRPr lang="en-US" dirty="0"/>
          </a:p>
        </p:txBody>
      </p:sp>
      <p:sp>
        <p:nvSpPr>
          <p:cNvPr id="66564" name="Content Placeholder 7">
            <a:extLst>
              <a:ext uri="{FF2B5EF4-FFF2-40B4-BE49-F238E27FC236}">
                <a16:creationId xmlns:a16="http://schemas.microsoft.com/office/drawing/2014/main" id="{4E456F31-E9A3-405C-9736-C82A84FDA006}"/>
              </a:ext>
            </a:extLst>
          </p:cNvPr>
          <p:cNvSpPr>
            <a:spLocks noGrp="1" noChangeArrowheads="1"/>
          </p:cNvSpPr>
          <p:nvPr>
            <p:ph sz="half" idx="1"/>
          </p:nvPr>
        </p:nvSpPr>
        <p:spPr/>
        <p:txBody>
          <a:bodyPr/>
          <a:lstStyle/>
          <a:p>
            <a:pPr lvl="1"/>
            <a:r>
              <a:rPr lang="en-US" altLang="en-US" dirty="0"/>
              <a:t>The environmentally hazardous materials used in metal manufacturing are the cut offs and machining chips. There may be some cutting fluid used in the machining section.</a:t>
            </a:r>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09D96F65-6821-4084-9F06-14983B6F0476}"/>
              </a:ext>
            </a:extLst>
          </p:cNvPr>
          <p:cNvSpPr>
            <a:spLocks noGrp="1"/>
          </p:cNvSpPr>
          <p:nvPr>
            <p:ph type="title"/>
          </p:nvPr>
        </p:nvSpPr>
        <p:spPr/>
        <p:txBody>
          <a:bodyPr/>
          <a:lstStyle/>
          <a:p>
            <a:r>
              <a:rPr lang="en-US"/>
              <a:t>Hazardous Materials Disposal</a:t>
            </a:r>
            <a:endParaRPr lang="en-US" dirty="0"/>
          </a:p>
        </p:txBody>
      </p:sp>
      <p:sp>
        <p:nvSpPr>
          <p:cNvPr id="68612" name="Content Placeholder 7">
            <a:extLst>
              <a:ext uri="{FF2B5EF4-FFF2-40B4-BE49-F238E27FC236}">
                <a16:creationId xmlns:a16="http://schemas.microsoft.com/office/drawing/2014/main" id="{A6A44572-8855-403F-BB8F-96D43A4D6F50}"/>
              </a:ext>
            </a:extLst>
          </p:cNvPr>
          <p:cNvSpPr>
            <a:spLocks noGrp="1" noChangeArrowheads="1"/>
          </p:cNvSpPr>
          <p:nvPr>
            <p:ph sz="half" idx="1"/>
          </p:nvPr>
        </p:nvSpPr>
        <p:spPr/>
        <p:txBody>
          <a:bodyPr/>
          <a:lstStyle/>
          <a:p>
            <a:pPr lvl="1"/>
            <a:r>
              <a:rPr lang="en-US" altLang="en-US" dirty="0"/>
              <a:t>The cut off and small scraps of sheet metal can be recycled.  Store the scraps in a metal or wood container.  Return this container to the metal supplier.</a:t>
            </a:r>
          </a:p>
        </p:txBody>
      </p:sp>
      <p:pic>
        <p:nvPicPr>
          <p:cNvPr id="68613" name="Picture 5" descr="recycle.jpg">
            <a:extLst>
              <a:ext uri="{FF2B5EF4-FFF2-40B4-BE49-F238E27FC236}">
                <a16:creationId xmlns:a16="http://schemas.microsoft.com/office/drawing/2014/main" id="{6D5DA22D-8814-41B9-980B-705FAEBD5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593" y="2919413"/>
            <a:ext cx="2286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2057EABB-C812-4615-A9BD-606735A7A452}"/>
              </a:ext>
            </a:extLst>
          </p:cNvPr>
          <p:cNvSpPr>
            <a:spLocks noGrp="1"/>
          </p:cNvSpPr>
          <p:nvPr>
            <p:ph type="title"/>
          </p:nvPr>
        </p:nvSpPr>
        <p:spPr/>
        <p:txBody>
          <a:bodyPr/>
          <a:lstStyle/>
          <a:p>
            <a:r>
              <a:rPr lang="en-US"/>
              <a:t>Cutting Oil and Cutting Fluids</a:t>
            </a:r>
            <a:endParaRPr lang="en-US" dirty="0"/>
          </a:p>
        </p:txBody>
      </p:sp>
      <p:sp>
        <p:nvSpPr>
          <p:cNvPr id="4101" name="Content Placeholder 7">
            <a:extLst>
              <a:ext uri="{FF2B5EF4-FFF2-40B4-BE49-F238E27FC236}">
                <a16:creationId xmlns:a16="http://schemas.microsoft.com/office/drawing/2014/main" id="{5CC69ECF-6F03-40AA-AB06-C046ACE94783}"/>
              </a:ext>
            </a:extLst>
          </p:cNvPr>
          <p:cNvSpPr>
            <a:spLocks noGrp="1"/>
          </p:cNvSpPr>
          <p:nvPr>
            <p:ph sz="half" idx="1"/>
          </p:nvPr>
        </p:nvSpPr>
        <p:spPr/>
        <p:txBody>
          <a:bodyPr/>
          <a:lstStyle/>
          <a:p>
            <a:pPr lvl="1"/>
            <a:r>
              <a:rPr lang="en-US" dirty="0"/>
              <a:t>Before disposing of any coolant or cutting fluid check the MSDS </a:t>
            </a:r>
            <a:r>
              <a:rPr lang="en-US" dirty="0" err="1"/>
              <a:t>sheet.Also</a:t>
            </a:r>
            <a:r>
              <a:rPr lang="en-US" dirty="0"/>
              <a:t> check the EPA and local area waste disposal requirements.</a:t>
            </a:r>
          </a:p>
        </p:txBody>
      </p:sp>
      <p:pic>
        <p:nvPicPr>
          <p:cNvPr id="70661" name="Picture 5" descr="used oil.jpg">
            <a:extLst>
              <a:ext uri="{FF2B5EF4-FFF2-40B4-BE49-F238E27FC236}">
                <a16:creationId xmlns:a16="http://schemas.microsoft.com/office/drawing/2014/main" id="{2282ED1C-4725-45BD-9CDD-B753BA45D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424" y="3080824"/>
            <a:ext cx="1862229" cy="27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7">
            <a:extLst>
              <a:ext uri="{FF2B5EF4-FFF2-40B4-BE49-F238E27FC236}">
                <a16:creationId xmlns:a16="http://schemas.microsoft.com/office/drawing/2014/main" id="{254AF356-3A44-4CC6-A3DB-A14709935D5E}"/>
              </a:ext>
            </a:extLst>
          </p:cNvPr>
          <p:cNvSpPr>
            <a:spLocks noGrp="1" noChangeArrowheads="1"/>
          </p:cNvSpPr>
          <p:nvPr>
            <p:ph sz="half" idx="1"/>
          </p:nvPr>
        </p:nvSpPr>
        <p:spPr/>
        <p:txBody>
          <a:bodyPr/>
          <a:lstStyle/>
          <a:p>
            <a:pPr lvl="1"/>
            <a:r>
              <a:rPr lang="en-US" altLang="en-US" dirty="0"/>
              <a:t>The Flexible Manufacturing Lab is equipped with power equipment to cut, form, and shape material.  The hand tools are also for working with the different materials.  The materials can be sheet metal, bar stock or plastic.</a:t>
            </a:r>
          </a:p>
        </p:txBody>
      </p:sp>
      <p:pic>
        <p:nvPicPr>
          <p:cNvPr id="17412" name="Picture 5" descr="anglem iron.jpg">
            <a:extLst>
              <a:ext uri="{FF2B5EF4-FFF2-40B4-BE49-F238E27FC236}">
                <a16:creationId xmlns:a16="http://schemas.microsoft.com/office/drawing/2014/main" id="{8B0EAC9A-3FE9-4008-88A3-F401930EB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57" y="3787579"/>
            <a:ext cx="2200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sheet metal.jpg">
            <a:extLst>
              <a:ext uri="{FF2B5EF4-FFF2-40B4-BE49-F238E27FC236}">
                <a16:creationId xmlns:a16="http://schemas.microsoft.com/office/drawing/2014/main" id="{2473C4B5-A390-4590-A988-64F21FF1C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110" y="3711378"/>
            <a:ext cx="24288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scrol2.jpg">
            <a:extLst>
              <a:ext uri="{FF2B5EF4-FFF2-40B4-BE49-F238E27FC236}">
                <a16:creationId xmlns:a16="http://schemas.microsoft.com/office/drawing/2014/main" id="{27FCDCB8-8B8A-4FF5-A58F-77AC106A4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902" y="3787579"/>
            <a:ext cx="26797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B1EBC39F-F085-40AB-9FC1-CA2464A6C7B4}"/>
              </a:ext>
            </a:extLst>
          </p:cNvPr>
          <p:cNvSpPr>
            <a:spLocks noGrp="1"/>
          </p:cNvSpPr>
          <p:nvPr>
            <p:ph type="title"/>
          </p:nvPr>
        </p:nvSpPr>
        <p:spPr/>
        <p:txBody>
          <a:bodyPr/>
          <a:lstStyle/>
          <a:p>
            <a:r>
              <a:rPr lang="en-US"/>
              <a:t>Resources</a:t>
            </a:r>
            <a:endParaRPr lang="en-US" dirty="0"/>
          </a:p>
        </p:txBody>
      </p:sp>
      <p:sp>
        <p:nvSpPr>
          <p:cNvPr id="72708" name="Content Placeholder 7">
            <a:extLst>
              <a:ext uri="{FF2B5EF4-FFF2-40B4-BE49-F238E27FC236}">
                <a16:creationId xmlns:a16="http://schemas.microsoft.com/office/drawing/2014/main" id="{C0B74F79-0878-4EEF-A778-DB75C96ADC29}"/>
              </a:ext>
            </a:extLst>
          </p:cNvPr>
          <p:cNvSpPr>
            <a:spLocks noGrp="1" noChangeArrowheads="1"/>
          </p:cNvSpPr>
          <p:nvPr>
            <p:ph sz="half" idx="1"/>
          </p:nvPr>
        </p:nvSpPr>
        <p:spPr/>
        <p:txBody>
          <a:bodyPr/>
          <a:lstStyle/>
          <a:p>
            <a:pPr lvl="1"/>
            <a:r>
              <a:rPr lang="en-US" altLang="en-US" dirty="0">
                <a:hlinkClick r:id="rId3"/>
              </a:rPr>
              <a:t>http://safety.dri.edu/Programs/MachineShopRules.pdf</a:t>
            </a:r>
            <a:endParaRPr lang="en-US" altLang="en-US" dirty="0"/>
          </a:p>
          <a:p>
            <a:pPr lvl="1"/>
            <a:r>
              <a:rPr lang="en-US" altLang="en-US" dirty="0">
                <a:hlinkClick r:id="rId4"/>
              </a:rPr>
              <a:t>http://me.ucsb.edu/course_pages/me12s/safety_handbook.pdf</a:t>
            </a:r>
            <a:endParaRPr lang="en-US" altLang="en-US" dirty="0"/>
          </a:p>
          <a:p>
            <a:pPr lvl="1"/>
            <a:r>
              <a:rPr lang="en-US" altLang="en-US" dirty="0">
                <a:hlinkClick r:id="rId5"/>
              </a:rPr>
              <a:t>http://www.epa.gov/</a:t>
            </a:r>
            <a:endParaRPr lang="en-US" altLang="en-US" dirty="0"/>
          </a:p>
          <a:p>
            <a:pPr lvl="1"/>
            <a:r>
              <a:rPr lang="en-US" altLang="en-US" dirty="0">
                <a:hlinkClick r:id="rId6"/>
              </a:rPr>
              <a:t>www.clipart.com</a:t>
            </a:r>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7" descr="glasses.jpg">
            <a:extLst>
              <a:ext uri="{FF2B5EF4-FFF2-40B4-BE49-F238E27FC236}">
                <a16:creationId xmlns:a16="http://schemas.microsoft.com/office/drawing/2014/main" id="{A7F1386B-BBE1-4E3C-AD85-76B50E1E1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8A3BDE3A-B4E1-4B9D-95F9-E3CE4C88B286}"/>
              </a:ext>
            </a:extLst>
          </p:cNvPr>
          <p:cNvSpPr>
            <a:spLocks noGrp="1"/>
          </p:cNvSpPr>
          <p:nvPr>
            <p:ph sz="half" idx="1"/>
          </p:nvPr>
        </p:nvSpPr>
        <p:spPr/>
        <p:txBody>
          <a:bodyPr/>
          <a:lstStyle/>
          <a:p>
            <a:pPr lvl="1"/>
            <a:r>
              <a:rPr lang="en-US" dirty="0"/>
              <a:t>The regulations from OSHA for Personal Protective Equipment is to be followed in this lab.  The next slides review the equipment and list basic safety rules for a Flexible Manufacturing Lab.</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164BA34E-06E2-4E7F-A40C-9273DF456101}"/>
              </a:ext>
            </a:extLst>
          </p:cNvPr>
          <p:cNvSpPr>
            <a:spLocks noGrp="1"/>
          </p:cNvSpPr>
          <p:nvPr>
            <p:ph type="title"/>
          </p:nvPr>
        </p:nvSpPr>
        <p:spPr/>
        <p:txBody>
          <a:bodyPr/>
          <a:lstStyle/>
          <a:p>
            <a:r>
              <a:rPr lang="en-US"/>
              <a:t>Personal Protective Equipment</a:t>
            </a:r>
            <a:br>
              <a:rPr lang="en-US"/>
            </a:br>
            <a:r>
              <a:rPr lang="en-US"/>
              <a:t>(PPE)</a:t>
            </a:r>
            <a:endParaRPr lang="en-US" dirty="0"/>
          </a:p>
        </p:txBody>
      </p:sp>
      <p:sp>
        <p:nvSpPr>
          <p:cNvPr id="4101" name="Content Placeholder 7">
            <a:extLst>
              <a:ext uri="{FF2B5EF4-FFF2-40B4-BE49-F238E27FC236}">
                <a16:creationId xmlns:a16="http://schemas.microsoft.com/office/drawing/2014/main" id="{43D34C82-464D-4683-8976-B6C7BB7CC510}"/>
              </a:ext>
            </a:extLst>
          </p:cNvPr>
          <p:cNvSpPr>
            <a:spLocks noGrp="1"/>
          </p:cNvSpPr>
          <p:nvPr>
            <p:ph sz="half" idx="1"/>
          </p:nvPr>
        </p:nvSpPr>
        <p:spPr/>
        <p:txBody>
          <a:bodyPr/>
          <a:lstStyle/>
          <a:p>
            <a:pPr lvl="1"/>
            <a:r>
              <a:rPr lang="en-US" dirty="0"/>
              <a:t>Eye wear – glasses, welding hoods and face shields</a:t>
            </a:r>
          </a:p>
          <a:p>
            <a:pPr lvl="1"/>
            <a:r>
              <a:rPr lang="en-US" dirty="0"/>
              <a:t>Hearing protection – ear plugs</a:t>
            </a:r>
          </a:p>
          <a:p>
            <a:pPr lvl="1"/>
            <a:r>
              <a:rPr lang="en-US" dirty="0"/>
              <a:t>Hand protection – welding gloves and work gloves</a:t>
            </a:r>
          </a:p>
          <a:p>
            <a:pPr lvl="1"/>
            <a:r>
              <a:rPr lang="en-US" dirty="0"/>
              <a:t>Foot protection – closed toed shoes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A8C88C2B-6677-4F7A-BE98-09853843BEE2}"/>
              </a:ext>
            </a:extLst>
          </p:cNvPr>
          <p:cNvSpPr>
            <a:spLocks noGrp="1"/>
          </p:cNvSpPr>
          <p:nvPr>
            <p:ph type="title"/>
          </p:nvPr>
        </p:nvSpPr>
        <p:spPr/>
        <p:txBody>
          <a:bodyPr/>
          <a:lstStyle/>
          <a:p>
            <a:r>
              <a:rPr lang="en-US"/>
              <a:t>General and Hand Tool Safety</a:t>
            </a:r>
            <a:endParaRPr lang="en-US" dirty="0"/>
          </a:p>
        </p:txBody>
      </p:sp>
      <p:sp>
        <p:nvSpPr>
          <p:cNvPr id="23556" name="Content Placeholder 7">
            <a:extLst>
              <a:ext uri="{FF2B5EF4-FFF2-40B4-BE49-F238E27FC236}">
                <a16:creationId xmlns:a16="http://schemas.microsoft.com/office/drawing/2014/main" id="{5EE75190-D33F-4AE2-9C7B-B27EE32003B4}"/>
              </a:ext>
            </a:extLst>
          </p:cNvPr>
          <p:cNvSpPr>
            <a:spLocks noGrp="1" noChangeArrowheads="1"/>
          </p:cNvSpPr>
          <p:nvPr>
            <p:ph sz="half" idx="1"/>
          </p:nvPr>
        </p:nvSpPr>
        <p:spPr/>
        <p:txBody>
          <a:bodyPr/>
          <a:lstStyle/>
          <a:p>
            <a:pPr lvl="1"/>
            <a:r>
              <a:rPr lang="en-US" altLang="en-US" dirty="0"/>
              <a:t>Safety eye wear must be worn at all times in the lab.</a:t>
            </a:r>
          </a:p>
          <a:p>
            <a:pPr lvl="1"/>
            <a:r>
              <a:rPr lang="en-US" altLang="en-US" dirty="0"/>
              <a:t>Wear work or welding gloves when handling metal.</a:t>
            </a:r>
          </a:p>
          <a:p>
            <a:pPr lvl="1"/>
            <a:r>
              <a:rPr lang="en-US" altLang="en-US" dirty="0"/>
              <a:t>Clean your area when you finish using equipment or tools.</a:t>
            </a:r>
          </a:p>
          <a:p>
            <a:pPr lvl="1"/>
            <a:r>
              <a:rPr lang="en-US" altLang="en-US" dirty="0"/>
              <a:t>No hazardous behavior in lab.</a:t>
            </a:r>
          </a:p>
          <a:p>
            <a:pPr lvl="1"/>
            <a:r>
              <a:rPr lang="en-US" altLang="en-US" dirty="0"/>
              <a:t>Pay attention to what is going on around you.    No headphones are allowed.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5AB3BB9D-1C68-4CAB-937A-A3D969E43814}"/>
              </a:ext>
            </a:extLst>
          </p:cNvPr>
          <p:cNvSpPr>
            <a:spLocks noGrp="1"/>
          </p:cNvSpPr>
          <p:nvPr>
            <p:ph type="title"/>
          </p:nvPr>
        </p:nvSpPr>
        <p:spPr/>
        <p:txBody>
          <a:bodyPr/>
          <a:lstStyle/>
          <a:p>
            <a:r>
              <a:rPr lang="en-US"/>
              <a:t>General and Hand Tool Safety</a:t>
            </a:r>
            <a:endParaRPr lang="en-US" dirty="0"/>
          </a:p>
        </p:txBody>
      </p:sp>
      <p:sp>
        <p:nvSpPr>
          <p:cNvPr id="25604" name="Content Placeholder 7">
            <a:extLst>
              <a:ext uri="{FF2B5EF4-FFF2-40B4-BE49-F238E27FC236}">
                <a16:creationId xmlns:a16="http://schemas.microsoft.com/office/drawing/2014/main" id="{B69E2124-2A0D-43FB-B3DE-1BCCEC6E848C}"/>
              </a:ext>
            </a:extLst>
          </p:cNvPr>
          <p:cNvSpPr>
            <a:spLocks noGrp="1" noChangeArrowheads="1"/>
          </p:cNvSpPr>
          <p:nvPr>
            <p:ph sz="half" idx="1"/>
          </p:nvPr>
        </p:nvSpPr>
        <p:spPr/>
        <p:txBody>
          <a:bodyPr/>
          <a:lstStyle/>
          <a:p>
            <a:pPr lvl="1"/>
            <a:r>
              <a:rPr lang="en-US" altLang="en-US" dirty="0"/>
              <a:t>Never try to pick up metal until you know it has cooled.</a:t>
            </a:r>
          </a:p>
          <a:p>
            <a:pPr lvl="1"/>
            <a:r>
              <a:rPr lang="en-US" altLang="en-US" dirty="0"/>
              <a:t>Do not crowd the area where  someone is working with metal.</a:t>
            </a:r>
          </a:p>
          <a:p>
            <a:pPr lvl="1"/>
            <a:r>
              <a:rPr lang="en-US" altLang="en-US" dirty="0"/>
              <a:t>Cool the cut off waste after using a cutting torch.  Do not leave hot metal on the floor.</a:t>
            </a:r>
          </a:p>
          <a:p>
            <a:pPr lvl="1"/>
            <a:r>
              <a:rPr lang="en-US" altLang="en-US" dirty="0"/>
              <a:t>Use the correct tool for the job. </a:t>
            </a:r>
          </a:p>
          <a:p>
            <a:pPr lvl="1"/>
            <a:r>
              <a:rPr lang="en-US" altLang="en-US" dirty="0"/>
              <a:t>All tools must be in proper working condition.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BF2EDAD2-2B74-467C-91A7-9E9A3D73FE07}"/>
              </a:ext>
            </a:extLst>
          </p:cNvPr>
          <p:cNvSpPr>
            <a:spLocks noGrp="1"/>
          </p:cNvSpPr>
          <p:nvPr>
            <p:ph type="title"/>
          </p:nvPr>
        </p:nvSpPr>
        <p:spPr/>
        <p:txBody>
          <a:bodyPr/>
          <a:lstStyle/>
          <a:p>
            <a:r>
              <a:rPr lang="en-US" dirty="0"/>
              <a:t>General and Hand Tool Safety</a:t>
            </a:r>
          </a:p>
        </p:txBody>
      </p:sp>
      <p:sp>
        <p:nvSpPr>
          <p:cNvPr id="4101" name="Content Placeholder 7">
            <a:extLst>
              <a:ext uri="{FF2B5EF4-FFF2-40B4-BE49-F238E27FC236}">
                <a16:creationId xmlns:a16="http://schemas.microsoft.com/office/drawing/2014/main" id="{BA5B7F7B-6DBF-41A6-BD42-85E16355B706}"/>
              </a:ext>
            </a:extLst>
          </p:cNvPr>
          <p:cNvSpPr>
            <a:spLocks noGrp="1"/>
          </p:cNvSpPr>
          <p:nvPr>
            <p:ph sz="half" idx="1"/>
          </p:nvPr>
        </p:nvSpPr>
        <p:spPr/>
        <p:txBody>
          <a:bodyPr/>
          <a:lstStyle/>
          <a:p>
            <a:pPr lvl="1"/>
            <a:r>
              <a:rPr lang="en-US" dirty="0"/>
              <a:t>Clamp all material in vise or to a table to prevent an accident.</a:t>
            </a:r>
          </a:p>
          <a:p>
            <a:pPr lvl="1"/>
            <a:r>
              <a:rPr lang="en-US" dirty="0"/>
              <a:t>When using tools, point them away from yourself.</a:t>
            </a:r>
          </a:p>
          <a:p>
            <a:pPr lvl="1"/>
            <a:r>
              <a:rPr lang="en-US" dirty="0"/>
              <a:t>Never check the sharpness of a cutting tool by using your finger.</a:t>
            </a:r>
          </a:p>
          <a:p>
            <a:pPr lvl="1"/>
            <a:r>
              <a:rPr lang="en-US" dirty="0"/>
              <a:t>When moving heavy objects get someone to help you carry them.</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CE1A2C35-76C9-4D43-8F07-81CDC4A49E73}"/>
              </a:ext>
            </a:extLst>
          </p:cNvPr>
          <p:cNvSpPr>
            <a:spLocks noGrp="1"/>
          </p:cNvSpPr>
          <p:nvPr>
            <p:ph type="title"/>
          </p:nvPr>
        </p:nvSpPr>
        <p:spPr/>
        <p:txBody>
          <a:bodyPr/>
          <a:lstStyle/>
          <a:p>
            <a:r>
              <a:rPr lang="en-US"/>
              <a:t>Basic Equipment Safety</a:t>
            </a:r>
            <a:endParaRPr lang="en-US" dirty="0"/>
          </a:p>
        </p:txBody>
      </p:sp>
      <p:pic>
        <p:nvPicPr>
          <p:cNvPr id="29700" name="Picture 6" descr="P1010015.JPG">
            <a:extLst>
              <a:ext uri="{FF2B5EF4-FFF2-40B4-BE49-F238E27FC236}">
                <a16:creationId xmlns:a16="http://schemas.microsoft.com/office/drawing/2014/main" id="{061DB045-2AAB-49B6-9109-8BD80EA57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49" y="2699344"/>
            <a:ext cx="21907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P1010178.JPG">
            <a:extLst>
              <a:ext uri="{FF2B5EF4-FFF2-40B4-BE49-F238E27FC236}">
                <a16:creationId xmlns:a16="http://schemas.microsoft.com/office/drawing/2014/main" id="{8C05F10B-CFA1-4622-9540-811BE01CA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99" y="2699344"/>
            <a:ext cx="26225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P1010008.JPG">
            <a:extLst>
              <a:ext uri="{FF2B5EF4-FFF2-40B4-BE49-F238E27FC236}">
                <a16:creationId xmlns:a16="http://schemas.microsoft.com/office/drawing/2014/main" id="{0EE1354F-3C92-4507-A48B-B63BDEA1B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419" y="2699344"/>
            <a:ext cx="28511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dcmitype/"/>
    <ds:schemaRef ds:uri="05d88611-e516-4d1a-b12e-39107e78b3d0"/>
    <ds:schemaRef ds:uri="http://schemas.microsoft.com/office/infopath/2007/PartnerControls"/>
    <ds:schemaRef ds:uri="http://schemas.microsoft.com/office/2006/documentManagement/types"/>
    <ds:schemaRef ds:uri="http://purl.org/dc/elements/1.1/"/>
    <ds:schemaRef ds:uri="http://purl.org/dc/terms/"/>
    <ds:schemaRef ds:uri="56ea17bb-c96d-4826-b465-01eec0dd23dd"/>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47</TotalTime>
  <Words>1109</Words>
  <Application>Microsoft Office PowerPoint</Application>
  <PresentationFormat>Widescreen</PresentationFormat>
  <Paragraphs>126</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Calibri</vt:lpstr>
      <vt:lpstr>Arial</vt:lpstr>
      <vt:lpstr>Open Sans</vt:lpstr>
      <vt:lpstr>Open Sans SemiBold</vt:lpstr>
      <vt:lpstr>.AppleSystemUIFont</vt:lpstr>
      <vt:lpstr>Times New Roman</vt:lpstr>
      <vt:lpstr>Calibri Light</vt:lpstr>
      <vt:lpstr>2_Office Theme</vt:lpstr>
      <vt:lpstr>3_Office Theme</vt:lpstr>
      <vt:lpstr>PowerPoint Presentation</vt:lpstr>
      <vt:lpstr>PowerPoint Presentation</vt:lpstr>
      <vt:lpstr>PowerPoint Presentation</vt:lpstr>
      <vt:lpstr>PowerPoint Presentation</vt:lpstr>
      <vt:lpstr>Personal Protective Equipment (PPE)</vt:lpstr>
      <vt:lpstr>General and Hand Tool Safety</vt:lpstr>
      <vt:lpstr>General and Hand Tool Safety</vt:lpstr>
      <vt:lpstr>General and Hand Tool Safety</vt:lpstr>
      <vt:lpstr>Basic Equipment Safety</vt:lpstr>
      <vt:lpstr>Grinder Safety</vt:lpstr>
      <vt:lpstr>Grinder Safety</vt:lpstr>
      <vt:lpstr>Portable Grinder Safety</vt:lpstr>
      <vt:lpstr>Portable Grinder Safety</vt:lpstr>
      <vt:lpstr>Drill Press Safety</vt:lpstr>
      <vt:lpstr>Drill Press Safety</vt:lpstr>
      <vt:lpstr>Horizontal Band Saw Safety</vt:lpstr>
      <vt:lpstr>Horizontal Band Saw Safety</vt:lpstr>
      <vt:lpstr>Horizontal Band Saw Safety</vt:lpstr>
      <vt:lpstr>Chop Saw Safety</vt:lpstr>
      <vt:lpstr>Chop Saw Safety</vt:lpstr>
      <vt:lpstr>Sheet Metal Equipment</vt:lpstr>
      <vt:lpstr>Sheet Metal Bender Safety</vt:lpstr>
      <vt:lpstr>Sheet Metal Brake Safety</vt:lpstr>
      <vt:lpstr>Sheet Metal Shear Safety</vt:lpstr>
      <vt:lpstr>Slip Roller Safety </vt:lpstr>
      <vt:lpstr>Three in One Sheet Metal Machine</vt:lpstr>
      <vt:lpstr>Hazardous Materials</vt:lpstr>
      <vt:lpstr>Hazardous Materials Disposal</vt:lpstr>
      <vt:lpstr>Cutting Oil and Cutting Fluids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2017-07-27T21:50:36Z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