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2"/>
  </p:notesMasterIdLst>
  <p:sldIdLst>
    <p:sldId id="321" r:id="rId6"/>
    <p:sldId id="349" r:id="rId7"/>
    <p:sldId id="325" r:id="rId8"/>
    <p:sldId id="326" r:id="rId9"/>
    <p:sldId id="350" r:id="rId10"/>
    <p:sldId id="351" r:id="rId11"/>
    <p:sldId id="352" r:id="rId12"/>
    <p:sldId id="353" r:id="rId13"/>
    <p:sldId id="354" r:id="rId14"/>
    <p:sldId id="355" r:id="rId15"/>
    <p:sldId id="356" r:id="rId16"/>
    <p:sldId id="357" r:id="rId17"/>
    <p:sldId id="335" r:id="rId18"/>
    <p:sldId id="336" r:id="rId19"/>
    <p:sldId id="337" r:id="rId20"/>
    <p:sldId id="358" r:id="rId21"/>
    <p:sldId id="339" r:id="rId22"/>
    <p:sldId id="340" r:id="rId23"/>
    <p:sldId id="341" r:id="rId24"/>
    <p:sldId id="342" r:id="rId25"/>
    <p:sldId id="359" r:id="rId26"/>
    <p:sldId id="344" r:id="rId27"/>
    <p:sldId id="345" r:id="rId28"/>
    <p:sldId id="346" r:id="rId29"/>
    <p:sldId id="347" r:id="rId30"/>
    <p:sldId id="348" r:id="rId31"/>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116" d="100"/>
          <a:sy n="116" d="100"/>
        </p:scale>
        <p:origin x="389"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B57CF0-79E0-419B-BE2D-F11D01263EFA}"/>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C66249B-86B3-4DE9-8D2A-EFADCD3C494E}"/>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AD09DEAC-D23E-4950-9C6E-EB319A0EC16F}" type="datetimeFigureOut">
              <a:rPr lang="en-US"/>
              <a:pPr>
                <a:defRPr/>
              </a:pPr>
              <a:t>7/27/2017</a:t>
            </a:fld>
            <a:endParaRPr lang="en-US"/>
          </a:p>
        </p:txBody>
      </p:sp>
      <p:sp>
        <p:nvSpPr>
          <p:cNvPr id="4" name="Slide Image Placeholder 3">
            <a:extLst>
              <a:ext uri="{FF2B5EF4-FFF2-40B4-BE49-F238E27FC236}">
                <a16:creationId xmlns:a16="http://schemas.microsoft.com/office/drawing/2014/main" id="{57894D1D-7A69-47F0-9585-0A0C5286FB98}"/>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9CDAC8F9-15A5-4BF1-A333-63E27DFFF1F8}"/>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4FBC60-03C8-48C7-9EBF-19F8FE21C47E}"/>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EF8BD71-2BD6-47BF-AAC7-0C7149FEEC12}"/>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3EA02E99-2C33-4E95-B041-81E6BB9A57E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79B04E-6FB8-4B0C-ACE2-3816F2E16B37}"/>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DC8682AA-85E3-4B17-A5C7-C06EC6ECA5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AE2D767B-C56D-48C4-AEE5-87707C609BF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119A0552-6EF1-449C-9EA2-96AE4598D0EB}"/>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8340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B6885B72-340D-4E15-B486-091132F20CB7}"/>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2BCE8131-E023-4BFD-8FAB-1A010EA0F206}"/>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5E1E4EC6-409F-4AF7-8DCA-5A19248A95E1}"/>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1040934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290521-B335-4EBE-B410-ACA51C7EE0AC}"/>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19580DBA-49D7-4B35-8475-41B74FAC6469}" type="datetime1">
              <a:rPr lang="en-US"/>
              <a:pPr>
                <a:defRPr/>
              </a:pPr>
              <a:t>7/27/2017</a:t>
            </a:fld>
            <a:endParaRPr lang="en-US" dirty="0"/>
          </a:p>
        </p:txBody>
      </p:sp>
      <p:sp>
        <p:nvSpPr>
          <p:cNvPr id="5" name="Footer Placeholder 4">
            <a:extLst>
              <a:ext uri="{FF2B5EF4-FFF2-40B4-BE49-F238E27FC236}">
                <a16:creationId xmlns:a16="http://schemas.microsoft.com/office/drawing/2014/main" id="{8B5AA5E4-4B67-46B5-A4AD-518C39753F6F}"/>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latin typeface="+mn-lt"/>
              </a:defRPr>
            </a:lvl1pPr>
          </a:lstStyle>
          <a:p>
            <a:pPr>
              <a:defRPr/>
            </a:pPr>
            <a:endParaRPr lang="en-US"/>
          </a:p>
        </p:txBody>
      </p:sp>
      <p:sp>
        <p:nvSpPr>
          <p:cNvPr id="6" name="Slide Number Placeholder 5">
            <a:extLst>
              <a:ext uri="{FF2B5EF4-FFF2-40B4-BE49-F238E27FC236}">
                <a16:creationId xmlns:a16="http://schemas.microsoft.com/office/drawing/2014/main" id="{E2416E3C-2C74-4D18-B20D-2E1DC3C32050}"/>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C0809A4-22E2-4027-8723-09D504178B2B}" type="slidenum">
              <a:rPr lang="en-US"/>
              <a:pPr>
                <a:defRPr/>
              </a:pPr>
              <a:t>‹#›</a:t>
            </a:fld>
            <a:endParaRPr lang="en-US" dirty="0"/>
          </a:p>
        </p:txBody>
      </p:sp>
    </p:spTree>
    <p:extLst>
      <p:ext uri="{BB962C8B-B14F-4D97-AF65-F5344CB8AC3E}">
        <p14:creationId xmlns:p14="http://schemas.microsoft.com/office/powerpoint/2010/main" val="42833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A8C47F-4091-4F76-A9F1-42444EF53EC8}"/>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B76722A1-3407-45EA-A7EA-C365BA06351B}" type="datetime1">
              <a:rPr lang="en-US"/>
              <a:pPr>
                <a:defRPr/>
              </a:pPr>
              <a:t>7/27/2017</a:t>
            </a:fld>
            <a:endParaRPr lang="en-US" dirty="0"/>
          </a:p>
        </p:txBody>
      </p:sp>
      <p:sp>
        <p:nvSpPr>
          <p:cNvPr id="4" name="Footer Placeholder 3">
            <a:extLst>
              <a:ext uri="{FF2B5EF4-FFF2-40B4-BE49-F238E27FC236}">
                <a16:creationId xmlns:a16="http://schemas.microsoft.com/office/drawing/2014/main" id="{27EED9E2-A704-43A5-8A5A-A65EB83E5A14}"/>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dirty="0">
                <a:latin typeface="+mn-lt"/>
              </a:defRPr>
            </a:lvl1pPr>
          </a:lstStyle>
          <a:p>
            <a:pPr>
              <a:defRPr/>
            </a:pPr>
            <a:endParaRPr lang="en-US"/>
          </a:p>
        </p:txBody>
      </p:sp>
      <p:sp>
        <p:nvSpPr>
          <p:cNvPr id="5" name="Slide Number Placeholder 4">
            <a:extLst>
              <a:ext uri="{FF2B5EF4-FFF2-40B4-BE49-F238E27FC236}">
                <a16:creationId xmlns:a16="http://schemas.microsoft.com/office/drawing/2014/main" id="{B346821D-0624-4E17-A01A-8291F919FD94}"/>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F493AA8B-E5B5-4996-9EF4-6FDBF9CEC630}" type="slidenum">
              <a:rPr lang="en-US"/>
              <a:pPr>
                <a:defRPr/>
              </a:pPr>
              <a:t>‹#›</a:t>
            </a:fld>
            <a:endParaRPr lang="en-US" dirty="0"/>
          </a:p>
        </p:txBody>
      </p:sp>
    </p:spTree>
    <p:extLst>
      <p:ext uri="{BB962C8B-B14F-4D97-AF65-F5344CB8AC3E}">
        <p14:creationId xmlns:p14="http://schemas.microsoft.com/office/powerpoint/2010/main" val="385015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72745F-20F3-471E-A4B4-39D59291F8D0}"/>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1AC0E78E-7850-4813-8562-E5E2A40B5202}"/>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E16F9DF6-290D-47EF-8271-4BAF19105BD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30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1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603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55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08000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1797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9D2994DA-C2CB-4D66-B11C-CB5F86E67F42}"/>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35002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172C2405-1834-4DDB-8939-BB08FDBCE32F}"/>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747FD68B-E3A3-4465-B0F7-F3ADC939850B}"/>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41C744D1-B462-4C54-9F97-70E756D498E4}"/>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09288900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5D24DCA-9C47-41CB-BEBA-7EF6E852065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D68A1AD1-B669-4265-BA08-59F51F84627A}"/>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10"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DF3BD3-97C4-40EE-B63C-124AA45BD4A8}"/>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34156908-D409-4ED3-8E40-0B8298B36263}"/>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17CA5D68-D56F-4125-AE20-FD75465CAC1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F8C1E184-029D-4850-B61E-72B555A4CAD3}"/>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3EDD684A-4566-4FF0-A409-5211A37FC839}"/>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05BD3791-D113-496E-A5DF-06C514ED5ED4}"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06" r:id="rId3"/>
    <p:sldLayoutId id="2147483807" r:id="rId4"/>
    <p:sldLayoutId id="2147483808" r:id="rId5"/>
    <p:sldLayoutId id="2147483809" r:id="rId6"/>
    <p:sldLayoutId id="2147483813" r:id="rId7"/>
    <p:sldLayoutId id="2147483814" r:id="rId8"/>
    <p:sldLayoutId id="2147483815" r:id="rId9"/>
    <p:sldLayoutId id="2147483817" r:id="rId10"/>
    <p:sldLayoutId id="2147483818" r:id="rId11"/>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B4836-9817-4D73-9072-9349CAC70C9C}"/>
              </a:ext>
            </a:extLst>
          </p:cNvPr>
          <p:cNvSpPr>
            <a:spLocks noGrp="1"/>
          </p:cNvSpPr>
          <p:nvPr>
            <p:ph type="body" sz="quarter" idx="10"/>
          </p:nvPr>
        </p:nvSpPr>
        <p:spPr>
          <a:xfrm>
            <a:off x="4735513" y="1219200"/>
            <a:ext cx="7080250" cy="5072063"/>
          </a:xfrm>
        </p:spPr>
        <p:txBody>
          <a:bodyPr rtlCol="0">
            <a:normAutofit/>
          </a:bodyPr>
          <a:lstStyle/>
          <a:p>
            <a:pPr fontAlgn="auto">
              <a:defRPr/>
            </a:pPr>
            <a:r>
              <a:rPr lang="en-US" dirty="0"/>
              <a:t>Flexible Manufacturing</a:t>
            </a:r>
          </a:p>
          <a:p>
            <a:pPr lvl="1" fontAlgn="auto">
              <a:spcAft>
                <a:spcPts val="0"/>
              </a:spcAft>
              <a:defRPr/>
            </a:pPr>
            <a:r>
              <a:rPr lang="en-US" dirty="0"/>
              <a:t>Welding Safety</a:t>
            </a:r>
          </a:p>
          <a:p>
            <a:pPr lvl="1" fontAlgn="auto">
              <a:spcAft>
                <a:spcPts val="0"/>
              </a:spcAft>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9536-A6CB-4526-88B6-17BBE9BBA2C6}"/>
              </a:ext>
            </a:extLst>
          </p:cNvPr>
          <p:cNvSpPr>
            <a:spLocks noGrp="1"/>
          </p:cNvSpPr>
          <p:nvPr>
            <p:ph type="title"/>
          </p:nvPr>
        </p:nvSpPr>
        <p:spPr/>
        <p:txBody>
          <a:bodyPr/>
          <a:lstStyle/>
          <a:p>
            <a:r>
              <a:rPr lang="en-US" dirty="0"/>
              <a:t> Plasma Arc Cutting</a:t>
            </a:r>
          </a:p>
        </p:txBody>
      </p:sp>
      <p:sp>
        <p:nvSpPr>
          <p:cNvPr id="3" name="Content Placeholder 2">
            <a:extLst>
              <a:ext uri="{FF2B5EF4-FFF2-40B4-BE49-F238E27FC236}">
                <a16:creationId xmlns:a16="http://schemas.microsoft.com/office/drawing/2014/main" id="{DA137F80-F834-4254-BEFB-472E837F120B}"/>
              </a:ext>
            </a:extLst>
          </p:cNvPr>
          <p:cNvSpPr>
            <a:spLocks noGrp="1"/>
          </p:cNvSpPr>
          <p:nvPr>
            <p:ph sz="half" idx="1"/>
          </p:nvPr>
        </p:nvSpPr>
        <p:spPr/>
        <p:txBody>
          <a:bodyPr/>
          <a:lstStyle/>
          <a:p>
            <a:pPr lvl="1"/>
            <a:r>
              <a:rPr lang="en-US" dirty="0"/>
              <a:t>The plasma cutting torch uses oxygen passing through an electric arc.  This air is super heated and under pressure. This blows the molten metal from the torch tip as it cuts the metal below.</a:t>
            </a:r>
          </a:p>
        </p:txBody>
      </p:sp>
      <p:pic>
        <p:nvPicPr>
          <p:cNvPr id="4" name="Picture 3">
            <a:extLst>
              <a:ext uri="{FF2B5EF4-FFF2-40B4-BE49-F238E27FC236}">
                <a16:creationId xmlns:a16="http://schemas.microsoft.com/office/drawing/2014/main" id="{40729817-2BB6-4B1D-98A1-FF975D8A8402}"/>
              </a:ext>
            </a:extLst>
          </p:cNvPr>
          <p:cNvPicPr>
            <a:picLocks noChangeAspect="1"/>
          </p:cNvPicPr>
          <p:nvPr/>
        </p:nvPicPr>
        <p:blipFill>
          <a:blip r:embed="rId2"/>
          <a:stretch>
            <a:fillRect/>
          </a:stretch>
        </p:blipFill>
        <p:spPr>
          <a:xfrm>
            <a:off x="4828557" y="3360386"/>
            <a:ext cx="3025629" cy="2035763"/>
          </a:xfrm>
          <a:prstGeom prst="rect">
            <a:avLst/>
          </a:prstGeom>
        </p:spPr>
      </p:pic>
    </p:spTree>
    <p:extLst>
      <p:ext uri="{BB962C8B-B14F-4D97-AF65-F5344CB8AC3E}">
        <p14:creationId xmlns:p14="http://schemas.microsoft.com/office/powerpoint/2010/main" val="333794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9536-A6CB-4526-88B6-17BBE9BBA2C6}"/>
              </a:ext>
            </a:extLst>
          </p:cNvPr>
          <p:cNvSpPr>
            <a:spLocks noGrp="1"/>
          </p:cNvSpPr>
          <p:nvPr>
            <p:ph type="title"/>
          </p:nvPr>
        </p:nvSpPr>
        <p:spPr/>
        <p:txBody>
          <a:bodyPr/>
          <a:lstStyle/>
          <a:p>
            <a:r>
              <a:rPr lang="en-US" dirty="0"/>
              <a:t>Arc, TIG, MIG Welding </a:t>
            </a:r>
          </a:p>
        </p:txBody>
      </p:sp>
      <p:pic>
        <p:nvPicPr>
          <p:cNvPr id="4" name="Content Placeholder 3">
            <a:extLst>
              <a:ext uri="{FF2B5EF4-FFF2-40B4-BE49-F238E27FC236}">
                <a16:creationId xmlns:a16="http://schemas.microsoft.com/office/drawing/2014/main" id="{11AC2EC1-FCBB-4E03-814D-7C4512EEBF55}"/>
              </a:ext>
            </a:extLst>
          </p:cNvPr>
          <p:cNvPicPr>
            <a:picLocks noGrp="1" noChangeAspect="1"/>
          </p:cNvPicPr>
          <p:nvPr>
            <p:ph sz="half" idx="1"/>
          </p:nvPr>
        </p:nvPicPr>
        <p:blipFill>
          <a:blip r:embed="rId2"/>
          <a:stretch>
            <a:fillRect/>
          </a:stretch>
        </p:blipFill>
        <p:spPr>
          <a:xfrm>
            <a:off x="3183953" y="2069041"/>
            <a:ext cx="6236481" cy="3875188"/>
          </a:xfrm>
          <a:prstGeom prst="rect">
            <a:avLst/>
          </a:prstGeom>
        </p:spPr>
      </p:pic>
    </p:spTree>
    <p:extLst>
      <p:ext uri="{BB962C8B-B14F-4D97-AF65-F5344CB8AC3E}">
        <p14:creationId xmlns:p14="http://schemas.microsoft.com/office/powerpoint/2010/main" val="3388516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073F-9CF1-4A85-97A9-AA8276477F9D}"/>
              </a:ext>
            </a:extLst>
          </p:cNvPr>
          <p:cNvSpPr>
            <a:spLocks noGrp="1"/>
          </p:cNvSpPr>
          <p:nvPr>
            <p:ph type="title"/>
          </p:nvPr>
        </p:nvSpPr>
        <p:spPr/>
        <p:txBody>
          <a:bodyPr/>
          <a:lstStyle/>
          <a:p>
            <a:r>
              <a:rPr lang="en-US" dirty="0"/>
              <a:t>Arc Welder Identification</a:t>
            </a:r>
          </a:p>
        </p:txBody>
      </p:sp>
      <p:pic>
        <p:nvPicPr>
          <p:cNvPr id="4" name="Content Placeholder 3">
            <a:extLst>
              <a:ext uri="{FF2B5EF4-FFF2-40B4-BE49-F238E27FC236}">
                <a16:creationId xmlns:a16="http://schemas.microsoft.com/office/drawing/2014/main" id="{7060C80A-0BCF-456A-B191-31C2F803733D}"/>
              </a:ext>
            </a:extLst>
          </p:cNvPr>
          <p:cNvPicPr>
            <a:picLocks noGrp="1" noChangeAspect="1"/>
          </p:cNvPicPr>
          <p:nvPr>
            <p:ph sz="half" idx="1"/>
          </p:nvPr>
        </p:nvPicPr>
        <p:blipFill>
          <a:blip r:embed="rId2"/>
          <a:stretch>
            <a:fillRect/>
          </a:stretch>
        </p:blipFill>
        <p:spPr>
          <a:xfrm>
            <a:off x="3067059" y="2072202"/>
            <a:ext cx="6863527" cy="3652152"/>
          </a:xfrm>
          <a:prstGeom prst="rect">
            <a:avLst/>
          </a:prstGeom>
        </p:spPr>
      </p:pic>
    </p:spTree>
    <p:extLst>
      <p:ext uri="{BB962C8B-B14F-4D97-AF65-F5344CB8AC3E}">
        <p14:creationId xmlns:p14="http://schemas.microsoft.com/office/powerpoint/2010/main" val="4237437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7E1D0729-2CC7-4B1D-9313-31E2030C858B}"/>
              </a:ext>
            </a:extLst>
          </p:cNvPr>
          <p:cNvSpPr>
            <a:spLocks noGrp="1"/>
          </p:cNvSpPr>
          <p:nvPr>
            <p:ph type="title"/>
          </p:nvPr>
        </p:nvSpPr>
        <p:spPr/>
        <p:txBody>
          <a:bodyPr/>
          <a:lstStyle/>
          <a:p>
            <a:r>
              <a:rPr lang="en-US" dirty="0"/>
              <a:t>Arc, TIG, MIG Welding Safety Rules</a:t>
            </a:r>
          </a:p>
        </p:txBody>
      </p:sp>
      <p:sp>
        <p:nvSpPr>
          <p:cNvPr id="26628" name="Content Placeholder 7">
            <a:extLst>
              <a:ext uri="{FF2B5EF4-FFF2-40B4-BE49-F238E27FC236}">
                <a16:creationId xmlns:a16="http://schemas.microsoft.com/office/drawing/2014/main" id="{2941D996-A39E-423F-9A61-116A47CEDDF6}"/>
              </a:ext>
            </a:extLst>
          </p:cNvPr>
          <p:cNvSpPr>
            <a:spLocks noGrp="1" noChangeArrowheads="1"/>
          </p:cNvSpPr>
          <p:nvPr>
            <p:ph sz="half" idx="1"/>
          </p:nvPr>
        </p:nvSpPr>
        <p:spPr/>
        <p:txBody>
          <a:bodyPr/>
          <a:lstStyle/>
          <a:p>
            <a:pPr lvl="1"/>
            <a:r>
              <a:rPr lang="en-US" altLang="en-US"/>
              <a:t>Weld only in a well vented area.</a:t>
            </a:r>
          </a:p>
          <a:p>
            <a:pPr lvl="1"/>
            <a:r>
              <a:rPr lang="en-US" altLang="en-US"/>
              <a:t>Use welding hoods when arc welding to protect your eyes from arc rays and ultraviolet radiation.</a:t>
            </a:r>
          </a:p>
          <a:p>
            <a:pPr lvl="1"/>
            <a:r>
              <a:rPr lang="en-US" altLang="en-US"/>
              <a:t>Use welding gloves with cuffs to protect your hands as well as wrists and lower arms.</a:t>
            </a:r>
          </a:p>
          <a:p>
            <a:pPr lvl="1"/>
            <a:r>
              <a:rPr lang="en-US" altLang="en-US"/>
              <a:t>Wear fire resistant clothing to protect you from burns and ultraviolet radiation.</a:t>
            </a:r>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B9AE1CB3-C588-4924-8499-8AC786082C71}"/>
              </a:ext>
            </a:extLst>
          </p:cNvPr>
          <p:cNvSpPr>
            <a:spLocks noGrp="1"/>
          </p:cNvSpPr>
          <p:nvPr>
            <p:ph type="title"/>
          </p:nvPr>
        </p:nvSpPr>
        <p:spPr/>
        <p:txBody>
          <a:bodyPr/>
          <a:lstStyle/>
          <a:p>
            <a:r>
              <a:rPr lang="en-US"/>
              <a:t>Arc, TIG, MIG Welding Safety Rules</a:t>
            </a:r>
            <a:endParaRPr lang="en-US" dirty="0"/>
          </a:p>
        </p:txBody>
      </p:sp>
      <p:sp>
        <p:nvSpPr>
          <p:cNvPr id="27652" name="Content Placeholder 7">
            <a:extLst>
              <a:ext uri="{FF2B5EF4-FFF2-40B4-BE49-F238E27FC236}">
                <a16:creationId xmlns:a16="http://schemas.microsoft.com/office/drawing/2014/main" id="{2A16030C-460F-497A-A61B-01C452C41FE7}"/>
              </a:ext>
            </a:extLst>
          </p:cNvPr>
          <p:cNvSpPr>
            <a:spLocks noGrp="1" noChangeArrowheads="1"/>
          </p:cNvSpPr>
          <p:nvPr>
            <p:ph sz="half" idx="1"/>
          </p:nvPr>
        </p:nvSpPr>
        <p:spPr>
          <a:xfrm>
            <a:off x="740664" y="1420420"/>
            <a:ext cx="11055750" cy="4734318"/>
          </a:xfrm>
        </p:spPr>
        <p:txBody>
          <a:bodyPr/>
          <a:lstStyle/>
          <a:p>
            <a:pPr lvl="1"/>
            <a:r>
              <a:rPr lang="en-US" altLang="en-US" dirty="0"/>
              <a:t>Do not wrap cables or lines around yourself.</a:t>
            </a:r>
          </a:p>
          <a:p>
            <a:pPr lvl="1"/>
            <a:r>
              <a:rPr lang="en-US" altLang="en-US" dirty="0"/>
              <a:t>To pick up hot metal, with a set of tongs or pliers.</a:t>
            </a:r>
          </a:p>
          <a:p>
            <a:pPr lvl="1"/>
            <a:r>
              <a:rPr lang="en-US" altLang="en-US" dirty="0"/>
              <a:t>Turn off all equipment and tank valves when welding is finished.</a:t>
            </a:r>
          </a:p>
          <a:p>
            <a:pPr lvl="1"/>
            <a:r>
              <a:rPr lang="en-US" altLang="en-US" dirty="0"/>
              <a:t>Always clean work area when finished.</a:t>
            </a:r>
          </a:p>
          <a:p>
            <a:pPr lvl="1"/>
            <a:r>
              <a:rPr lang="en-US" altLang="en-US" dirty="0"/>
              <a:t>Place a barrier up around your welding area.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452C6FFE-0E81-4283-82F1-AEE8F77348DF}"/>
              </a:ext>
            </a:extLst>
          </p:cNvPr>
          <p:cNvSpPr>
            <a:spLocks noGrp="1"/>
          </p:cNvSpPr>
          <p:nvPr>
            <p:ph type="title"/>
          </p:nvPr>
        </p:nvSpPr>
        <p:spPr/>
        <p:txBody>
          <a:bodyPr/>
          <a:lstStyle/>
          <a:p>
            <a:r>
              <a:rPr lang="en-US"/>
              <a:t>Oxyacetylene Welding</a:t>
            </a:r>
            <a:endParaRPr lang="en-US" dirty="0"/>
          </a:p>
        </p:txBody>
      </p:sp>
      <p:pic>
        <p:nvPicPr>
          <p:cNvPr id="6" name="Content Placeholder 5" descr="P1010022.JPG">
            <a:extLst>
              <a:ext uri="{FF2B5EF4-FFF2-40B4-BE49-F238E27FC236}">
                <a16:creationId xmlns:a16="http://schemas.microsoft.com/office/drawing/2014/main" id="{80D1C240-0F50-44E8-9BBE-EE164B3B37A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2502514" y="1750234"/>
            <a:ext cx="3006362" cy="4000774"/>
          </a:xfrm>
        </p:spPr>
      </p:pic>
      <p:pic>
        <p:nvPicPr>
          <p:cNvPr id="28676" name="Picture 6" descr="P1010024.JPG">
            <a:extLst>
              <a:ext uri="{FF2B5EF4-FFF2-40B4-BE49-F238E27FC236}">
                <a16:creationId xmlns:a16="http://schemas.microsoft.com/office/drawing/2014/main" id="{ECA15917-EB23-424E-88EF-9955AE7721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016" y="1750234"/>
            <a:ext cx="2790848" cy="209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C:\Users\Don\AppData\Local\Microsoft\Windows\Temporary Internet Files\Content.IE5\5V9MCC1X\MC900353594[1].wmf">
            <a:extLst>
              <a:ext uri="{FF2B5EF4-FFF2-40B4-BE49-F238E27FC236}">
                <a16:creationId xmlns:a16="http://schemas.microsoft.com/office/drawing/2014/main" id="{076E3ED8-683C-4D8F-9F69-D8400DC79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997" y="3920097"/>
            <a:ext cx="2322203" cy="2079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5759-7546-4287-8981-54C4411AEC31}"/>
              </a:ext>
            </a:extLst>
          </p:cNvPr>
          <p:cNvSpPr>
            <a:spLocks noGrp="1"/>
          </p:cNvSpPr>
          <p:nvPr>
            <p:ph type="title"/>
          </p:nvPr>
        </p:nvSpPr>
        <p:spPr/>
        <p:txBody>
          <a:bodyPr/>
          <a:lstStyle/>
          <a:p>
            <a:r>
              <a:rPr lang="en-US" dirty="0"/>
              <a:t>Oxyacetylene Welder Identification</a:t>
            </a:r>
          </a:p>
        </p:txBody>
      </p:sp>
      <p:pic>
        <p:nvPicPr>
          <p:cNvPr id="10" name="Content Placeholder 9">
            <a:extLst>
              <a:ext uri="{FF2B5EF4-FFF2-40B4-BE49-F238E27FC236}">
                <a16:creationId xmlns:a16="http://schemas.microsoft.com/office/drawing/2014/main" id="{DB60AA65-2207-421B-96D8-C93B235822B2}"/>
              </a:ext>
            </a:extLst>
          </p:cNvPr>
          <p:cNvPicPr>
            <a:picLocks noGrp="1" noChangeAspect="1"/>
          </p:cNvPicPr>
          <p:nvPr>
            <p:ph sz="half" idx="1"/>
          </p:nvPr>
        </p:nvPicPr>
        <p:blipFill>
          <a:blip r:embed="rId2"/>
          <a:stretch>
            <a:fillRect/>
          </a:stretch>
        </p:blipFill>
        <p:spPr>
          <a:xfrm>
            <a:off x="3328679" y="1981797"/>
            <a:ext cx="5651732" cy="3771658"/>
          </a:xfrm>
          <a:prstGeom prst="rect">
            <a:avLst/>
          </a:prstGeom>
        </p:spPr>
      </p:pic>
    </p:spTree>
    <p:extLst>
      <p:ext uri="{BB962C8B-B14F-4D97-AF65-F5344CB8AC3E}">
        <p14:creationId xmlns:p14="http://schemas.microsoft.com/office/powerpoint/2010/main" val="4029354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CE30AFF9-3499-493F-A720-56AB83FAD0BD}"/>
              </a:ext>
            </a:extLst>
          </p:cNvPr>
          <p:cNvSpPr>
            <a:spLocks noGrp="1"/>
          </p:cNvSpPr>
          <p:nvPr>
            <p:ph type="title"/>
          </p:nvPr>
        </p:nvSpPr>
        <p:spPr/>
        <p:txBody>
          <a:bodyPr/>
          <a:lstStyle/>
          <a:p>
            <a:r>
              <a:rPr lang="en-US"/>
              <a:t>Oxyacetylene Welding Safety Rules</a:t>
            </a:r>
            <a:endParaRPr lang="en-US" dirty="0"/>
          </a:p>
        </p:txBody>
      </p:sp>
      <p:sp>
        <p:nvSpPr>
          <p:cNvPr id="30724" name="Content Placeholder 7">
            <a:extLst>
              <a:ext uri="{FF2B5EF4-FFF2-40B4-BE49-F238E27FC236}">
                <a16:creationId xmlns:a16="http://schemas.microsoft.com/office/drawing/2014/main" id="{49675D48-CCD3-43CA-9D7B-2D16DD21E72D}"/>
              </a:ext>
            </a:extLst>
          </p:cNvPr>
          <p:cNvSpPr>
            <a:spLocks noGrp="1" noChangeArrowheads="1"/>
          </p:cNvSpPr>
          <p:nvPr>
            <p:ph sz="half" idx="1"/>
          </p:nvPr>
        </p:nvSpPr>
        <p:spPr/>
        <p:txBody>
          <a:bodyPr/>
          <a:lstStyle/>
          <a:p>
            <a:pPr lvl="1"/>
            <a:r>
              <a:rPr lang="en-US" altLang="en-US" dirty="0"/>
              <a:t>The tanks must be in an approved cart or chained to the wall.  This will keep them from falling over and exploding.</a:t>
            </a:r>
          </a:p>
        </p:txBody>
      </p:sp>
      <p:pic>
        <p:nvPicPr>
          <p:cNvPr id="30725" name="Picture 5" descr="tanks.jpg">
            <a:extLst>
              <a:ext uri="{FF2B5EF4-FFF2-40B4-BE49-F238E27FC236}">
                <a16:creationId xmlns:a16="http://schemas.microsoft.com/office/drawing/2014/main" id="{226BB3FC-BDE2-4149-A114-7B373FC66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613" y="2848454"/>
            <a:ext cx="3969851" cy="264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12696A15-AC21-4CD8-AAD7-4EAD39BADF07}"/>
              </a:ext>
            </a:extLst>
          </p:cNvPr>
          <p:cNvSpPr>
            <a:spLocks noGrp="1"/>
          </p:cNvSpPr>
          <p:nvPr>
            <p:ph type="title"/>
          </p:nvPr>
        </p:nvSpPr>
        <p:spPr/>
        <p:txBody>
          <a:bodyPr/>
          <a:lstStyle/>
          <a:p>
            <a:r>
              <a:rPr lang="en-US"/>
              <a:t>Oxyacetylene Welding Safety Rules</a:t>
            </a:r>
            <a:endParaRPr lang="en-US" dirty="0"/>
          </a:p>
        </p:txBody>
      </p:sp>
      <p:sp>
        <p:nvSpPr>
          <p:cNvPr id="31748" name="Content Placeholder 7">
            <a:extLst>
              <a:ext uri="{FF2B5EF4-FFF2-40B4-BE49-F238E27FC236}">
                <a16:creationId xmlns:a16="http://schemas.microsoft.com/office/drawing/2014/main" id="{24C1043A-B9D1-406D-A741-7DD507679A3C}"/>
              </a:ext>
            </a:extLst>
          </p:cNvPr>
          <p:cNvSpPr>
            <a:spLocks noGrp="1" noChangeArrowheads="1"/>
          </p:cNvSpPr>
          <p:nvPr>
            <p:ph sz="half" idx="1"/>
          </p:nvPr>
        </p:nvSpPr>
        <p:spPr/>
        <p:txBody>
          <a:bodyPr/>
          <a:lstStyle/>
          <a:p>
            <a:pPr lvl="1"/>
            <a:r>
              <a:rPr lang="en-US" altLang="en-US" dirty="0"/>
              <a:t>Use an approved striker to ignite the torch; never a match.</a:t>
            </a:r>
          </a:p>
          <a:p>
            <a:pPr lvl="1"/>
            <a:r>
              <a:rPr lang="en-US" altLang="en-US" dirty="0"/>
              <a:t>Never get oil, grease or other combustibles around the oxygen tank.   This could cause a violent explosion.</a:t>
            </a:r>
          </a:p>
          <a:p>
            <a:pPr lvl="1"/>
            <a:r>
              <a:rPr lang="en-US" altLang="en-US" dirty="0"/>
              <a:t>Open an acetylene tank valve no more then 1 ½ turns so it can be quickly closed if the need arises.</a:t>
            </a:r>
          </a:p>
          <a:p>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CCC184C0-F694-4904-B746-6E7163D8F230}"/>
              </a:ext>
            </a:extLst>
          </p:cNvPr>
          <p:cNvSpPr>
            <a:spLocks noGrp="1"/>
          </p:cNvSpPr>
          <p:nvPr>
            <p:ph type="title"/>
          </p:nvPr>
        </p:nvSpPr>
        <p:spPr/>
        <p:txBody>
          <a:bodyPr/>
          <a:lstStyle/>
          <a:p>
            <a:r>
              <a:rPr lang="en-US"/>
              <a:t>Oxyacetylene Welding Safety Rules</a:t>
            </a:r>
            <a:endParaRPr lang="en-US" dirty="0"/>
          </a:p>
        </p:txBody>
      </p:sp>
      <p:sp>
        <p:nvSpPr>
          <p:cNvPr id="4101" name="Content Placeholder 7">
            <a:extLst>
              <a:ext uri="{FF2B5EF4-FFF2-40B4-BE49-F238E27FC236}">
                <a16:creationId xmlns:a16="http://schemas.microsoft.com/office/drawing/2014/main" id="{EF3B00FC-66F7-4591-8BD6-ABBB9D875E99}"/>
              </a:ext>
            </a:extLst>
          </p:cNvPr>
          <p:cNvSpPr>
            <a:spLocks noGrp="1"/>
          </p:cNvSpPr>
          <p:nvPr>
            <p:ph sz="half" idx="1"/>
          </p:nvPr>
        </p:nvSpPr>
        <p:spPr/>
        <p:txBody>
          <a:bodyPr/>
          <a:lstStyle/>
          <a:p>
            <a:pPr lvl="1"/>
            <a:r>
              <a:rPr lang="en-US" dirty="0"/>
              <a:t>Acetylene is a very unstable gas. The regulator should be set for 5 to 7 pounds of pressure on the lines.  Acetylene can explode at 15 lbs.</a:t>
            </a:r>
          </a:p>
          <a:p>
            <a:pPr lvl="1"/>
            <a:r>
              <a:rPr lang="en-US" dirty="0"/>
              <a:t>Use an approved wrench on the tank valve if there is no hand wheel on the tank.</a:t>
            </a:r>
          </a:p>
          <a:p>
            <a:pPr lvl="1"/>
            <a:r>
              <a:rPr lang="en-US" dirty="0"/>
              <a:t>When weld is finished, turn off both tanks and bleed the lines. Then loosen the regulator adjustment screw.</a:t>
            </a:r>
          </a:p>
          <a:p>
            <a:endParaRPr lang="en-US" dirty="0"/>
          </a:p>
          <a:p>
            <a:pPr lvl="6"/>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3DBF7271-5BB4-4433-BD2D-3AF03637BEB2}"/>
              </a:ext>
            </a:extLst>
          </p:cNvPr>
          <p:cNvSpPr>
            <a:spLocks noGrp="1"/>
          </p:cNvSpPr>
          <p:nvPr>
            <p:ph type="title"/>
          </p:nvPr>
        </p:nvSpPr>
        <p:spPr/>
        <p:txBody>
          <a:bodyPr/>
          <a:lstStyle/>
          <a:p>
            <a:r>
              <a:rPr lang="en-US" dirty="0"/>
              <a:t>Oxyacetylene Welding Safety Rules</a:t>
            </a:r>
          </a:p>
        </p:txBody>
      </p:sp>
      <p:sp>
        <p:nvSpPr>
          <p:cNvPr id="33796" name="Content Placeholder 7">
            <a:extLst>
              <a:ext uri="{FF2B5EF4-FFF2-40B4-BE49-F238E27FC236}">
                <a16:creationId xmlns:a16="http://schemas.microsoft.com/office/drawing/2014/main" id="{526AB988-8CF7-4161-9364-8886484ECB08}"/>
              </a:ext>
            </a:extLst>
          </p:cNvPr>
          <p:cNvSpPr>
            <a:spLocks noGrp="1" noChangeArrowheads="1"/>
          </p:cNvSpPr>
          <p:nvPr>
            <p:ph sz="half" idx="1"/>
          </p:nvPr>
        </p:nvSpPr>
        <p:spPr/>
        <p:txBody>
          <a:bodyPr/>
          <a:lstStyle/>
          <a:p>
            <a:pPr lvl="1"/>
            <a:r>
              <a:rPr lang="en-US" altLang="en-US" dirty="0"/>
              <a:t>Keep the safety cap on the tanks when not in use.</a:t>
            </a:r>
          </a:p>
          <a:p>
            <a:pPr lvl="1"/>
            <a:r>
              <a:rPr lang="en-US" altLang="en-US" dirty="0"/>
              <a:t>Before installing the regulators, crack the valves on the tanks to clear dust from connections.</a:t>
            </a:r>
          </a:p>
          <a:p>
            <a:pPr lvl="1"/>
            <a:r>
              <a:rPr lang="en-US" altLang="en-US" dirty="0"/>
              <a:t> Always stand to the side when opening the valves on the tanks.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20552-AD3A-4451-85F5-E5DC8EBC0FCC}"/>
              </a:ext>
            </a:extLst>
          </p:cNvPr>
          <p:cNvSpPr>
            <a:spLocks noGrp="1"/>
          </p:cNvSpPr>
          <p:nvPr>
            <p:ph type="title"/>
          </p:nvPr>
        </p:nvSpPr>
        <p:spPr/>
        <p:txBody>
          <a:bodyPr/>
          <a:lstStyle/>
          <a:p>
            <a:r>
              <a:rPr lang="en-US" dirty="0"/>
              <a:t>Spot Welder </a:t>
            </a:r>
          </a:p>
        </p:txBody>
      </p:sp>
      <p:pic>
        <p:nvPicPr>
          <p:cNvPr id="7" name="Content Placeholder 6">
            <a:extLst>
              <a:ext uri="{FF2B5EF4-FFF2-40B4-BE49-F238E27FC236}">
                <a16:creationId xmlns:a16="http://schemas.microsoft.com/office/drawing/2014/main" id="{CFE7DF7A-7BB7-4D9E-A840-37E19E2BA9CE}"/>
              </a:ext>
            </a:extLst>
          </p:cNvPr>
          <p:cNvPicPr>
            <a:picLocks noGrp="1" noChangeAspect="1"/>
          </p:cNvPicPr>
          <p:nvPr>
            <p:ph sz="half" idx="1"/>
          </p:nvPr>
        </p:nvPicPr>
        <p:blipFill>
          <a:blip r:embed="rId2"/>
          <a:stretch>
            <a:fillRect/>
          </a:stretch>
        </p:blipFill>
        <p:spPr>
          <a:xfrm>
            <a:off x="2480063" y="2385251"/>
            <a:ext cx="2836215" cy="2805048"/>
          </a:xfrm>
          <a:prstGeom prst="rect">
            <a:avLst/>
          </a:prstGeom>
        </p:spPr>
      </p:pic>
      <p:pic>
        <p:nvPicPr>
          <p:cNvPr id="8" name="Picture 7">
            <a:extLst>
              <a:ext uri="{FF2B5EF4-FFF2-40B4-BE49-F238E27FC236}">
                <a16:creationId xmlns:a16="http://schemas.microsoft.com/office/drawing/2014/main" id="{7D736A35-9320-46F1-984D-E796A899A1F9}"/>
              </a:ext>
            </a:extLst>
          </p:cNvPr>
          <p:cNvPicPr>
            <a:picLocks noChangeAspect="1"/>
          </p:cNvPicPr>
          <p:nvPr/>
        </p:nvPicPr>
        <p:blipFill>
          <a:blip r:embed="rId3"/>
          <a:stretch>
            <a:fillRect/>
          </a:stretch>
        </p:blipFill>
        <p:spPr>
          <a:xfrm>
            <a:off x="6546044" y="2656555"/>
            <a:ext cx="3231160" cy="2420322"/>
          </a:xfrm>
          <a:prstGeom prst="rect">
            <a:avLst/>
          </a:prstGeom>
        </p:spPr>
      </p:pic>
    </p:spTree>
    <p:extLst>
      <p:ext uri="{BB962C8B-B14F-4D97-AF65-F5344CB8AC3E}">
        <p14:creationId xmlns:p14="http://schemas.microsoft.com/office/powerpoint/2010/main" val="75058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592A6574-571A-40AC-921A-90251094D46B}"/>
              </a:ext>
            </a:extLst>
          </p:cNvPr>
          <p:cNvSpPr>
            <a:spLocks noGrp="1"/>
          </p:cNvSpPr>
          <p:nvPr>
            <p:ph type="title"/>
          </p:nvPr>
        </p:nvSpPr>
        <p:spPr/>
        <p:txBody>
          <a:bodyPr/>
          <a:lstStyle/>
          <a:p>
            <a:r>
              <a:rPr lang="en-US"/>
              <a:t>Spot Welder Safety Rules</a:t>
            </a:r>
            <a:endParaRPr lang="en-US" dirty="0"/>
          </a:p>
        </p:txBody>
      </p:sp>
      <p:sp>
        <p:nvSpPr>
          <p:cNvPr id="35844" name="Content Placeholder 7">
            <a:extLst>
              <a:ext uri="{FF2B5EF4-FFF2-40B4-BE49-F238E27FC236}">
                <a16:creationId xmlns:a16="http://schemas.microsoft.com/office/drawing/2014/main" id="{5EEC9791-46A6-4998-91F3-690F0C88B687}"/>
              </a:ext>
            </a:extLst>
          </p:cNvPr>
          <p:cNvSpPr>
            <a:spLocks noGrp="1" noChangeArrowheads="1"/>
          </p:cNvSpPr>
          <p:nvPr>
            <p:ph sz="half" idx="1"/>
          </p:nvPr>
        </p:nvSpPr>
        <p:spPr/>
        <p:txBody>
          <a:bodyPr/>
          <a:lstStyle/>
          <a:p>
            <a:pPr lvl="1"/>
            <a:r>
              <a:rPr lang="en-US" altLang="en-US"/>
              <a:t>Sparks and flying molten metal can cause a fire.</a:t>
            </a:r>
          </a:p>
          <a:p>
            <a:pPr lvl="1"/>
            <a:r>
              <a:rPr lang="en-US" altLang="en-US"/>
              <a:t>The electric current during spot welding can cause a burn or shock.  DO NOT TOUCH THE WELDER ELECTRODES.</a:t>
            </a:r>
          </a:p>
          <a:p>
            <a:pPr lvl="1"/>
            <a:r>
              <a:rPr lang="en-US" altLang="en-US"/>
              <a:t>Wear tinted goggles while spot welding.</a:t>
            </a:r>
          </a:p>
          <a:p>
            <a:pPr lvl="1"/>
            <a:r>
              <a:rPr lang="en-US" altLang="en-US"/>
              <a:t>Wear welding gloves to protect hands from getting burned.</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8CC1A7AB-71DF-496B-87F7-98CDF3A1AF35}"/>
              </a:ext>
            </a:extLst>
          </p:cNvPr>
          <p:cNvSpPr>
            <a:spLocks noGrp="1"/>
          </p:cNvSpPr>
          <p:nvPr>
            <p:ph type="title"/>
          </p:nvPr>
        </p:nvSpPr>
        <p:spPr/>
        <p:txBody>
          <a:bodyPr/>
          <a:lstStyle/>
          <a:p>
            <a:r>
              <a:rPr lang="en-US"/>
              <a:t>Spot Welding Machine Safety Rules </a:t>
            </a:r>
            <a:endParaRPr lang="en-US" dirty="0"/>
          </a:p>
        </p:txBody>
      </p:sp>
      <p:sp>
        <p:nvSpPr>
          <p:cNvPr id="36868" name="Content Placeholder 7">
            <a:extLst>
              <a:ext uri="{FF2B5EF4-FFF2-40B4-BE49-F238E27FC236}">
                <a16:creationId xmlns:a16="http://schemas.microsoft.com/office/drawing/2014/main" id="{5D68D32A-4B99-466F-9249-C8C936ED8E5D}"/>
              </a:ext>
            </a:extLst>
          </p:cNvPr>
          <p:cNvSpPr>
            <a:spLocks noGrp="1" noChangeArrowheads="1"/>
          </p:cNvSpPr>
          <p:nvPr>
            <p:ph sz="half" idx="1"/>
          </p:nvPr>
        </p:nvSpPr>
        <p:spPr/>
        <p:txBody>
          <a:bodyPr/>
          <a:lstStyle/>
          <a:p>
            <a:pPr lvl="1"/>
            <a:r>
              <a:rPr lang="en-US" altLang="en-US" dirty="0"/>
              <a:t>Keep fingers from pinch points while welding.</a:t>
            </a:r>
          </a:p>
          <a:p>
            <a:pPr lvl="1"/>
            <a:r>
              <a:rPr lang="en-US" altLang="en-US" dirty="0"/>
              <a:t>Avoid breathing welding fumes.</a:t>
            </a:r>
          </a:p>
          <a:p>
            <a:pPr lvl="1"/>
            <a:r>
              <a:rPr lang="en-US" altLang="en-US" dirty="0"/>
              <a:t>Do not put fingers between the welder tips.</a:t>
            </a:r>
          </a:p>
        </p:txBody>
      </p:sp>
      <p:pic>
        <p:nvPicPr>
          <p:cNvPr id="36869" name="Picture 5" descr="P1010020.JPG">
            <a:extLst>
              <a:ext uri="{FF2B5EF4-FFF2-40B4-BE49-F238E27FC236}">
                <a16:creationId xmlns:a16="http://schemas.microsoft.com/office/drawing/2014/main" id="{AC8CACA0-01CF-4603-A2E8-A4543E687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850" y="3364461"/>
            <a:ext cx="1716088"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worker4.jpg">
            <a:extLst>
              <a:ext uri="{FF2B5EF4-FFF2-40B4-BE49-F238E27FC236}">
                <a16:creationId xmlns:a16="http://schemas.microsoft.com/office/drawing/2014/main" id="{D41395F4-6B1C-462A-B2A9-358233ADC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1488" y="3381923"/>
            <a:ext cx="31242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a:extLst>
              <a:ext uri="{FF2B5EF4-FFF2-40B4-BE49-F238E27FC236}">
                <a16:creationId xmlns:a16="http://schemas.microsoft.com/office/drawing/2014/main" id="{5480F31C-0557-469C-8C9C-EEC5FAB6F0AA}"/>
              </a:ext>
            </a:extLst>
          </p:cNvPr>
          <p:cNvSpPr>
            <a:spLocks noGrp="1"/>
          </p:cNvSpPr>
          <p:nvPr>
            <p:ph type="title"/>
          </p:nvPr>
        </p:nvSpPr>
        <p:spPr/>
        <p:txBody>
          <a:bodyPr/>
          <a:lstStyle/>
          <a:p>
            <a:r>
              <a:rPr lang="en-US"/>
              <a:t>Plasma Arc Cutting</a:t>
            </a:r>
          </a:p>
        </p:txBody>
      </p:sp>
      <p:pic>
        <p:nvPicPr>
          <p:cNvPr id="24580" name="Content Placeholder 6" descr="welding1.jpg">
            <a:extLst>
              <a:ext uri="{FF2B5EF4-FFF2-40B4-BE49-F238E27FC236}">
                <a16:creationId xmlns:a16="http://schemas.microsoft.com/office/drawing/2014/main" id="{6E49CA51-1158-43AA-90B8-DD7EFD38D3E3}"/>
              </a:ext>
            </a:extLst>
          </p:cNvPr>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4523222" y="2556755"/>
            <a:ext cx="3333750" cy="223837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a:extLst>
              <a:ext uri="{FF2B5EF4-FFF2-40B4-BE49-F238E27FC236}">
                <a16:creationId xmlns:a16="http://schemas.microsoft.com/office/drawing/2014/main" id="{27BB4B31-E9DF-48AA-905F-C1EDF6947B7A}"/>
              </a:ext>
            </a:extLst>
          </p:cNvPr>
          <p:cNvSpPr>
            <a:spLocks noGrp="1"/>
          </p:cNvSpPr>
          <p:nvPr>
            <p:ph type="title"/>
          </p:nvPr>
        </p:nvSpPr>
        <p:spPr/>
        <p:txBody>
          <a:bodyPr/>
          <a:lstStyle/>
          <a:p>
            <a:r>
              <a:rPr lang="en-US"/>
              <a:t>Plasma Arc Cutting Safety Rules</a:t>
            </a:r>
          </a:p>
        </p:txBody>
      </p:sp>
      <p:sp>
        <p:nvSpPr>
          <p:cNvPr id="38916" name="Content Placeholder 7">
            <a:extLst>
              <a:ext uri="{FF2B5EF4-FFF2-40B4-BE49-F238E27FC236}">
                <a16:creationId xmlns:a16="http://schemas.microsoft.com/office/drawing/2014/main" id="{B983532D-8574-4C4F-9302-16F28ACCF3D5}"/>
              </a:ext>
            </a:extLst>
          </p:cNvPr>
          <p:cNvSpPr>
            <a:spLocks noGrp="1" noChangeArrowheads="1"/>
          </p:cNvSpPr>
          <p:nvPr>
            <p:ph sz="half" idx="1"/>
          </p:nvPr>
        </p:nvSpPr>
        <p:spPr/>
        <p:txBody>
          <a:bodyPr/>
          <a:lstStyle/>
          <a:p>
            <a:pPr lvl="1"/>
            <a:r>
              <a:rPr lang="en-US" altLang="en-US" dirty="0"/>
              <a:t>Wear protective clothing when using a plasma cutter.</a:t>
            </a:r>
          </a:p>
          <a:p>
            <a:pPr lvl="1"/>
            <a:r>
              <a:rPr lang="en-US" altLang="en-US" dirty="0"/>
              <a:t>A #5 shaded lens should be worn for plasma cutting.</a:t>
            </a:r>
          </a:p>
          <a:p>
            <a:pPr lvl="1"/>
            <a:r>
              <a:rPr lang="en-US" altLang="en-US" dirty="0"/>
              <a:t>Never use a plasma cutter in an area with combustible or explosive gases or materials.</a:t>
            </a:r>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FDEC88D3-A5A0-4A9F-8D9F-8C8CD4FE62DF}"/>
              </a:ext>
            </a:extLst>
          </p:cNvPr>
          <p:cNvSpPr>
            <a:spLocks noGrp="1"/>
          </p:cNvSpPr>
          <p:nvPr>
            <p:ph type="title"/>
          </p:nvPr>
        </p:nvSpPr>
        <p:spPr/>
        <p:txBody>
          <a:bodyPr/>
          <a:lstStyle/>
          <a:p>
            <a:r>
              <a:rPr lang="en-US"/>
              <a:t>Plasma Arc Cutting Safety Rules</a:t>
            </a:r>
          </a:p>
        </p:txBody>
      </p:sp>
      <p:sp>
        <p:nvSpPr>
          <p:cNvPr id="39940" name="Content Placeholder 7">
            <a:extLst>
              <a:ext uri="{FF2B5EF4-FFF2-40B4-BE49-F238E27FC236}">
                <a16:creationId xmlns:a16="http://schemas.microsoft.com/office/drawing/2014/main" id="{B6EA65E8-4DB0-470A-8F5A-2AC762DC43E5}"/>
              </a:ext>
            </a:extLst>
          </p:cNvPr>
          <p:cNvSpPr>
            <a:spLocks noGrp="1" noChangeArrowheads="1"/>
          </p:cNvSpPr>
          <p:nvPr>
            <p:ph sz="half" idx="1"/>
          </p:nvPr>
        </p:nvSpPr>
        <p:spPr/>
        <p:txBody>
          <a:bodyPr/>
          <a:lstStyle/>
          <a:p>
            <a:pPr lvl="1"/>
            <a:r>
              <a:rPr lang="en-US" altLang="en-US" dirty="0"/>
              <a:t>Never touch any part of the torch tip or metal being cut.</a:t>
            </a:r>
          </a:p>
          <a:p>
            <a:pPr lvl="1"/>
            <a:r>
              <a:rPr lang="en-US" altLang="en-US" dirty="0"/>
              <a:t>Hearing protection should be worn when operating a plasma cutter.</a:t>
            </a:r>
          </a:p>
          <a:p>
            <a:endParaRPr lang="en-US" altLang="en-US" dirty="0"/>
          </a:p>
        </p:txBody>
      </p:sp>
      <p:pic>
        <p:nvPicPr>
          <p:cNvPr id="39943" name="Picture 6" descr="mig.jpg">
            <a:extLst>
              <a:ext uri="{FF2B5EF4-FFF2-40B4-BE49-F238E27FC236}">
                <a16:creationId xmlns:a16="http://schemas.microsoft.com/office/drawing/2014/main" id="{62D3A4A9-C404-4005-BD10-C672604E842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1791" y="3290305"/>
            <a:ext cx="29718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C933B55F-E00F-49A2-B51A-7BB9192772EE}"/>
              </a:ext>
            </a:extLst>
          </p:cNvPr>
          <p:cNvSpPr>
            <a:spLocks noGrp="1"/>
          </p:cNvSpPr>
          <p:nvPr>
            <p:ph type="title"/>
          </p:nvPr>
        </p:nvSpPr>
        <p:spPr/>
        <p:txBody>
          <a:bodyPr/>
          <a:lstStyle/>
          <a:p>
            <a:r>
              <a:rPr lang="en-US"/>
              <a:t>CAUTION</a:t>
            </a:r>
            <a:endParaRPr lang="en-US" dirty="0"/>
          </a:p>
        </p:txBody>
      </p:sp>
      <p:sp>
        <p:nvSpPr>
          <p:cNvPr id="16390" name="TextBox 7">
            <a:extLst>
              <a:ext uri="{FF2B5EF4-FFF2-40B4-BE49-F238E27FC236}">
                <a16:creationId xmlns:a16="http://schemas.microsoft.com/office/drawing/2014/main" id="{2E975657-1550-475B-81F4-EC2A6A16B9ED}"/>
              </a:ext>
            </a:extLst>
          </p:cNvPr>
          <p:cNvSpPr txBox="1">
            <a:spLocks noGrp="1" noChangeArrowheads="1"/>
          </p:cNvSpPr>
          <p:nvPr>
            <p:ph sz="half" idx="1"/>
          </p:nvPr>
        </p:nvSpPr>
        <p:spPr/>
        <p:txBody>
          <a:bodyPr/>
          <a:lstStyle/>
          <a:p>
            <a:pPr lvl="1"/>
            <a:r>
              <a:rPr lang="en-US" altLang="en-US" dirty="0"/>
              <a:t>There is no all-inclusive list of safety rules that can apply to every lab.  Every lab has a different set of needs based on the work environment.   In every case, safety first should be the defining element  that applies to your individual lab.  Machinery should be respected and used with caution.  If this warning is not heeded, serious bodily injury could occur, as well as damage to the machine.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1">
            <a:extLst>
              <a:ext uri="{FF2B5EF4-FFF2-40B4-BE49-F238E27FC236}">
                <a16:creationId xmlns:a16="http://schemas.microsoft.com/office/drawing/2014/main" id="{F909ABA9-AB92-46AA-942F-486607DE884A}"/>
              </a:ext>
            </a:extLst>
          </p:cNvPr>
          <p:cNvSpPr>
            <a:spLocks noGrp="1"/>
          </p:cNvSpPr>
          <p:nvPr>
            <p:ph type="title"/>
          </p:nvPr>
        </p:nvSpPr>
        <p:spPr/>
        <p:txBody>
          <a:bodyPr/>
          <a:lstStyle/>
          <a:p>
            <a:r>
              <a:rPr lang="en-US" dirty="0"/>
              <a:t>Types of Welding Processes</a:t>
            </a:r>
          </a:p>
        </p:txBody>
      </p:sp>
      <p:sp>
        <p:nvSpPr>
          <p:cNvPr id="17412" name="Content Placeholder 7">
            <a:extLst>
              <a:ext uri="{FF2B5EF4-FFF2-40B4-BE49-F238E27FC236}">
                <a16:creationId xmlns:a16="http://schemas.microsoft.com/office/drawing/2014/main" id="{69CBDEAE-0608-4DC9-A952-02687AA95F56}"/>
              </a:ext>
            </a:extLst>
          </p:cNvPr>
          <p:cNvSpPr>
            <a:spLocks noGrp="1" noChangeArrowheads="1"/>
          </p:cNvSpPr>
          <p:nvPr>
            <p:ph sz="half" idx="1"/>
          </p:nvPr>
        </p:nvSpPr>
        <p:spPr/>
        <p:txBody>
          <a:bodyPr/>
          <a:lstStyle/>
          <a:p>
            <a:pPr lvl="1"/>
            <a:r>
              <a:rPr lang="en-US" altLang="en-US" dirty="0"/>
              <a:t>Oxyacetylene Welding</a:t>
            </a:r>
          </a:p>
          <a:p>
            <a:pPr lvl="1"/>
            <a:r>
              <a:rPr lang="en-US" altLang="en-US" dirty="0"/>
              <a:t>Arc Welding</a:t>
            </a:r>
          </a:p>
          <a:p>
            <a:pPr lvl="1"/>
            <a:r>
              <a:rPr lang="en-US" altLang="en-US" dirty="0"/>
              <a:t>Tungsten Inert Gas (TIG) Welding </a:t>
            </a:r>
          </a:p>
          <a:p>
            <a:pPr lvl="1"/>
            <a:r>
              <a:rPr lang="en-US" altLang="en-US" dirty="0"/>
              <a:t>Metal Inert Gas (MIG) Welding </a:t>
            </a:r>
          </a:p>
          <a:p>
            <a:pPr lvl="1"/>
            <a:r>
              <a:rPr lang="en-US" altLang="en-US" dirty="0"/>
              <a:t>Spot Welding </a:t>
            </a:r>
          </a:p>
          <a:p>
            <a:pPr lvl="1"/>
            <a:r>
              <a:rPr lang="en-US" altLang="en-US" dirty="0"/>
              <a:t>Plasma Arc Cutting</a:t>
            </a:r>
          </a:p>
          <a:p>
            <a:endParaRPr lang="en-US" altLang="en-US" dirty="0"/>
          </a:p>
        </p:txBody>
      </p:sp>
      <p:pic>
        <p:nvPicPr>
          <p:cNvPr id="17413" name="Picture 5" descr="blacksmith.jpg">
            <a:extLst>
              <a:ext uri="{FF2B5EF4-FFF2-40B4-BE49-F238E27FC236}">
                <a16:creationId xmlns:a16="http://schemas.microsoft.com/office/drawing/2014/main" id="{6F3A9768-256E-43BD-8735-499307E4A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28194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B8092-B29A-4AC7-B571-108E57F94697}"/>
              </a:ext>
            </a:extLst>
          </p:cNvPr>
          <p:cNvSpPr>
            <a:spLocks noGrp="1"/>
          </p:cNvSpPr>
          <p:nvPr>
            <p:ph type="title"/>
          </p:nvPr>
        </p:nvSpPr>
        <p:spPr/>
        <p:txBody>
          <a:bodyPr/>
          <a:lstStyle/>
          <a:p>
            <a:r>
              <a:rPr lang="en-US" dirty="0"/>
              <a:t>Arc Welding</a:t>
            </a:r>
          </a:p>
        </p:txBody>
      </p:sp>
      <p:sp>
        <p:nvSpPr>
          <p:cNvPr id="3" name="Content Placeholder 2">
            <a:extLst>
              <a:ext uri="{FF2B5EF4-FFF2-40B4-BE49-F238E27FC236}">
                <a16:creationId xmlns:a16="http://schemas.microsoft.com/office/drawing/2014/main" id="{84B340C4-F1E0-42CE-8F5D-AB4924D31C1B}"/>
              </a:ext>
            </a:extLst>
          </p:cNvPr>
          <p:cNvSpPr>
            <a:spLocks noGrp="1"/>
          </p:cNvSpPr>
          <p:nvPr>
            <p:ph sz="half" idx="1"/>
          </p:nvPr>
        </p:nvSpPr>
        <p:spPr>
          <a:xfrm>
            <a:off x="740664" y="1420420"/>
            <a:ext cx="6771889" cy="4734318"/>
          </a:xfrm>
        </p:spPr>
        <p:txBody>
          <a:bodyPr/>
          <a:lstStyle/>
          <a:p>
            <a:pPr lvl="1"/>
            <a:r>
              <a:rPr lang="en-US" dirty="0"/>
              <a:t>This type of welding joins metal by the heat of an electric arc.  The current is passed through a metal rod to the base metal to be welded.  The current melts the rod and the base metal in the area to be welded.  A coating of molten flux covers the new weld protecting it until cooled.</a:t>
            </a:r>
          </a:p>
          <a:p>
            <a:endParaRPr lang="en-US" dirty="0"/>
          </a:p>
        </p:txBody>
      </p:sp>
      <p:pic>
        <p:nvPicPr>
          <p:cNvPr id="4" name="Picture 3">
            <a:extLst>
              <a:ext uri="{FF2B5EF4-FFF2-40B4-BE49-F238E27FC236}">
                <a16:creationId xmlns:a16="http://schemas.microsoft.com/office/drawing/2014/main" id="{0B1D8582-B9C1-427B-AEF1-93E6F61F746F}"/>
              </a:ext>
            </a:extLst>
          </p:cNvPr>
          <p:cNvPicPr>
            <a:picLocks noChangeAspect="1"/>
          </p:cNvPicPr>
          <p:nvPr/>
        </p:nvPicPr>
        <p:blipFill>
          <a:blip r:embed="rId2"/>
          <a:stretch>
            <a:fillRect/>
          </a:stretch>
        </p:blipFill>
        <p:spPr>
          <a:xfrm>
            <a:off x="8423121" y="2420856"/>
            <a:ext cx="2307481" cy="3468271"/>
          </a:xfrm>
          <a:prstGeom prst="rect">
            <a:avLst/>
          </a:prstGeom>
        </p:spPr>
      </p:pic>
    </p:spTree>
    <p:extLst>
      <p:ext uri="{BB962C8B-B14F-4D97-AF65-F5344CB8AC3E}">
        <p14:creationId xmlns:p14="http://schemas.microsoft.com/office/powerpoint/2010/main" val="2345104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9536-A6CB-4526-88B6-17BBE9BBA2C6}"/>
              </a:ext>
            </a:extLst>
          </p:cNvPr>
          <p:cNvSpPr>
            <a:spLocks noGrp="1"/>
          </p:cNvSpPr>
          <p:nvPr>
            <p:ph type="title"/>
          </p:nvPr>
        </p:nvSpPr>
        <p:spPr/>
        <p:txBody>
          <a:bodyPr/>
          <a:lstStyle/>
          <a:p>
            <a:r>
              <a:rPr lang="en-US" dirty="0"/>
              <a:t>Metal Inert Gas (MIG) Welding </a:t>
            </a:r>
          </a:p>
        </p:txBody>
      </p:sp>
      <p:sp>
        <p:nvSpPr>
          <p:cNvPr id="3" name="Content Placeholder 2">
            <a:extLst>
              <a:ext uri="{FF2B5EF4-FFF2-40B4-BE49-F238E27FC236}">
                <a16:creationId xmlns:a16="http://schemas.microsoft.com/office/drawing/2014/main" id="{DA137F80-F834-4254-BEFB-472E837F120B}"/>
              </a:ext>
            </a:extLst>
          </p:cNvPr>
          <p:cNvSpPr>
            <a:spLocks noGrp="1"/>
          </p:cNvSpPr>
          <p:nvPr>
            <p:ph sz="half" idx="1"/>
          </p:nvPr>
        </p:nvSpPr>
        <p:spPr/>
        <p:txBody>
          <a:bodyPr/>
          <a:lstStyle/>
          <a:p>
            <a:pPr lvl="1"/>
            <a:r>
              <a:rPr lang="en-US" dirty="0"/>
              <a:t>MIG welding is a process using a consumable metal wire as an electrode.  The weld is shielded from the air by an inert gas, usually carbon dioxide.</a:t>
            </a:r>
          </a:p>
        </p:txBody>
      </p:sp>
      <p:pic>
        <p:nvPicPr>
          <p:cNvPr id="4" name="Picture 3">
            <a:extLst>
              <a:ext uri="{FF2B5EF4-FFF2-40B4-BE49-F238E27FC236}">
                <a16:creationId xmlns:a16="http://schemas.microsoft.com/office/drawing/2014/main" id="{9532AAAA-DE1E-448B-A8DE-176D8C68F24E}"/>
              </a:ext>
            </a:extLst>
          </p:cNvPr>
          <p:cNvPicPr>
            <a:picLocks noChangeAspect="1"/>
          </p:cNvPicPr>
          <p:nvPr/>
        </p:nvPicPr>
        <p:blipFill>
          <a:blip r:embed="rId2"/>
          <a:stretch>
            <a:fillRect/>
          </a:stretch>
        </p:blipFill>
        <p:spPr>
          <a:xfrm>
            <a:off x="4321597" y="2991416"/>
            <a:ext cx="3706689" cy="2743438"/>
          </a:xfrm>
          <a:prstGeom prst="rect">
            <a:avLst/>
          </a:prstGeom>
        </p:spPr>
      </p:pic>
    </p:spTree>
    <p:extLst>
      <p:ext uri="{BB962C8B-B14F-4D97-AF65-F5344CB8AC3E}">
        <p14:creationId xmlns:p14="http://schemas.microsoft.com/office/powerpoint/2010/main" val="3614008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9536-A6CB-4526-88B6-17BBE9BBA2C6}"/>
              </a:ext>
            </a:extLst>
          </p:cNvPr>
          <p:cNvSpPr>
            <a:spLocks noGrp="1"/>
          </p:cNvSpPr>
          <p:nvPr>
            <p:ph type="title"/>
          </p:nvPr>
        </p:nvSpPr>
        <p:spPr/>
        <p:txBody>
          <a:bodyPr/>
          <a:lstStyle/>
          <a:p>
            <a:r>
              <a:rPr lang="en-US" dirty="0"/>
              <a:t>Oxyacetylene Welding</a:t>
            </a:r>
          </a:p>
        </p:txBody>
      </p:sp>
      <p:sp>
        <p:nvSpPr>
          <p:cNvPr id="3" name="Content Placeholder 2">
            <a:extLst>
              <a:ext uri="{FF2B5EF4-FFF2-40B4-BE49-F238E27FC236}">
                <a16:creationId xmlns:a16="http://schemas.microsoft.com/office/drawing/2014/main" id="{DA137F80-F834-4254-BEFB-472E837F120B}"/>
              </a:ext>
            </a:extLst>
          </p:cNvPr>
          <p:cNvSpPr>
            <a:spLocks noGrp="1"/>
          </p:cNvSpPr>
          <p:nvPr>
            <p:ph sz="half" idx="1"/>
          </p:nvPr>
        </p:nvSpPr>
        <p:spPr/>
        <p:txBody>
          <a:bodyPr/>
          <a:lstStyle/>
          <a:p>
            <a:pPr lvl="1"/>
            <a:r>
              <a:rPr lang="en-US" dirty="0"/>
              <a:t>This type of welding uses  oxygen and acetylene to produce a flame hot enough to melt metal. The metal fuses together or has filler material added to the puddle of molten metal to help complete the fuse.</a:t>
            </a:r>
          </a:p>
          <a:p>
            <a:endParaRPr lang="en-US" dirty="0"/>
          </a:p>
        </p:txBody>
      </p:sp>
      <p:pic>
        <p:nvPicPr>
          <p:cNvPr id="4" name="Picture 3">
            <a:extLst>
              <a:ext uri="{FF2B5EF4-FFF2-40B4-BE49-F238E27FC236}">
                <a16:creationId xmlns:a16="http://schemas.microsoft.com/office/drawing/2014/main" id="{85308A33-48CC-4AAA-ACAB-14414016AE52}"/>
              </a:ext>
            </a:extLst>
          </p:cNvPr>
          <p:cNvPicPr>
            <a:picLocks noChangeAspect="1"/>
          </p:cNvPicPr>
          <p:nvPr/>
        </p:nvPicPr>
        <p:blipFill>
          <a:blip r:embed="rId2"/>
          <a:stretch>
            <a:fillRect/>
          </a:stretch>
        </p:blipFill>
        <p:spPr>
          <a:xfrm>
            <a:off x="5127740" y="3243160"/>
            <a:ext cx="2103156" cy="2804208"/>
          </a:xfrm>
          <a:prstGeom prst="rect">
            <a:avLst/>
          </a:prstGeom>
        </p:spPr>
      </p:pic>
    </p:spTree>
    <p:extLst>
      <p:ext uri="{BB962C8B-B14F-4D97-AF65-F5344CB8AC3E}">
        <p14:creationId xmlns:p14="http://schemas.microsoft.com/office/powerpoint/2010/main" val="46707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9536-A6CB-4526-88B6-17BBE9BBA2C6}"/>
              </a:ext>
            </a:extLst>
          </p:cNvPr>
          <p:cNvSpPr>
            <a:spLocks noGrp="1"/>
          </p:cNvSpPr>
          <p:nvPr>
            <p:ph type="title"/>
          </p:nvPr>
        </p:nvSpPr>
        <p:spPr/>
        <p:txBody>
          <a:bodyPr/>
          <a:lstStyle/>
          <a:p>
            <a:r>
              <a:rPr lang="en-US" dirty="0"/>
              <a:t>Spot Welding</a:t>
            </a:r>
          </a:p>
        </p:txBody>
      </p:sp>
      <p:sp>
        <p:nvSpPr>
          <p:cNvPr id="3" name="Content Placeholder 2">
            <a:extLst>
              <a:ext uri="{FF2B5EF4-FFF2-40B4-BE49-F238E27FC236}">
                <a16:creationId xmlns:a16="http://schemas.microsoft.com/office/drawing/2014/main" id="{DA137F80-F834-4254-BEFB-472E837F120B}"/>
              </a:ext>
            </a:extLst>
          </p:cNvPr>
          <p:cNvSpPr>
            <a:spLocks noGrp="1"/>
          </p:cNvSpPr>
          <p:nvPr>
            <p:ph sz="half" idx="1"/>
          </p:nvPr>
        </p:nvSpPr>
        <p:spPr/>
        <p:txBody>
          <a:bodyPr/>
          <a:lstStyle/>
          <a:p>
            <a:pPr lvl="1"/>
            <a:r>
              <a:rPr lang="en-US" dirty="0"/>
              <a:t>The spot welder focuses the electric current through two copper electrodes.  The sheets to be welded are held under pressure as the current is applied to the electrodes.  This current heats the metal and melts it together.</a:t>
            </a:r>
          </a:p>
        </p:txBody>
      </p:sp>
      <p:pic>
        <p:nvPicPr>
          <p:cNvPr id="4" name="Picture 3">
            <a:extLst>
              <a:ext uri="{FF2B5EF4-FFF2-40B4-BE49-F238E27FC236}">
                <a16:creationId xmlns:a16="http://schemas.microsoft.com/office/drawing/2014/main" id="{0563232A-E3DB-477C-B60A-B5B6D0F27C1D}"/>
              </a:ext>
            </a:extLst>
          </p:cNvPr>
          <p:cNvPicPr>
            <a:picLocks noChangeAspect="1"/>
          </p:cNvPicPr>
          <p:nvPr/>
        </p:nvPicPr>
        <p:blipFill>
          <a:blip r:embed="rId2"/>
          <a:stretch>
            <a:fillRect/>
          </a:stretch>
        </p:blipFill>
        <p:spPr>
          <a:xfrm>
            <a:off x="4354911" y="3354014"/>
            <a:ext cx="3334031" cy="2499094"/>
          </a:xfrm>
          <a:prstGeom prst="rect">
            <a:avLst/>
          </a:prstGeom>
        </p:spPr>
      </p:pic>
    </p:spTree>
    <p:extLst>
      <p:ext uri="{BB962C8B-B14F-4D97-AF65-F5344CB8AC3E}">
        <p14:creationId xmlns:p14="http://schemas.microsoft.com/office/powerpoint/2010/main" val="740063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39536-A6CB-4526-88B6-17BBE9BBA2C6}"/>
              </a:ext>
            </a:extLst>
          </p:cNvPr>
          <p:cNvSpPr>
            <a:spLocks noGrp="1"/>
          </p:cNvSpPr>
          <p:nvPr>
            <p:ph type="title"/>
          </p:nvPr>
        </p:nvSpPr>
        <p:spPr/>
        <p:txBody>
          <a:bodyPr/>
          <a:lstStyle/>
          <a:p>
            <a:r>
              <a:rPr lang="de-DE" dirty="0"/>
              <a:t>Tungsten Inert Gas (TIG) Welding </a:t>
            </a:r>
            <a:endParaRPr lang="en-US" dirty="0"/>
          </a:p>
        </p:txBody>
      </p:sp>
      <p:sp>
        <p:nvSpPr>
          <p:cNvPr id="3" name="Content Placeholder 2">
            <a:extLst>
              <a:ext uri="{FF2B5EF4-FFF2-40B4-BE49-F238E27FC236}">
                <a16:creationId xmlns:a16="http://schemas.microsoft.com/office/drawing/2014/main" id="{DA137F80-F834-4254-BEFB-472E837F120B}"/>
              </a:ext>
            </a:extLst>
          </p:cNvPr>
          <p:cNvSpPr>
            <a:spLocks noGrp="1"/>
          </p:cNvSpPr>
          <p:nvPr>
            <p:ph sz="half" idx="1"/>
          </p:nvPr>
        </p:nvSpPr>
        <p:spPr/>
        <p:txBody>
          <a:bodyPr/>
          <a:lstStyle/>
          <a:p>
            <a:pPr lvl="1"/>
            <a:r>
              <a:rPr lang="en-US" dirty="0"/>
              <a:t>TIG welding uses a tungsten electrode to produce the weld.  An inert gas shields the weld from impurities in the air.  A filler rod can be used to add metal into the weld area.</a:t>
            </a:r>
          </a:p>
        </p:txBody>
      </p:sp>
      <p:pic>
        <p:nvPicPr>
          <p:cNvPr id="4" name="Picture 3">
            <a:extLst>
              <a:ext uri="{FF2B5EF4-FFF2-40B4-BE49-F238E27FC236}">
                <a16:creationId xmlns:a16="http://schemas.microsoft.com/office/drawing/2014/main" id="{309A1CB9-6659-42CD-A078-7A39F4912C61}"/>
              </a:ext>
            </a:extLst>
          </p:cNvPr>
          <p:cNvPicPr>
            <a:picLocks noChangeAspect="1"/>
          </p:cNvPicPr>
          <p:nvPr/>
        </p:nvPicPr>
        <p:blipFill>
          <a:blip r:embed="rId2"/>
          <a:stretch>
            <a:fillRect/>
          </a:stretch>
        </p:blipFill>
        <p:spPr>
          <a:xfrm>
            <a:off x="4845247" y="3565502"/>
            <a:ext cx="2871465" cy="1896453"/>
          </a:xfrm>
          <a:prstGeom prst="rect">
            <a:avLst/>
          </a:prstGeom>
        </p:spPr>
      </p:pic>
    </p:spTree>
    <p:extLst>
      <p:ext uri="{BB962C8B-B14F-4D97-AF65-F5344CB8AC3E}">
        <p14:creationId xmlns:p14="http://schemas.microsoft.com/office/powerpoint/2010/main" val="366790024"/>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http://www.w3.org/XML/1998/namespace"/>
    <ds:schemaRef ds:uri="http://purl.org/dc/elements/1.1/"/>
    <ds:schemaRef ds:uri="http://schemas.microsoft.com/office/2006/metadata/properties"/>
    <ds:schemaRef ds:uri="05d88611-e516-4d1a-b12e-39107e78b3d0"/>
    <ds:schemaRef ds:uri="http://schemas.openxmlformats.org/package/2006/metadata/core-properties"/>
    <ds:schemaRef ds:uri="http://schemas.microsoft.com/office/infopath/2007/PartnerControls"/>
    <ds:schemaRef ds:uri="http://purl.org/dc/dcmitype/"/>
    <ds:schemaRef ds:uri="http://schemas.microsoft.com/office/2006/documentManagement/types"/>
    <ds:schemaRef ds:uri="56ea17bb-c96d-4826-b465-01eec0dd23dd"/>
    <ds:schemaRef ds:uri="http://schemas.microsoft.com/sharepoint/v3"/>
    <ds:schemaRef ds:uri="http://purl.org/dc/te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57</TotalTime>
  <Words>873</Words>
  <Application>Microsoft Office PowerPoint</Application>
  <PresentationFormat>Widescreen</PresentationFormat>
  <Paragraphs>72</Paragraphs>
  <Slides>26</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Calibri</vt:lpstr>
      <vt:lpstr>Arial</vt:lpstr>
      <vt:lpstr>Open Sans</vt:lpstr>
      <vt:lpstr>Open Sans SemiBold</vt:lpstr>
      <vt:lpstr>.AppleSystemUIFont</vt:lpstr>
      <vt:lpstr>Times New Roman</vt:lpstr>
      <vt:lpstr>Calibri Light</vt:lpstr>
      <vt:lpstr>2_Office Theme</vt:lpstr>
      <vt:lpstr>3_Office Theme</vt:lpstr>
      <vt:lpstr>PowerPoint Presentation</vt:lpstr>
      <vt:lpstr>PowerPoint Presentation</vt:lpstr>
      <vt:lpstr>CAUTION</vt:lpstr>
      <vt:lpstr>Types of Welding Processes</vt:lpstr>
      <vt:lpstr>Arc Welding</vt:lpstr>
      <vt:lpstr>Metal Inert Gas (MIG) Welding </vt:lpstr>
      <vt:lpstr>Oxyacetylene Welding</vt:lpstr>
      <vt:lpstr>Spot Welding</vt:lpstr>
      <vt:lpstr>Tungsten Inert Gas (TIG) Welding </vt:lpstr>
      <vt:lpstr> Plasma Arc Cutting</vt:lpstr>
      <vt:lpstr>Arc, TIG, MIG Welding </vt:lpstr>
      <vt:lpstr>Arc Welder Identification</vt:lpstr>
      <vt:lpstr>Arc, TIG, MIG Welding Safety Rules</vt:lpstr>
      <vt:lpstr>Arc, TIG, MIG Welding Safety Rules</vt:lpstr>
      <vt:lpstr>Oxyacetylene Welding</vt:lpstr>
      <vt:lpstr>Oxyacetylene Welder Identification</vt:lpstr>
      <vt:lpstr>Oxyacetylene Welding Safety Rules</vt:lpstr>
      <vt:lpstr>Oxyacetylene Welding Safety Rules</vt:lpstr>
      <vt:lpstr>Oxyacetylene Welding Safety Rules</vt:lpstr>
      <vt:lpstr>Oxyacetylene Welding Safety Rules</vt:lpstr>
      <vt:lpstr>Spot Welder </vt:lpstr>
      <vt:lpstr>Spot Welder Safety Rules</vt:lpstr>
      <vt:lpstr>Spot Welding Machine Safety Rules </vt:lpstr>
      <vt:lpstr>Plasma Arc Cutting</vt:lpstr>
      <vt:lpstr>Plasma Arc Cutting Safety Rules</vt:lpstr>
      <vt:lpstr>Plasma Arc Cutting Safety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9</cp:revision>
  <cp:lastPrinted>2017-07-07T16:17:37Z</cp:lastPrinted>
  <dcterms:created xsi:type="dcterms:W3CDTF">2017-07-11T23:58:30Z</dcterms:created>
  <dcterms:modified xsi:type="dcterms:W3CDTF">2017-07-27T21:24:15Z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