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0"/>
  </p:notesMasterIdLst>
  <p:sldIdLst>
    <p:sldId id="321" r:id="rId6"/>
    <p:sldId id="319" r:id="rId7"/>
    <p:sldId id="323" r:id="rId8"/>
    <p:sldId id="325" r:id="rId9"/>
    <p:sldId id="326" r:id="rId10"/>
    <p:sldId id="327" r:id="rId11"/>
    <p:sldId id="328" r:id="rId12"/>
    <p:sldId id="329" r:id="rId13"/>
    <p:sldId id="330" r:id="rId14"/>
    <p:sldId id="331" r:id="rId15"/>
    <p:sldId id="332" r:id="rId16"/>
    <p:sldId id="333" r:id="rId17"/>
    <p:sldId id="335" r:id="rId18"/>
    <p:sldId id="336" r:id="rId19"/>
    <p:sldId id="337" r:id="rId20"/>
    <p:sldId id="338" r:id="rId21"/>
    <p:sldId id="339" r:id="rId22"/>
    <p:sldId id="340" r:id="rId23"/>
    <p:sldId id="341" r:id="rId24"/>
    <p:sldId id="342" r:id="rId25"/>
    <p:sldId id="343" r:id="rId26"/>
    <p:sldId id="344" r:id="rId27"/>
    <p:sldId id="345" r:id="rId28"/>
    <p:sldId id="346"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Flexible Manufacturing Industry</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Welding Training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Formal training can be taught in high schools, colleges, trade institutes and the armed forces.</a:t>
            </a:r>
          </a:p>
          <a:p>
            <a:pPr lvl="1"/>
            <a:r>
              <a:rPr lang="en-US" dirty="0"/>
              <a:t>Some courses that are preferred are: Drafting, Shop Mathematics, Physics, Chemistry and Metallurgy.  Electricity and Computer courses are becoming more important.</a:t>
            </a:r>
          </a:p>
          <a:p>
            <a:pPr lvl="1"/>
            <a:endParaRPr lang="en-US" dirty="0"/>
          </a:p>
        </p:txBody>
      </p:sp>
    </p:spTree>
    <p:extLst>
      <p:ext uri="{BB962C8B-B14F-4D97-AF65-F5344CB8AC3E}">
        <p14:creationId xmlns:p14="http://schemas.microsoft.com/office/powerpoint/2010/main" val="967882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Welding Industry Job Outlook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2008-2018 job outlook states a decline in jobs for welders by 2% a year.</a:t>
            </a:r>
          </a:p>
          <a:p>
            <a:pPr lvl="1"/>
            <a:r>
              <a:rPr lang="en-US" dirty="0"/>
              <a:t>Welders that are trained in the latest technologies will have a higher demand.</a:t>
            </a:r>
          </a:p>
          <a:p>
            <a:pPr lvl="1"/>
            <a:r>
              <a:rPr lang="en-US" dirty="0"/>
              <a:t>Average wages for welding in 2008 is $16.00 an hour.</a:t>
            </a:r>
          </a:p>
          <a:p>
            <a:pPr lvl="1"/>
            <a:endParaRPr lang="en-US" dirty="0"/>
          </a:p>
        </p:txBody>
      </p:sp>
    </p:spTree>
    <p:extLst>
      <p:ext uri="{BB962C8B-B14F-4D97-AF65-F5344CB8AC3E}">
        <p14:creationId xmlns:p14="http://schemas.microsoft.com/office/powerpoint/2010/main" val="72288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Precision Machining Industries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1083944"/>
          </a:xfrm>
        </p:spPr>
        <p:txBody>
          <a:bodyPr/>
          <a:lstStyle/>
          <a:p>
            <a:pPr marL="0" lvl="1" indent="0">
              <a:buNone/>
            </a:pPr>
            <a:r>
              <a:rPr lang="en-US" dirty="0"/>
              <a:t>Workers in this industry are called machinists. A machinist operates lathes, milling machines or grinders to produce a precision metal part. </a:t>
            </a:r>
          </a:p>
          <a:p>
            <a:pPr lvl="1"/>
            <a:endParaRPr lang="en-US" dirty="0"/>
          </a:p>
        </p:txBody>
      </p:sp>
      <p:pic>
        <p:nvPicPr>
          <p:cNvPr id="4" name="Picture 3" descr="P1010182.JPG">
            <a:extLst>
              <a:ext uri="{FF2B5EF4-FFF2-40B4-BE49-F238E27FC236}">
                <a16:creationId xmlns:a16="http://schemas.microsoft.com/office/drawing/2014/main" id="{8ACE5D1C-9787-4692-9C75-6AFB7D2F349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63600" y="3071537"/>
            <a:ext cx="2723948" cy="2042961"/>
          </a:xfrm>
          <a:prstGeom prst="rect">
            <a:avLst/>
          </a:prstGeom>
        </p:spPr>
      </p:pic>
      <p:pic>
        <p:nvPicPr>
          <p:cNvPr id="5" name="Picture 4" descr="169079_metal_machining_2.jpg">
            <a:extLst>
              <a:ext uri="{FF2B5EF4-FFF2-40B4-BE49-F238E27FC236}">
                <a16:creationId xmlns:a16="http://schemas.microsoft.com/office/drawing/2014/main" id="{8C7390B9-7704-4A37-A965-DC798841FE3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28948" y="3057098"/>
            <a:ext cx="2743200" cy="2057400"/>
          </a:xfrm>
          <a:prstGeom prst="rect">
            <a:avLst/>
          </a:prstGeom>
        </p:spPr>
      </p:pic>
      <p:pic>
        <p:nvPicPr>
          <p:cNvPr id="6" name="Picture 5" descr="P1010184.JPG">
            <a:extLst>
              <a:ext uri="{FF2B5EF4-FFF2-40B4-BE49-F238E27FC236}">
                <a16:creationId xmlns:a16="http://schemas.microsoft.com/office/drawing/2014/main" id="{296E44E2-2B19-4F7E-A432-DC6A89A3913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13548" y="3038048"/>
            <a:ext cx="2768600" cy="2076450"/>
          </a:xfrm>
          <a:prstGeom prst="rect">
            <a:avLst/>
          </a:prstGeom>
        </p:spPr>
      </p:pic>
    </p:spTree>
    <p:extLst>
      <p:ext uri="{BB962C8B-B14F-4D97-AF65-F5344CB8AC3E}">
        <p14:creationId xmlns:p14="http://schemas.microsoft.com/office/powerpoint/2010/main" val="3885418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Precision Machining Skills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Understand blueprints and plans.</a:t>
            </a:r>
          </a:p>
          <a:p>
            <a:pPr lvl="1"/>
            <a:r>
              <a:rPr lang="en-US" dirty="0"/>
              <a:t>Set up the equipment.</a:t>
            </a:r>
          </a:p>
          <a:p>
            <a:pPr lvl="1"/>
            <a:r>
              <a:rPr lang="en-US" dirty="0"/>
              <a:t>Understand the speed and feeds for the different equipment.</a:t>
            </a:r>
          </a:p>
          <a:p>
            <a:pPr lvl="1"/>
            <a:endParaRPr lang="en-US" dirty="0"/>
          </a:p>
          <a:p>
            <a:pPr lvl="1"/>
            <a:endParaRPr lang="en-US" dirty="0"/>
          </a:p>
        </p:txBody>
      </p:sp>
    </p:spTree>
    <p:extLst>
      <p:ext uri="{BB962C8B-B14F-4D97-AF65-F5344CB8AC3E}">
        <p14:creationId xmlns:p14="http://schemas.microsoft.com/office/powerpoint/2010/main" val="1753536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Precision Machining Training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Machinist can receive training from apprentice programs, vocational school, technical colleges or on the job training.</a:t>
            </a:r>
          </a:p>
          <a:p>
            <a:pPr lvl="1"/>
            <a:r>
              <a:rPr lang="en-US" dirty="0"/>
              <a:t>Machinist should have knowledge in drafting, metalworking, trigonometry and geometry.</a:t>
            </a:r>
          </a:p>
          <a:p>
            <a:pPr lvl="1"/>
            <a:r>
              <a:rPr lang="en-US" dirty="0"/>
              <a:t>The use of computers in machining has made it important to understand computers and controls.</a:t>
            </a:r>
          </a:p>
          <a:p>
            <a:pPr lvl="1"/>
            <a:endParaRPr lang="en-US" dirty="0"/>
          </a:p>
        </p:txBody>
      </p:sp>
    </p:spTree>
    <p:extLst>
      <p:ext uri="{BB962C8B-B14F-4D97-AF65-F5344CB8AC3E}">
        <p14:creationId xmlns:p14="http://schemas.microsoft.com/office/powerpoint/2010/main" val="628522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Precision Machining Industry Job Outlook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job outlook as a machinist is good. The number of people entering the job market does not equal those that are retiring.</a:t>
            </a:r>
          </a:p>
          <a:p>
            <a:pPr lvl="1"/>
            <a:r>
              <a:rPr lang="en-US" dirty="0"/>
              <a:t>The average wage for a machinist is $17.41 an hour.</a:t>
            </a:r>
          </a:p>
          <a:p>
            <a:pPr lvl="1"/>
            <a:endParaRPr lang="en-US" dirty="0"/>
          </a:p>
          <a:p>
            <a:pPr lvl="1"/>
            <a:endParaRPr lang="en-US" dirty="0"/>
          </a:p>
        </p:txBody>
      </p:sp>
    </p:spTree>
    <p:extLst>
      <p:ext uri="{BB962C8B-B14F-4D97-AF65-F5344CB8AC3E}">
        <p14:creationId xmlns:p14="http://schemas.microsoft.com/office/powerpoint/2010/main" val="3891482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Workforce Skills or Soft Skills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132888" cy="1090768"/>
          </a:xfrm>
        </p:spPr>
        <p:txBody>
          <a:bodyPr/>
          <a:lstStyle/>
          <a:p>
            <a:pPr marL="0" lvl="1" indent="0">
              <a:buNone/>
            </a:pPr>
            <a:r>
              <a:rPr lang="en-US" dirty="0"/>
              <a:t>These are personal characteristics the employer wants to see at an interview.</a:t>
            </a:r>
          </a:p>
          <a:p>
            <a:pPr lvl="1"/>
            <a:endParaRPr lang="en-US" dirty="0"/>
          </a:p>
        </p:txBody>
      </p:sp>
      <p:pic>
        <p:nvPicPr>
          <p:cNvPr id="4" name="Picture 3" descr="Management.jpg">
            <a:extLst>
              <a:ext uri="{FF2B5EF4-FFF2-40B4-BE49-F238E27FC236}">
                <a16:creationId xmlns:a16="http://schemas.microsoft.com/office/drawing/2014/main" id="{A76DA9A0-3345-4E21-88A9-A053A0C28A8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889845" y="2842146"/>
            <a:ext cx="3124200" cy="3124200"/>
          </a:xfrm>
          <a:prstGeom prst="rect">
            <a:avLst/>
          </a:prstGeom>
        </p:spPr>
      </p:pic>
      <p:pic>
        <p:nvPicPr>
          <p:cNvPr id="5" name="Picture 4" descr="Worker2.jpg">
            <a:extLst>
              <a:ext uri="{FF2B5EF4-FFF2-40B4-BE49-F238E27FC236}">
                <a16:creationId xmlns:a16="http://schemas.microsoft.com/office/drawing/2014/main" id="{F9B30B1C-97D2-4286-BB02-4A6842E1CEA5}"/>
              </a:ext>
            </a:extLst>
          </p:cNvPr>
          <p:cNvPicPr>
            <a:picLocks noChangeAspect="1"/>
          </p:cNvPicPr>
          <p:nvPr/>
        </p:nvPicPr>
        <p:blipFill>
          <a:blip r:embed="rId3" cstate="print"/>
          <a:stretch>
            <a:fillRect/>
          </a:stretch>
        </p:blipFill>
        <p:spPr>
          <a:xfrm>
            <a:off x="1590041" y="2842146"/>
            <a:ext cx="4693005" cy="3124200"/>
          </a:xfrm>
          <a:prstGeom prst="rect">
            <a:avLst/>
          </a:prstGeom>
        </p:spPr>
      </p:pic>
    </p:spTree>
    <p:extLst>
      <p:ext uri="{BB962C8B-B14F-4D97-AF65-F5344CB8AC3E}">
        <p14:creationId xmlns:p14="http://schemas.microsoft.com/office/powerpoint/2010/main" val="2398633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Workplace Skills or Soft Skills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Interviewing skills.</a:t>
            </a:r>
          </a:p>
          <a:p>
            <a:pPr lvl="1"/>
            <a:r>
              <a:rPr lang="en-US" dirty="0"/>
              <a:t>Flexibility.</a:t>
            </a:r>
          </a:p>
          <a:p>
            <a:pPr lvl="1"/>
            <a:r>
              <a:rPr lang="en-US" dirty="0"/>
              <a:t>Willingness to learn new skills and acquire knowledge.</a:t>
            </a:r>
          </a:p>
          <a:p>
            <a:pPr lvl="1"/>
            <a:r>
              <a:rPr lang="en-US" dirty="0"/>
              <a:t>Self-discipline.</a:t>
            </a:r>
          </a:p>
          <a:p>
            <a:pPr lvl="1"/>
            <a:r>
              <a:rPr lang="en-US" dirty="0"/>
              <a:t>Self-worth.</a:t>
            </a:r>
          </a:p>
          <a:p>
            <a:pPr lvl="1"/>
            <a:r>
              <a:rPr lang="en-US" dirty="0"/>
              <a:t>Positive attitude.</a:t>
            </a:r>
          </a:p>
          <a:p>
            <a:pPr lvl="1"/>
            <a:r>
              <a:rPr lang="en-US" dirty="0"/>
              <a:t>Integrity.</a:t>
            </a:r>
          </a:p>
          <a:p>
            <a:pPr lvl="1"/>
            <a:endParaRPr lang="en-US" dirty="0"/>
          </a:p>
        </p:txBody>
      </p:sp>
    </p:spTree>
    <p:extLst>
      <p:ext uri="{BB962C8B-B14F-4D97-AF65-F5344CB8AC3E}">
        <p14:creationId xmlns:p14="http://schemas.microsoft.com/office/powerpoint/2010/main" val="2889717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Interviewing Skills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The skills you will need to have a good interview and gain employment.  Listed below are ten things you should do during an interview:</a:t>
            </a:r>
          </a:p>
          <a:p>
            <a:pPr marL="514350" lvl="1" indent="-514350">
              <a:buFont typeface="+mj-lt"/>
              <a:buAutoNum type="arabicPeriod"/>
            </a:pPr>
            <a:r>
              <a:rPr lang="en-US" u="sng" dirty="0"/>
              <a:t>Do your research</a:t>
            </a:r>
            <a:r>
              <a:rPr lang="en-US" dirty="0"/>
              <a:t>;  know about the company and the job.</a:t>
            </a:r>
          </a:p>
          <a:p>
            <a:pPr marL="514350" lvl="1" indent="-514350">
              <a:buFont typeface="+mj-lt"/>
              <a:buAutoNum type="arabicPeriod"/>
            </a:pPr>
            <a:r>
              <a:rPr lang="en-US" u="sng" dirty="0"/>
              <a:t>Look sharp</a:t>
            </a:r>
            <a:r>
              <a:rPr lang="en-US" dirty="0"/>
              <a:t>; dress in clean neat clothes.  First impressions are important.</a:t>
            </a:r>
          </a:p>
          <a:p>
            <a:pPr marL="514350" lvl="1" indent="-514350">
              <a:buFont typeface="+mj-lt"/>
              <a:buAutoNum type="arabicPeriod"/>
            </a:pPr>
            <a:r>
              <a:rPr lang="en-US" u="sng" dirty="0"/>
              <a:t>Be prepared</a:t>
            </a:r>
            <a:r>
              <a:rPr lang="en-US" dirty="0"/>
              <a:t>; bring a folder with extra copies of important materials. (résumé, references and questions)</a:t>
            </a:r>
          </a:p>
          <a:p>
            <a:pPr marL="514350" lvl="1" indent="-514350">
              <a:buFont typeface="+mj-lt"/>
              <a:buAutoNum type="arabicPeriod"/>
            </a:pPr>
            <a:r>
              <a:rPr lang="en-US" u="sng" dirty="0"/>
              <a:t>Be on time</a:t>
            </a:r>
            <a:r>
              <a:rPr lang="en-US" dirty="0"/>
              <a:t>; arrive early, enter the building 10 or 15 minutes before the interview is to begin.</a:t>
            </a:r>
          </a:p>
          <a:p>
            <a:pPr marL="514350" lvl="1" indent="-514350">
              <a:buFont typeface="+mj-lt"/>
              <a:buAutoNum type="arabicPeriod"/>
            </a:pPr>
            <a:r>
              <a:rPr lang="en-US" u="sng" dirty="0"/>
              <a:t>Show enthusiasm</a:t>
            </a:r>
            <a:r>
              <a:rPr lang="en-US" dirty="0"/>
              <a:t>; make eye contact and smile, then speak with confidence.</a:t>
            </a:r>
          </a:p>
          <a:p>
            <a:pPr marL="514350" lvl="1" indent="-514350">
              <a:buFont typeface="+mj-lt"/>
              <a:buAutoNum type="arabicPeriod"/>
            </a:pPr>
            <a:endParaRPr lang="en-US" dirty="0"/>
          </a:p>
          <a:p>
            <a:pPr marL="514350" lvl="1" indent="-514350">
              <a:buFont typeface="+mj-lt"/>
              <a:buAutoNum type="arabicPeriod"/>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15705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Interviewing Skills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514350" lvl="1" indent="-514350">
              <a:buFont typeface="+mj-lt"/>
              <a:buAutoNum type="arabicPeriod" startAt="6"/>
            </a:pPr>
            <a:r>
              <a:rPr lang="en-US" u="sng" dirty="0"/>
              <a:t>Listen</a:t>
            </a:r>
            <a:r>
              <a:rPr lang="en-US" dirty="0"/>
              <a:t>; pay attention to everything and watch expressions.</a:t>
            </a:r>
          </a:p>
          <a:p>
            <a:pPr marL="514350" lvl="1" indent="-514350">
              <a:buFont typeface="+mj-lt"/>
              <a:buAutoNum type="arabicPeriod" startAt="6"/>
            </a:pPr>
            <a:r>
              <a:rPr lang="en-US" u="sng" dirty="0"/>
              <a:t>Answer the questions asked</a:t>
            </a:r>
            <a:r>
              <a:rPr lang="en-US" dirty="0"/>
              <a:t>; make sure you understand the question fully and give a complete answer.</a:t>
            </a:r>
          </a:p>
          <a:p>
            <a:pPr marL="514350" lvl="1" indent="-514350">
              <a:buFont typeface="+mj-lt"/>
              <a:buAutoNum type="arabicPeriod" startAt="6"/>
            </a:pPr>
            <a:r>
              <a:rPr lang="en-US" u="sng" dirty="0"/>
              <a:t>Give specific answers</a:t>
            </a:r>
            <a:r>
              <a:rPr lang="en-US" dirty="0"/>
              <a:t>; explain your background and highlight your successes and uniqueness.</a:t>
            </a:r>
          </a:p>
          <a:p>
            <a:pPr marL="514350" lvl="1" indent="-514350">
              <a:buFont typeface="+mj-lt"/>
              <a:buAutoNum type="arabicPeriod" startAt="6"/>
            </a:pPr>
            <a:r>
              <a:rPr lang="en-US" u="sng" dirty="0"/>
              <a:t>Ask questions</a:t>
            </a:r>
            <a:r>
              <a:rPr lang="en-US" dirty="0"/>
              <a:t>; indicating your interest in the company and the job.</a:t>
            </a:r>
          </a:p>
          <a:p>
            <a:pPr marL="514350" lvl="1" indent="-514350">
              <a:buFont typeface="+mj-lt"/>
              <a:buAutoNum type="arabicPeriod" startAt="6"/>
            </a:pPr>
            <a:r>
              <a:rPr lang="en-US" u="sng" dirty="0"/>
              <a:t>Follow up</a:t>
            </a:r>
            <a:r>
              <a:rPr lang="en-US" dirty="0"/>
              <a:t>; email or mail a thank you note for the interview .  This will remind the interviewer about your valuable traits.</a:t>
            </a:r>
          </a:p>
          <a:p>
            <a:pPr marL="514350" lvl="1" indent="-514350">
              <a:buFont typeface="+mj-lt"/>
              <a:buAutoNum type="arabicPeriod" startAt="6"/>
            </a:pPr>
            <a:endParaRPr lang="en-US" dirty="0"/>
          </a:p>
          <a:p>
            <a:pPr lvl="1"/>
            <a:endParaRPr lang="en-US" dirty="0"/>
          </a:p>
        </p:txBody>
      </p:sp>
    </p:spTree>
    <p:extLst>
      <p:ext uri="{BB962C8B-B14F-4D97-AF65-F5344CB8AC3E}">
        <p14:creationId xmlns:p14="http://schemas.microsoft.com/office/powerpoint/2010/main" val="1551073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Flexibility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This could be different work hours, or different days off each week.</a:t>
            </a:r>
          </a:p>
          <a:p>
            <a:pPr lvl="1"/>
            <a:r>
              <a:rPr lang="en-US" dirty="0"/>
              <a:t>Willingness to learn new skills and acquire knowledge.</a:t>
            </a:r>
          </a:p>
          <a:p>
            <a:pPr lvl="1"/>
            <a:r>
              <a:rPr lang="en-US" dirty="0"/>
              <a:t>The employee needs to stay up to date in new skills and operations. </a:t>
            </a:r>
          </a:p>
          <a:p>
            <a:pPr lvl="1"/>
            <a:endParaRPr lang="en-US" dirty="0"/>
          </a:p>
        </p:txBody>
      </p:sp>
    </p:spTree>
    <p:extLst>
      <p:ext uri="{BB962C8B-B14F-4D97-AF65-F5344CB8AC3E}">
        <p14:creationId xmlns:p14="http://schemas.microsoft.com/office/powerpoint/2010/main" val="982883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Qualities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Self-discipline</a:t>
            </a:r>
          </a:p>
          <a:p>
            <a:pPr lvl="2"/>
            <a:r>
              <a:rPr lang="en-US" dirty="0"/>
              <a:t>The employee should be able to complete their work no matter what is going on around them.</a:t>
            </a:r>
          </a:p>
          <a:p>
            <a:pPr lvl="2"/>
            <a:endParaRPr lang="en-US" dirty="0"/>
          </a:p>
          <a:p>
            <a:pPr lvl="1"/>
            <a:r>
              <a:rPr lang="en-US" dirty="0"/>
              <a:t>Self-worth</a:t>
            </a:r>
          </a:p>
          <a:p>
            <a:pPr lvl="2"/>
            <a:r>
              <a:rPr lang="en-US" dirty="0"/>
              <a:t>A worker performs better because of feeling good about himself.</a:t>
            </a:r>
          </a:p>
          <a:p>
            <a:pPr lvl="1"/>
            <a:endParaRPr lang="en-US" dirty="0"/>
          </a:p>
        </p:txBody>
      </p:sp>
    </p:spTree>
    <p:extLst>
      <p:ext uri="{BB962C8B-B14F-4D97-AF65-F5344CB8AC3E}">
        <p14:creationId xmlns:p14="http://schemas.microsoft.com/office/powerpoint/2010/main" val="1813867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Things employers look for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Attitude-  I want to work.  I can do that.  I can learn that.</a:t>
            </a:r>
          </a:p>
          <a:p>
            <a:pPr lvl="1"/>
            <a:r>
              <a:rPr lang="en-US" dirty="0"/>
              <a:t>Aptitude-  Do you have a natural ability to manufacture a product?</a:t>
            </a:r>
          </a:p>
          <a:p>
            <a:pPr lvl="1"/>
            <a:r>
              <a:rPr lang="en-US" dirty="0"/>
              <a:t>Communication skills- The ability to listen and explain an operation, a setup, a goal or a feeling.</a:t>
            </a:r>
          </a:p>
          <a:p>
            <a:pPr lvl="1"/>
            <a:endParaRPr lang="en-US" dirty="0"/>
          </a:p>
        </p:txBody>
      </p:sp>
    </p:spTree>
    <p:extLst>
      <p:ext uri="{BB962C8B-B14F-4D97-AF65-F5344CB8AC3E}">
        <p14:creationId xmlns:p14="http://schemas.microsoft.com/office/powerpoint/2010/main" val="1499736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Employer’s Expectations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Employers are in need of a workforce that can arrive on time, communicate with others and want to learn more about the industry.</a:t>
            </a:r>
          </a:p>
          <a:p>
            <a:pPr lvl="1"/>
            <a:r>
              <a:rPr lang="en-US" dirty="0"/>
              <a:t>Employees should have a basic understanding of  measurement, mathematics, science principles and safety.</a:t>
            </a:r>
          </a:p>
          <a:p>
            <a:pPr lvl="1"/>
            <a:endParaRPr lang="en-US" dirty="0"/>
          </a:p>
        </p:txBody>
      </p:sp>
    </p:spTree>
    <p:extLst>
      <p:ext uri="{BB962C8B-B14F-4D97-AF65-F5344CB8AC3E}">
        <p14:creationId xmlns:p14="http://schemas.microsoft.com/office/powerpoint/2010/main" val="1531370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Occupational Outlook Handbooks</a:t>
            </a:r>
          </a:p>
          <a:p>
            <a:pPr lvl="2"/>
            <a:r>
              <a:rPr lang="en-US" dirty="0"/>
              <a:t>http://www.bls.gov/oco/ocos214.htm</a:t>
            </a:r>
          </a:p>
          <a:p>
            <a:pPr lvl="2"/>
            <a:r>
              <a:rPr lang="en-US" dirty="0"/>
              <a:t>http://www.bls.gov/oco/ocos226.htm</a:t>
            </a:r>
          </a:p>
          <a:p>
            <a:pPr lvl="2"/>
            <a:r>
              <a:rPr lang="en-US" dirty="0"/>
              <a:t>http://www.bls.gov/oco/ocos223.htm</a:t>
            </a:r>
          </a:p>
          <a:p>
            <a:pPr lvl="1"/>
            <a:endParaRPr lang="en-US" dirty="0"/>
          </a:p>
          <a:p>
            <a:pPr lvl="1"/>
            <a:r>
              <a:rPr lang="en-US" dirty="0"/>
              <a:t>Texas Job Hunter’s Guide</a:t>
            </a:r>
          </a:p>
          <a:p>
            <a:pPr lvl="2"/>
            <a:r>
              <a:rPr lang="en-US" dirty="0"/>
              <a:t>http://www.twc.state.tx.us/news/tjhg/toc.html</a:t>
            </a:r>
          </a:p>
          <a:p>
            <a:pPr lvl="1"/>
            <a:endParaRPr lang="en-US" dirty="0"/>
          </a:p>
        </p:txBody>
      </p:sp>
    </p:spTree>
    <p:extLst>
      <p:ext uri="{BB962C8B-B14F-4D97-AF65-F5344CB8AC3E}">
        <p14:creationId xmlns:p14="http://schemas.microsoft.com/office/powerpoint/2010/main" val="2395287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Flexible Manufacturing Industries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Sheet Metal </a:t>
            </a:r>
          </a:p>
          <a:p>
            <a:pPr lvl="1"/>
            <a:r>
              <a:rPr lang="en-US" dirty="0"/>
              <a:t>Welding</a:t>
            </a:r>
          </a:p>
          <a:p>
            <a:pPr lvl="1"/>
            <a:r>
              <a:rPr lang="en-US" dirty="0"/>
              <a:t>Precision Machining</a:t>
            </a:r>
          </a:p>
          <a:p>
            <a:pPr lvl="1"/>
            <a:endParaRPr lang="en-US" dirty="0"/>
          </a:p>
        </p:txBody>
      </p:sp>
      <p:pic>
        <p:nvPicPr>
          <p:cNvPr id="4" name="Picture 3">
            <a:extLst>
              <a:ext uri="{FF2B5EF4-FFF2-40B4-BE49-F238E27FC236}">
                <a16:creationId xmlns:a16="http://schemas.microsoft.com/office/drawing/2014/main" id="{9058F2DC-EA3D-48F1-92DD-AD1A79A71963}"/>
              </a:ext>
            </a:extLst>
          </p:cNvPr>
          <p:cNvPicPr>
            <a:picLocks noChangeAspect="1"/>
          </p:cNvPicPr>
          <p:nvPr/>
        </p:nvPicPr>
        <p:blipFill>
          <a:blip r:embed="rId2"/>
          <a:stretch>
            <a:fillRect/>
          </a:stretch>
        </p:blipFill>
        <p:spPr>
          <a:xfrm>
            <a:off x="7251364" y="1420420"/>
            <a:ext cx="3353091" cy="2511770"/>
          </a:xfrm>
          <a:prstGeom prst="rect">
            <a:avLst/>
          </a:prstGeom>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Sheet Metal Industry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Workers in this industry will decide on the materials to be used in the production of duct work, countertops, roofs and rain gutters. </a:t>
            </a:r>
          </a:p>
        </p:txBody>
      </p:sp>
      <p:pic>
        <p:nvPicPr>
          <p:cNvPr id="4" name="Content Placeholder 4" descr="395031_industrial_2.jpg">
            <a:extLst>
              <a:ext uri="{FF2B5EF4-FFF2-40B4-BE49-F238E27FC236}">
                <a16:creationId xmlns:a16="http://schemas.microsoft.com/office/drawing/2014/main" id="{62C63029-514A-4E55-8768-928FA1684594}"/>
              </a:ext>
            </a:extLst>
          </p:cNvPr>
          <p:cNvPicPr>
            <a:picLocks noChangeAspect="1"/>
          </p:cNvPicPr>
          <p:nvPr/>
        </p:nvPicPr>
        <p:blipFill>
          <a:blip r:embed="rId2" cstate="print"/>
          <a:stretch>
            <a:fillRect/>
          </a:stretch>
        </p:blipFill>
        <p:spPr>
          <a:xfrm>
            <a:off x="1187354" y="2542125"/>
            <a:ext cx="2362200" cy="3749524"/>
          </a:xfrm>
          <a:prstGeom prst="rect">
            <a:avLst/>
          </a:prstGeom>
        </p:spPr>
      </p:pic>
      <p:pic>
        <p:nvPicPr>
          <p:cNvPr id="5" name="Picture 4" descr="P1010025.JPG">
            <a:extLst>
              <a:ext uri="{FF2B5EF4-FFF2-40B4-BE49-F238E27FC236}">
                <a16:creationId xmlns:a16="http://schemas.microsoft.com/office/drawing/2014/main" id="{924C9EEA-0CAE-4511-9081-CDF03A602FF8}"/>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7051989" y="3210865"/>
            <a:ext cx="3886200" cy="2030619"/>
          </a:xfrm>
          <a:prstGeom prst="rect">
            <a:avLst/>
          </a:prstGeom>
        </p:spPr>
      </p:pic>
      <p:pic>
        <p:nvPicPr>
          <p:cNvPr id="6" name="Picture 5" descr="sheetmetal1.jpg">
            <a:extLst>
              <a:ext uri="{FF2B5EF4-FFF2-40B4-BE49-F238E27FC236}">
                <a16:creationId xmlns:a16="http://schemas.microsoft.com/office/drawing/2014/main" id="{4EE392D2-F00C-4408-ADD5-BC6C53D72C6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020063" y="2542124"/>
            <a:ext cx="2506825" cy="3749525"/>
          </a:xfrm>
          <a:prstGeom prst="rect">
            <a:avLst/>
          </a:prstGeom>
        </p:spPr>
      </p:pic>
    </p:spTree>
    <p:extLst>
      <p:ext uri="{BB962C8B-B14F-4D97-AF65-F5344CB8AC3E}">
        <p14:creationId xmlns:p14="http://schemas.microsoft.com/office/powerpoint/2010/main" val="1375826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Sheet Metal Skills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worker will measure, cut, bend, shape, and fasten the pieces of sheet metal to form the products to be manufactured.   </a:t>
            </a:r>
          </a:p>
          <a:p>
            <a:pPr lvl="1"/>
            <a:r>
              <a:rPr lang="en-US" dirty="0"/>
              <a:t>These workers will assemble the ducts and hang the duct works in the buildings.</a:t>
            </a:r>
          </a:p>
          <a:p>
            <a:pPr lvl="1"/>
            <a:endParaRPr lang="en-US" dirty="0"/>
          </a:p>
          <a:p>
            <a:pPr lvl="1"/>
            <a:endParaRPr lang="en-US" dirty="0"/>
          </a:p>
        </p:txBody>
      </p:sp>
    </p:spTree>
    <p:extLst>
      <p:ext uri="{BB962C8B-B14F-4D97-AF65-F5344CB8AC3E}">
        <p14:creationId xmlns:p14="http://schemas.microsoft.com/office/powerpoint/2010/main" val="563985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Sheet Metal Training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Sheet metal workers usually learn their trade by formal apprenticeship and on the job training.</a:t>
            </a:r>
          </a:p>
          <a:p>
            <a:pPr lvl="1"/>
            <a:r>
              <a:rPr lang="en-US" dirty="0"/>
              <a:t>Courses to take for a sheet metal employment are: English, Algebra, Geometry, Physics, Drafting and Flexible Manufacturing. </a:t>
            </a:r>
          </a:p>
          <a:p>
            <a:pPr lvl="1"/>
            <a:endParaRPr lang="en-US" dirty="0"/>
          </a:p>
        </p:txBody>
      </p:sp>
    </p:spTree>
    <p:extLst>
      <p:ext uri="{BB962C8B-B14F-4D97-AF65-F5344CB8AC3E}">
        <p14:creationId xmlns:p14="http://schemas.microsoft.com/office/powerpoint/2010/main" val="3237383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Sheet Metal Industry Job Outlook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job outlook is good for sheet metal workers because of the construction projects and upgrades to old air conditioning systems.</a:t>
            </a:r>
          </a:p>
          <a:p>
            <a:pPr lvl="1"/>
            <a:r>
              <a:rPr lang="en-US" dirty="0"/>
              <a:t>The average wage for a sheet metal worker is $19.37 an hour.</a:t>
            </a:r>
          </a:p>
          <a:p>
            <a:pPr lvl="1"/>
            <a:endParaRPr lang="en-US" dirty="0"/>
          </a:p>
        </p:txBody>
      </p:sp>
    </p:spTree>
    <p:extLst>
      <p:ext uri="{BB962C8B-B14F-4D97-AF65-F5344CB8AC3E}">
        <p14:creationId xmlns:p14="http://schemas.microsoft.com/office/powerpoint/2010/main" val="665998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Welding Industries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1404667"/>
          </a:xfrm>
        </p:spPr>
        <p:txBody>
          <a:bodyPr/>
          <a:lstStyle/>
          <a:p>
            <a:pPr marL="0" lvl="1" indent="0">
              <a:buNone/>
            </a:pPr>
            <a:r>
              <a:rPr lang="en-US" dirty="0"/>
              <a:t>Welding is a process of joining metal permanently.  This process is done by heating metal to a melting point, then fusing them together with a filler material.  The most common type of welding is arc welding.</a:t>
            </a:r>
          </a:p>
        </p:txBody>
      </p:sp>
      <p:pic>
        <p:nvPicPr>
          <p:cNvPr id="4" name="Picture 3" descr="welding1.jpg">
            <a:extLst>
              <a:ext uri="{FF2B5EF4-FFF2-40B4-BE49-F238E27FC236}">
                <a16:creationId xmlns:a16="http://schemas.microsoft.com/office/drawing/2014/main" id="{9D7B3DD1-5A3E-46EB-A807-666386B013D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06720" y="2840573"/>
            <a:ext cx="3051706" cy="2049002"/>
          </a:xfrm>
          <a:prstGeom prst="rect">
            <a:avLst/>
          </a:prstGeom>
        </p:spPr>
      </p:pic>
      <p:pic>
        <p:nvPicPr>
          <p:cNvPr id="5" name="Picture 4" descr="welding9.jpg">
            <a:extLst>
              <a:ext uri="{FF2B5EF4-FFF2-40B4-BE49-F238E27FC236}">
                <a16:creationId xmlns:a16="http://schemas.microsoft.com/office/drawing/2014/main" id="{35FCA6D0-7949-4A44-A5C0-BE950BAE5523}"/>
              </a:ext>
            </a:extLst>
          </p:cNvPr>
          <p:cNvPicPr>
            <a:picLocks noChangeAspect="1"/>
          </p:cNvPicPr>
          <p:nvPr/>
        </p:nvPicPr>
        <p:blipFill>
          <a:blip r:embed="rId3" cstate="print"/>
          <a:stretch>
            <a:fillRect/>
          </a:stretch>
        </p:blipFill>
        <p:spPr>
          <a:xfrm>
            <a:off x="4839794" y="2825087"/>
            <a:ext cx="3048000" cy="2064488"/>
          </a:xfrm>
          <a:prstGeom prst="rect">
            <a:avLst/>
          </a:prstGeom>
        </p:spPr>
      </p:pic>
      <p:pic>
        <p:nvPicPr>
          <p:cNvPr id="6" name="Picture 5" descr="welding4.jpg">
            <a:extLst>
              <a:ext uri="{FF2B5EF4-FFF2-40B4-BE49-F238E27FC236}">
                <a16:creationId xmlns:a16="http://schemas.microsoft.com/office/drawing/2014/main" id="{8D293FBF-A80B-4A1A-8A8D-C7E7D82F85B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469162" y="2825087"/>
            <a:ext cx="3074769" cy="2064488"/>
          </a:xfrm>
          <a:prstGeom prst="rect">
            <a:avLst/>
          </a:prstGeom>
        </p:spPr>
      </p:pic>
    </p:spTree>
    <p:extLst>
      <p:ext uri="{BB962C8B-B14F-4D97-AF65-F5344CB8AC3E}">
        <p14:creationId xmlns:p14="http://schemas.microsoft.com/office/powerpoint/2010/main" val="428007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Welding Skills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Plan work from blueprints.</a:t>
            </a:r>
          </a:p>
          <a:p>
            <a:pPr lvl="1"/>
            <a:r>
              <a:rPr lang="en-US" dirty="0"/>
              <a:t>Determine the best type of welding to use.</a:t>
            </a:r>
          </a:p>
          <a:p>
            <a:pPr lvl="1"/>
            <a:r>
              <a:rPr lang="en-US" dirty="0"/>
              <a:t>Set up and operate the machines.</a:t>
            </a:r>
          </a:p>
          <a:p>
            <a:pPr lvl="1"/>
            <a:r>
              <a:rPr lang="en-US" dirty="0"/>
              <a:t>Examine the welds to meet industrial standards.</a:t>
            </a:r>
          </a:p>
          <a:p>
            <a:pPr lvl="1"/>
            <a:endParaRPr lang="en-US" dirty="0"/>
          </a:p>
        </p:txBody>
      </p:sp>
    </p:spTree>
    <p:extLst>
      <p:ext uri="{BB962C8B-B14F-4D97-AF65-F5344CB8AC3E}">
        <p14:creationId xmlns:p14="http://schemas.microsoft.com/office/powerpoint/2010/main" val="3350689987"/>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05d88611-e516-4d1a-b12e-39107e78b3d0"/>
    <ds:schemaRef ds:uri="http://schemas.microsoft.com/office/2006/metadata/propertie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schemas.microsoft.com/sharepoint/v3"/>
    <ds:schemaRef ds:uri="http://purl.org/dc/terms/"/>
    <ds:schemaRef ds:uri="http://www.w3.org/XML/1998/namespace"/>
    <ds:schemaRef ds:uri="56ea17bb-c96d-4826-b465-01eec0dd23dd"/>
    <ds:schemaRef ds:uri="http://purl.org/dc/elements/1.1/"/>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50</TotalTime>
  <Words>944</Words>
  <Application>Microsoft Office PowerPoint</Application>
  <PresentationFormat>Widescreen</PresentationFormat>
  <Paragraphs>94</Paragraphs>
  <Slides>24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Flexible Manufacturing Industries</vt:lpstr>
      <vt:lpstr>Sheet Metal Industry</vt:lpstr>
      <vt:lpstr>Sheet Metal Skills</vt:lpstr>
      <vt:lpstr>Sheet Metal Training</vt:lpstr>
      <vt:lpstr>Sheet Metal Industry Job Outlook</vt:lpstr>
      <vt:lpstr>Welding Industries</vt:lpstr>
      <vt:lpstr>Welding Skills</vt:lpstr>
      <vt:lpstr>Welding Training</vt:lpstr>
      <vt:lpstr>Welding Industry Job Outlook</vt:lpstr>
      <vt:lpstr>Precision Machining Industries</vt:lpstr>
      <vt:lpstr>Precision Machining Skills</vt:lpstr>
      <vt:lpstr>Precision Machining Training</vt:lpstr>
      <vt:lpstr>Precision Machining Industry Job Outlook</vt:lpstr>
      <vt:lpstr>Workforce Skills or Soft Skills</vt:lpstr>
      <vt:lpstr>Workplace Skills or Soft Skills</vt:lpstr>
      <vt:lpstr>Interviewing Skills</vt:lpstr>
      <vt:lpstr>Interviewing Skills</vt:lpstr>
      <vt:lpstr>Flexibility</vt:lpstr>
      <vt:lpstr>Qualities</vt:lpstr>
      <vt:lpstr>Things employers look for</vt:lpstr>
      <vt:lpstr>Employer’s Expectations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26</cp:revision>
  <cp:lastPrinted>2017-07-07T16:17:37Z</cp:lastPrinted>
  <dcterms:created xsi:type="dcterms:W3CDTF">2017-07-11T23:58:30Z</dcterms:created>
  <dcterms:modified xsi:type="dcterms:W3CDTF">2017-07-24T21:36:36Z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