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6"/>
  </p:notesMasterIdLst>
  <p:sldIdLst>
    <p:sldId id="321" r:id="rId6"/>
    <p:sldId id="363"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Chris Cambron" initials="" lastIdx="1" clrIdx="1"/>
  <p:cmAuthor id="3" name="Chris Cambr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9AF714-67DA-42E7-854B-D24BE8E52EE9}"/>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CA1A2FB-2D66-4B16-99BA-D2788255F2E8}"/>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29FA236-2F90-4E3E-8BFF-2B1FE867AD8D}" type="datetimeFigureOut">
              <a:rPr lang="en-US"/>
              <a:pPr>
                <a:defRPr/>
              </a:pPr>
              <a:t>7/27/2017</a:t>
            </a:fld>
            <a:endParaRPr lang="en-US"/>
          </a:p>
        </p:txBody>
      </p:sp>
      <p:sp>
        <p:nvSpPr>
          <p:cNvPr id="4" name="Slide Image Placeholder 3">
            <a:extLst>
              <a:ext uri="{FF2B5EF4-FFF2-40B4-BE49-F238E27FC236}">
                <a16:creationId xmlns:a16="http://schemas.microsoft.com/office/drawing/2014/main" id="{C7DD172A-7509-48C3-8A19-AA6BE8AED462}"/>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B77E810-9EA1-49C8-A5B3-24E656750B70}"/>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9954AF7-72C3-46AC-8864-D63DB9208703}"/>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FD04B32-86E2-4458-929E-C40DE8AA7FE0}"/>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F3C7753F-3369-4289-8226-07BCD0A627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BF483E2-1F6D-4F95-A35E-75708A8869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47BBB228-2658-4BA3-A5C8-8693F7DADA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BE349F4F-D1A6-4DE4-A1B3-B1C4C9D254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1226F7-0867-43C4-90F5-1D9BF4F33C04}"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FAF0BAF-476A-4E64-B85E-44793B8546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3F2CE9C-EEA6-4A33-9A2A-A34C0B4574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DAAB2EB4-79AE-4F9C-900F-FAD8C00A0A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F4AB51-6DB2-44FF-9D70-8BB7DFF4F2E2}" type="slidenum">
              <a:rPr lang="en-US" altLang="en-US" smtClean="0"/>
              <a:pPr fontAlgn="base">
                <a:spcBef>
                  <a:spcPct val="0"/>
                </a:spcBef>
                <a:spcAft>
                  <a:spcPct val="0"/>
                </a:spcAft>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BD303D7-21C2-4D30-B368-ECFA95880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32D550B-8349-4ACC-A856-B550A1FFDA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AAA5D606-4309-43AF-8D5D-4B28DC22DE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59C9C9-4C9E-49A8-BBFA-7D5E3BF01ADB}" type="slidenum">
              <a:rPr lang="en-US" altLang="en-US" smtClean="0"/>
              <a:pPr fontAlgn="base">
                <a:spcBef>
                  <a:spcPct val="0"/>
                </a:spcBef>
                <a:spcAft>
                  <a:spcPct val="0"/>
                </a:spcAft>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0711737-01C2-4207-9C4C-84012A37F3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DB41EB7-5D58-4E80-8733-83DBF60C99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A8F62641-2DC5-4945-8669-5AA2F683A5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1C65C0-1692-43C8-BD4F-154BD69B5A42}" type="slidenum">
              <a:rPr lang="en-US" altLang="en-US" smtClean="0"/>
              <a:pPr fontAlgn="base">
                <a:spcBef>
                  <a:spcPct val="0"/>
                </a:spcBef>
                <a:spcAft>
                  <a:spcPct val="0"/>
                </a:spcAft>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B4B24CC-7546-435A-993E-2C6335F92F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34CCD3B-7199-4491-AF96-33B2C5930E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1991DC71-FED6-4B25-9BA0-60BBFD1651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866A00-86DE-42DA-9644-78C451206AA4}"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D48B5A9-6BA9-4E70-AA29-4A6E5C6F3D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D16E7E6-8CBA-45F5-94D0-218A737B6B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F6A8FA70-3A8D-4698-B256-9A29C480F1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2A0077-792B-4705-900A-C81EC0F52F4E}" type="slidenum">
              <a:rPr lang="en-US" altLang="en-US" smtClean="0"/>
              <a:pPr fontAlgn="base">
                <a:spcBef>
                  <a:spcPct val="0"/>
                </a:spcBef>
                <a:spcAft>
                  <a:spcPct val="0"/>
                </a:spcAft>
              </a:pPr>
              <a:t>16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B61D47A-D554-4D46-B54E-90CE579FD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7AB8B80-7EA0-438E-8740-AC59858F83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BB6508A5-D63C-4936-A68E-B603BA44E5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A7EF9ED-0C2B-4316-B23C-476A2B030DCE}" type="slidenum">
              <a:rPr lang="en-US" altLang="en-US" smtClean="0"/>
              <a:pPr fontAlgn="base">
                <a:spcBef>
                  <a:spcPct val="0"/>
                </a:spcBef>
                <a:spcAft>
                  <a:spcPct val="0"/>
                </a:spcAft>
              </a:pPr>
              <a:t>17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B448DBE-1C1D-4B84-8DAB-B372B23D54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5521870-F466-43A4-B7FB-51C431DF16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CA555DBE-7143-457A-A85A-7BA8855ACB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E450CE-55EC-4B81-82DE-7A7D47666553}" type="slidenum">
              <a:rPr lang="en-US" altLang="en-US" smtClean="0"/>
              <a:pPr fontAlgn="base">
                <a:spcBef>
                  <a:spcPct val="0"/>
                </a:spcBef>
                <a:spcAft>
                  <a:spcPct val="0"/>
                </a:spcAft>
              </a:pPr>
              <a:t>18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E761468-232E-4C28-8D5D-223D4569BD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66D2575-18B8-49B1-A8AF-D5FA07E095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0878BA6E-53A7-4B5D-BAB4-A89CFBEED6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82E2DA-BBEB-4D76-8BBC-9A1EA91E0743}" type="slidenum">
              <a:rPr lang="en-US" altLang="en-US" smtClean="0"/>
              <a:pPr fontAlgn="base">
                <a:spcBef>
                  <a:spcPct val="0"/>
                </a:spcBef>
                <a:spcAft>
                  <a:spcPct val="0"/>
                </a:spcAft>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5E21B12-4529-428F-B80B-39A2FECED4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051C36C0-9CE1-43C2-BDF4-CCBC818BA0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D96FF268-9DB3-4847-B080-6D858DAC23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D9B4F0-4255-46D7-AAF7-B32C3A3933E6}" type="slidenum">
              <a:rPr lang="en-US" altLang="en-US" smtClean="0"/>
              <a:pPr fontAlgn="base">
                <a:spcBef>
                  <a:spcPct val="0"/>
                </a:spcBef>
                <a:spcAft>
                  <a:spcPct val="0"/>
                </a:spcAft>
              </a:pPr>
              <a:t>20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4837CA1-C6DB-49AC-BA2E-CA3F107F47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1A6C013-CD8A-41F3-8C89-D1C2E5A393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80829C0E-17F5-410F-8ADB-B62DD79E99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FC1300-7F29-4395-8A8B-DBE087EE66EB}" type="slidenum">
              <a:rPr lang="en-US" altLang="en-US" smtClean="0"/>
              <a:pPr fontAlgn="base">
                <a:spcBef>
                  <a:spcPct val="0"/>
                </a:spcBef>
                <a:spcAft>
                  <a:spcPct val="0"/>
                </a:spcAft>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C8096EC-9F6C-4087-B3FB-9176D2AB9E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1CC29A4-891F-4B86-9B7F-476397CB5D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1012FCB8-4633-4712-AA07-E9E2FE36D3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770EDF-4F74-4CA6-906B-51EC612CF50A}"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07B7476-3065-4890-91F6-DA0028B432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51E7FE4-A7F0-424D-85E3-0BF03F2D6C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id="{185EFB76-48FF-4EDC-B1BE-FF3A727F1F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1BDC4D-8958-4238-B712-256F94F13DC3}"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B5C9F5A-B9E9-4C2F-BC42-D0C1BDA899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74A5EEF-2B1E-41F2-953D-37A7591D53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AD57CBD0-3487-49E7-8DF0-A134F3BBA1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CDEF58B-F5D9-46FE-9BBE-FD71331A76A3}" type="slidenum">
              <a:rPr lang="en-US" altLang="en-US" smtClean="0"/>
              <a:pPr fontAlgn="base">
                <a:spcBef>
                  <a:spcPct val="0"/>
                </a:spcBef>
                <a:spcAft>
                  <a:spcPct val="0"/>
                </a:spcAft>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B859F22-B378-4F5E-B938-51DA74046C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CEF8483E-AADD-40D2-A770-24A84D4FC2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8FFFBC29-B470-47E1-9F96-6481D759C7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F09584-E144-40C6-8987-380A63FFEB81}" type="slidenum">
              <a:rPr lang="en-US" altLang="en-US" smtClean="0"/>
              <a:pPr fontAlgn="base">
                <a:spcBef>
                  <a:spcPct val="0"/>
                </a:spcBef>
                <a:spcAft>
                  <a:spcPct val="0"/>
                </a:spcAft>
              </a:pPr>
              <a:t>24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C593DE2-F996-4CA1-A3E9-973C24606E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029BBA7E-A05B-4A27-B451-BB06E37207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9AC2A3F8-0B50-4A0F-A5C7-5818568207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205991-0698-4ADC-9948-8C41A23F0B57}" type="slidenum">
              <a:rPr lang="en-US" altLang="en-US" smtClean="0"/>
              <a:pPr fontAlgn="base">
                <a:spcBef>
                  <a:spcPct val="0"/>
                </a:spcBef>
                <a:spcAft>
                  <a:spcPct val="0"/>
                </a:spcAft>
              </a:pPr>
              <a:t>25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16E62E9-FF50-4FAC-ACF3-8BBAA2A66D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6964F983-BCFA-4E4E-B819-C908CCC93F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CDE73FEE-D483-4B6C-B718-89289869F9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A98B27B-B61D-4E8A-A273-283641AECDC8}" type="slidenum">
              <a:rPr lang="en-US" altLang="en-US" smtClean="0"/>
              <a:pPr fontAlgn="base">
                <a:spcBef>
                  <a:spcPct val="0"/>
                </a:spcBef>
                <a:spcAft>
                  <a:spcPct val="0"/>
                </a:spcAft>
              </a:pPr>
              <a:t>26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1734719-84D8-4876-9B1C-10356FB73D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C438A52-AF4E-4C96-9BBC-A54F10E695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18B665FB-9E96-4720-AF98-AA6047472D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C7D693F-48B1-4F3D-BFED-130BE8BE2068}" type="slidenum">
              <a:rPr lang="en-US" altLang="en-US" smtClean="0"/>
              <a:pPr fontAlgn="base">
                <a:spcBef>
                  <a:spcPct val="0"/>
                </a:spcBef>
                <a:spcAft>
                  <a:spcPct val="0"/>
                </a:spcAft>
              </a:pPr>
              <a:t>27</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0D03D5B-13C0-4E87-BE26-E5A3D49CCD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6D1A9E93-9FD6-4B21-8BC1-80A058660C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DBEC5732-DA5E-492B-95B6-120B14E08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E69A5C-2224-4FA0-8EFC-F861A3369B49}" type="slidenum">
              <a:rPr lang="en-US" altLang="en-US" smtClean="0"/>
              <a:pPr fontAlgn="base">
                <a:spcBef>
                  <a:spcPct val="0"/>
                </a:spcBef>
                <a:spcAft>
                  <a:spcPct val="0"/>
                </a:spcAft>
              </a:pPr>
              <a:t>28</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E8C1320-F67A-49EE-946D-CD1E3340E3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B1EC4FC7-F00F-4FE7-B137-56562AA112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FF2C6D89-A0B7-49C8-A210-14021FBCFD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2077BD-211A-421C-8AC4-5DD650F8E57F}" type="slidenum">
              <a:rPr lang="en-US" altLang="en-US" smtClean="0"/>
              <a:pPr fontAlgn="base">
                <a:spcBef>
                  <a:spcPct val="0"/>
                </a:spcBef>
                <a:spcAft>
                  <a:spcPct val="0"/>
                </a:spcAft>
              </a:pPr>
              <a:t>29</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AE82C60-FA1A-4397-9BC7-5A90A8C7C1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00DA9D4A-E9C0-40C4-BC25-DA2F5EF8A7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C7174208-B394-4D52-8556-7812CEB23A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F00140-54A2-42B0-BFB1-502BB382F8CB}" type="slidenum">
              <a:rPr lang="en-US" altLang="en-US" smtClean="0"/>
              <a:pPr fontAlgn="base">
                <a:spcBef>
                  <a:spcPct val="0"/>
                </a:spcBef>
                <a:spcAft>
                  <a:spcPct val="0"/>
                </a:spcAft>
              </a:pPr>
              <a:t>30</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39583B9-060E-4D3F-88C5-E81A681124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DA8BC5C-4B06-45B2-91F3-7ADCBA1CB2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54200014-D39B-4CE9-83FE-0AEE3F5279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A06AB9-0AF8-4DE6-B4EA-D527DC2B3E1E}" type="slidenum">
              <a:rPr lang="en-US" altLang="en-US" smtClean="0"/>
              <a:pPr fontAlgn="base">
                <a:spcBef>
                  <a:spcPct val="0"/>
                </a:spcBef>
                <a:spcAft>
                  <a:spcPct val="0"/>
                </a:spcAft>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1419669-E236-4C37-A6E8-B6ED546095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8B35FCA-8CC4-4F5F-819F-3D75C6FDD4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1241C8BD-B1CF-4AB0-93AA-EEC5235AC0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EF0782-78E4-4D83-808A-2526F84BD5BA}"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3A4030D-50BC-4328-8EAB-EF14642EE6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C0B78C4-21CF-439E-90D7-C8811FBA80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6F5D10AA-488E-40C0-8E10-6F2078145F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601D52-18CA-439D-8C25-80C7F95AAF31}" type="slidenum">
              <a:rPr lang="en-US" altLang="en-US" smtClean="0"/>
              <a:pPr fontAlgn="base">
                <a:spcBef>
                  <a:spcPct val="0"/>
                </a:spcBef>
                <a:spcAft>
                  <a:spcPct val="0"/>
                </a:spcAft>
              </a:pPr>
              <a:t>32</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2DD9155-7173-4735-B13E-15B73A49DA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E0D80B83-26F3-4B06-89AD-000D46BFB8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E1EF450F-E706-4828-89DC-B7BD8B8DC4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6E8271-5708-4550-AC69-2C066807435F}" type="slidenum">
              <a:rPr lang="en-US" altLang="en-US" smtClean="0"/>
              <a:pPr fontAlgn="base">
                <a:spcBef>
                  <a:spcPct val="0"/>
                </a:spcBef>
                <a:spcAft>
                  <a:spcPct val="0"/>
                </a:spcAft>
              </a:pPr>
              <a:t>33</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F353BDE-57E9-4CBB-A572-8180F43601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AD4E21C-6F55-4C32-9F45-C53CF6DC8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a:extLst>
              <a:ext uri="{FF2B5EF4-FFF2-40B4-BE49-F238E27FC236}">
                <a16:creationId xmlns:a16="http://schemas.microsoft.com/office/drawing/2014/main" id="{E7CC0D21-68B7-424D-9560-EDCEF47DD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51DDAB-189C-4D96-9927-6561AC419ABB}" type="slidenum">
              <a:rPr lang="en-US" altLang="en-US" smtClean="0"/>
              <a:pPr fontAlgn="base">
                <a:spcBef>
                  <a:spcPct val="0"/>
                </a:spcBef>
                <a:spcAft>
                  <a:spcPct val="0"/>
                </a:spcAft>
              </a:pPr>
              <a:t>34</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F626274-0846-4B99-970D-A002AD9B04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E1814285-63C2-4FAB-96D3-F8717CB31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B3DC1AB1-DF44-4701-A185-A729C85DC7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694BF2-7CE8-4E43-B608-9B5691E7DBD4}" type="slidenum">
              <a:rPr lang="en-US" altLang="en-US" smtClean="0"/>
              <a:pPr fontAlgn="base">
                <a:spcBef>
                  <a:spcPct val="0"/>
                </a:spcBef>
                <a:spcAft>
                  <a:spcPct val="0"/>
                </a:spcAft>
              </a:pPr>
              <a:t>35</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1916F4D-694D-4718-946D-BBB00E4B27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18194EFD-41C7-419D-A0BE-5421AADD7A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F92DD669-7698-4AE5-88BB-D4094A2A8D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68129F-45D9-40FE-9A51-B43BA237731A}" type="slidenum">
              <a:rPr lang="en-US" altLang="en-US" smtClean="0"/>
              <a:pPr fontAlgn="base">
                <a:spcBef>
                  <a:spcPct val="0"/>
                </a:spcBef>
                <a:spcAft>
                  <a:spcPct val="0"/>
                </a:spcAft>
              </a:pPr>
              <a:t>36</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E6C8324-3A59-478B-90C7-A975029FA0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5165E3B2-E3F3-4FE4-B8CF-A5B94E1B7F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id="{8970E5B3-9087-4C59-95E0-4568113B2F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02DFA5-30AB-4A33-BC88-3DB9528F7E40}" type="slidenum">
              <a:rPr lang="en-US" altLang="en-US" smtClean="0"/>
              <a:pPr fontAlgn="base">
                <a:spcBef>
                  <a:spcPct val="0"/>
                </a:spcBef>
                <a:spcAft>
                  <a:spcPct val="0"/>
                </a:spcAft>
              </a:pPr>
              <a:t>37</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14BC46D-5961-40FA-A010-FD74E36366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A3654FD5-754D-4B3E-939E-36D91C7B9C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a:extLst>
              <a:ext uri="{FF2B5EF4-FFF2-40B4-BE49-F238E27FC236}">
                <a16:creationId xmlns:a16="http://schemas.microsoft.com/office/drawing/2014/main" id="{D84D6F1C-5F57-4AC8-B4DD-A9E91EB228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8692C1-0BC2-4D5B-8218-526B71512394}" type="slidenum">
              <a:rPr lang="en-US" altLang="en-US" smtClean="0"/>
              <a:pPr fontAlgn="base">
                <a:spcBef>
                  <a:spcPct val="0"/>
                </a:spcBef>
                <a:spcAft>
                  <a:spcPct val="0"/>
                </a:spcAft>
              </a:pPr>
              <a:t>38</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1433822-FA93-45C4-9272-84161B8212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24CDA474-7501-48CB-B4CA-B7B7CD9F1F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20" name="Slide Number Placeholder 3">
            <a:extLst>
              <a:ext uri="{FF2B5EF4-FFF2-40B4-BE49-F238E27FC236}">
                <a16:creationId xmlns:a16="http://schemas.microsoft.com/office/drawing/2014/main" id="{7E7EE180-92A4-4D26-B5D0-E5ADA364F6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133B80-8C56-4345-9865-F01DCFFEB313}" type="slidenum">
              <a:rPr lang="en-US" altLang="en-US" smtClean="0"/>
              <a:pPr fontAlgn="base">
                <a:spcBef>
                  <a:spcPct val="0"/>
                </a:spcBef>
                <a:spcAft>
                  <a:spcPct val="0"/>
                </a:spcAft>
              </a:pPr>
              <a:t>39</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2148B2F-506E-4792-A46B-DD7711F8F5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B2302A7F-AFB0-4500-9890-EBF28706AC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a:extLst>
              <a:ext uri="{FF2B5EF4-FFF2-40B4-BE49-F238E27FC236}">
                <a16:creationId xmlns:a16="http://schemas.microsoft.com/office/drawing/2014/main" id="{CF7F5B2D-F5B9-4127-8F82-052069B07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B7100E-046A-4710-BF0A-47657DBD80CE}" type="slidenum">
              <a:rPr lang="en-US" altLang="en-US" smtClean="0"/>
              <a:pPr fontAlgn="base">
                <a:spcBef>
                  <a:spcPct val="0"/>
                </a:spcBef>
                <a:spcAft>
                  <a:spcPct val="0"/>
                </a:spcAft>
              </a:pPr>
              <a:t>40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CD2DC72-C534-4307-AB72-A6F366585D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12FC06A-949B-47B7-9B09-0F59C5FF58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68AF1DD1-5432-482C-A551-A0AA907FAB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45ECBC-2E0C-4101-8367-5394596D452C}"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26E68A5-0312-4D63-B843-9B497A8838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09494EA-0CFF-46E1-89DC-F4709684F6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413649D3-14D5-47AA-8AF7-76A560CB18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52488E-FEC4-4778-88FD-EF79AB7DA21B}"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8BBFD8C-46AC-4D69-BD1B-AFAD004DA9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32B191C-79CE-4FC7-B84F-F867445A9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AAC0966B-81A5-42E0-8807-AE90732F35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0AA7DF-9C0B-4D0C-BDDD-6FCB8D2BE81B}"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01B9897-94FE-4330-A98E-DC2A97C64D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2C2B016-7FED-4213-AB0D-F62416F651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1422DA59-6340-4469-BE57-8C882A815D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26AD26-821C-40BD-A666-38BBB06241F6}" type="slidenum">
              <a:rPr lang="en-US" altLang="en-US" smtClean="0"/>
              <a:pPr fontAlgn="base">
                <a:spcBef>
                  <a:spcPct val="0"/>
                </a:spcBef>
                <a:spcAft>
                  <a:spcPct val="0"/>
                </a:spcAft>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6E2FE07-3270-4976-A7AF-6CEB795854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9CBB6F4-1DFB-43D4-B389-243B1CD5D9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1DDFE634-94D7-4C84-B719-AED2DF68E9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F6B9B9-2B84-469B-89C7-74FF8F219995}" type="slidenum">
              <a:rPr lang="en-US" altLang="en-US" smtClean="0"/>
              <a:pPr fontAlgn="base">
                <a:spcBef>
                  <a:spcPct val="0"/>
                </a:spcBef>
                <a:spcAft>
                  <a:spcPct val="0"/>
                </a:spcAft>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F46E654-6367-4A41-9AA4-FE3B2E78CC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0B15605-18CE-47DF-9FCB-28A365817A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B268B372-EEE4-47F6-A8CE-DF8572C0D9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EF7A8B-1B07-467B-ADDA-D5DA32155CA1}" type="slidenum">
              <a:rPr lang="en-US" altLang="en-US" smtClean="0"/>
              <a:pPr fontAlgn="base">
                <a:spcBef>
                  <a:spcPct val="0"/>
                </a:spcBef>
                <a:spcAft>
                  <a:spcPct val="0"/>
                </a:spcAft>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567DEB-4E31-433E-B323-1CA18AB0FF62}"/>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DAF05BD2-F688-4071-9B76-1D5D5CE76E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57F41D00-EFE8-4B62-9824-354F5E58A7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5801993-C450-4996-8CBC-8A38CD13A78C}"/>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16545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B993DBD4-4F57-4BED-B9A2-725D5B196DB9}"/>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55D6A0EF-3020-415F-AAE4-535CB17EF852}"/>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4491D358-F6ED-4F12-B860-24C67A0EF45C}"/>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3291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21E39-4ACB-43E8-BC94-3C6509FDA009}"/>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FE81E329-90F4-4060-9B7C-FDD9D5895DFE}" type="datetime1">
              <a:rPr lang="en-US"/>
              <a:pPr>
                <a:defRPr/>
              </a:pPr>
              <a:t>7/27/2017</a:t>
            </a:fld>
            <a:endParaRPr lang="en-US" dirty="0"/>
          </a:p>
        </p:txBody>
      </p:sp>
      <p:sp>
        <p:nvSpPr>
          <p:cNvPr id="5" name="Footer Placeholder 4">
            <a:extLst>
              <a:ext uri="{FF2B5EF4-FFF2-40B4-BE49-F238E27FC236}">
                <a16:creationId xmlns:a16="http://schemas.microsoft.com/office/drawing/2014/main" id="{3346A22C-E18C-40BE-BC28-24DF6CF20BEE}"/>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9263AA4-5629-4330-BC0B-1C706EF4A2EA}"/>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26A936EB-ECAE-43EF-9E18-110E73B0D5CC}" type="slidenum">
              <a:rPr lang="en-US"/>
              <a:pPr>
                <a:defRPr/>
              </a:pPr>
              <a:t>‹#›</a:t>
            </a:fld>
            <a:endParaRPr lang="en-US" dirty="0"/>
          </a:p>
        </p:txBody>
      </p:sp>
    </p:spTree>
    <p:extLst>
      <p:ext uri="{BB962C8B-B14F-4D97-AF65-F5344CB8AC3E}">
        <p14:creationId xmlns:p14="http://schemas.microsoft.com/office/powerpoint/2010/main" val="167749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0A6081-F2B0-481A-B8C2-B2A2315E2D75}"/>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2F53C100-B264-48CE-BE35-472EC1EC8026}"/>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AD255CF4-477F-438A-9A37-E3560CAF43F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77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87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898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205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99912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070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CDF9F443-2C66-4ACF-A779-F550C7C35A07}"/>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22716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9C1D8FCA-A368-49B6-9019-7F01D7FB680B}"/>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6BFB12BB-6246-4EAC-A0E4-287DA6C2C706}"/>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A374DDD0-E912-4E44-BE93-934BF87683B3}"/>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2899561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CA6F2D6-6783-4789-AE39-B226959FBD8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38483C3-591D-4E8C-9681-1E726E3CDD32}"/>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27" r:id="rId1"/>
  </p:sldLayoutIdLst>
  <p:txStyles>
    <p:titleStyle>
      <a:lvl1pPr algn="l" rtl="0" eaLnBrk="0" fontAlgn="base" hangingPunct="0">
        <a:lnSpc>
          <a:spcPct val="90000"/>
        </a:lnSpc>
        <a:spcBef>
          <a:spcPct val="0"/>
        </a:spcBef>
        <a:spcAft>
          <a:spcPct val="0"/>
        </a:spcAft>
        <a:defRPr sz="4400" kern="1200">
          <a:solidFill>
            <a:schemeClr val="tx1"/>
          </a:solidFill>
          <a:latin typeface="Open Sans"/>
          <a:ea typeface="+mj-ea"/>
          <a:cs typeface="+mj-cs"/>
        </a:defRPr>
      </a:lvl1pPr>
      <a:lvl2pPr algn="l" rtl="0" eaLnBrk="0" fontAlgn="base" hangingPunct="0">
        <a:lnSpc>
          <a:spcPct val="90000"/>
        </a:lnSpc>
        <a:spcBef>
          <a:spcPct val="0"/>
        </a:spcBef>
        <a:spcAft>
          <a:spcPct val="0"/>
        </a:spcAft>
        <a:defRPr sz="4400">
          <a:solidFill>
            <a:schemeClr val="tx1"/>
          </a:solidFill>
          <a:latin typeface="Open Sans"/>
        </a:defRPr>
      </a:lvl2pPr>
      <a:lvl3pPr algn="l" rtl="0" eaLnBrk="0" fontAlgn="base" hangingPunct="0">
        <a:lnSpc>
          <a:spcPct val="90000"/>
        </a:lnSpc>
        <a:spcBef>
          <a:spcPct val="0"/>
        </a:spcBef>
        <a:spcAft>
          <a:spcPct val="0"/>
        </a:spcAft>
        <a:defRPr sz="4400">
          <a:solidFill>
            <a:schemeClr val="tx1"/>
          </a:solidFill>
          <a:latin typeface="Open Sans"/>
        </a:defRPr>
      </a:lvl3pPr>
      <a:lvl4pPr algn="l" rtl="0" eaLnBrk="0" fontAlgn="base" hangingPunct="0">
        <a:lnSpc>
          <a:spcPct val="90000"/>
        </a:lnSpc>
        <a:spcBef>
          <a:spcPct val="0"/>
        </a:spcBef>
        <a:spcAft>
          <a:spcPct val="0"/>
        </a:spcAft>
        <a:defRPr sz="4400">
          <a:solidFill>
            <a:schemeClr val="tx1"/>
          </a:solidFill>
          <a:latin typeface="Open Sans"/>
        </a:defRPr>
      </a:lvl4pPr>
      <a:lvl5pPr algn="l" rtl="0" eaLnBrk="0" fontAlgn="base" hangingPunct="0">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B14C0-BE3C-4EE6-ACD0-52BA99A28340}"/>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C853C108-C319-4268-8503-D4870FB0C422}"/>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2CF6C18D-7719-468C-879D-5EEF214908D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BCF0EA9E-8B85-42EB-82BF-4B3F02D27AEA}"/>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91423173-E127-43B0-88EA-6476999CFD72}"/>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D739F23-53D7-4CE5-8C5D-DC3895CC5B0F}"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28" r:id="rId1"/>
    <p:sldLayoutId id="2147483822" r:id="rId2"/>
    <p:sldLayoutId id="2147483823" r:id="rId3"/>
    <p:sldLayoutId id="2147483824" r:id="rId4"/>
    <p:sldLayoutId id="2147483825" r:id="rId5"/>
    <p:sldLayoutId id="2147483826" r:id="rId6"/>
    <p:sldLayoutId id="2147483829" r:id="rId7"/>
    <p:sldLayoutId id="2147483830" r:id="rId8"/>
    <p:sldLayoutId id="2147483831" r:id="rId9"/>
    <p:sldLayoutId id="2147483832" r:id="rId10"/>
  </p:sldLayoutIdLst>
  <p:txStyles>
    <p:titleStyle>
      <a:lvl1pPr algn="l" rtl="0" eaLnBrk="0" fontAlgn="base" hangingPunct="0">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eaLnBrk="0" fontAlgn="base" hangingPunct="0">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eaLnBrk="0" fontAlgn="base" hangingPunct="0">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eaLnBrk="0" fontAlgn="base" hangingPunct="0">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eaLnBrk="0" fontAlgn="base" hangingPunct="0">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dictionary.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www.clipar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9903D-5BB8-494F-A59A-E7388AE65B72}"/>
              </a:ext>
            </a:extLst>
          </p:cNvPr>
          <p:cNvSpPr>
            <a:spLocks noGrp="1"/>
          </p:cNvSpPr>
          <p:nvPr>
            <p:ph type="body" sz="quarter" idx="10"/>
          </p:nvPr>
        </p:nvSpPr>
        <p:spPr>
          <a:xfrm>
            <a:off x="4735513" y="1219200"/>
            <a:ext cx="7080250" cy="5072063"/>
          </a:xfrm>
        </p:spPr>
        <p:txBody>
          <a:bodyPr rtlCol="0">
            <a:normAutofit/>
          </a:bodyPr>
          <a:lstStyle/>
          <a:p>
            <a:pPr eaLnBrk="1" fontAlgn="auto" hangingPunct="1">
              <a:defRPr/>
            </a:pPr>
            <a:r>
              <a:rPr lang="en-US" dirty="0"/>
              <a:t>Flexible Manufacturing</a:t>
            </a:r>
          </a:p>
          <a:p>
            <a:pPr lvl="1" eaLnBrk="1" fontAlgn="auto" hangingPunct="1">
              <a:spcAft>
                <a:spcPts val="0"/>
              </a:spcAft>
              <a:defRPr/>
            </a:pPr>
            <a:r>
              <a:rPr lang="en-US" dirty="0"/>
              <a:t>Abrasive Equipment in Manufacturing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71D2-095C-4A79-8716-7D8FEC7D3CE7}"/>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Chop/Cutoff Saw</a:t>
            </a:r>
          </a:p>
        </p:txBody>
      </p:sp>
      <p:pic>
        <p:nvPicPr>
          <p:cNvPr id="25603" name="Content Placeholder 3">
            <a:extLst>
              <a:ext uri="{FF2B5EF4-FFF2-40B4-BE49-F238E27FC236}">
                <a16:creationId xmlns:a16="http://schemas.microsoft.com/office/drawing/2014/main" id="{439087FD-F286-4789-8D9C-FA69E84D261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414838" y="2493963"/>
            <a:ext cx="3967162" cy="264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37BB9500-91D6-4E5C-8FB4-946C43EACEDB}"/>
              </a:ext>
            </a:extLst>
          </p:cNvPr>
          <p:cNvSpPr>
            <a:spLocks noGrp="1"/>
          </p:cNvSpPr>
          <p:nvPr>
            <p:ph type="title"/>
          </p:nvPr>
        </p:nvSpPr>
        <p:spPr/>
        <p:txBody>
          <a:bodyPr/>
          <a:lstStyle/>
          <a:p>
            <a:pPr eaLnBrk="1" fontAlgn="auto" hangingPunct="1">
              <a:spcAft>
                <a:spcPts val="0"/>
              </a:spcAft>
              <a:defRPr/>
            </a:pPr>
            <a:r>
              <a:rPr lang="en-US" dirty="0"/>
              <a:t>Parts of a Chop/Cutoff Saw</a:t>
            </a:r>
          </a:p>
        </p:txBody>
      </p:sp>
      <p:pic>
        <p:nvPicPr>
          <p:cNvPr id="27651" name="Picture 2">
            <a:extLst>
              <a:ext uri="{FF2B5EF4-FFF2-40B4-BE49-F238E27FC236}">
                <a16:creationId xmlns:a16="http://schemas.microsoft.com/office/drawing/2014/main" id="{34AC48B3-5C8F-4FE6-B00A-FD77B28F23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27538" y="2246313"/>
            <a:ext cx="2940050" cy="37306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TextBox 7">
            <a:extLst>
              <a:ext uri="{FF2B5EF4-FFF2-40B4-BE49-F238E27FC236}">
                <a16:creationId xmlns:a16="http://schemas.microsoft.com/office/drawing/2014/main" id="{C218E952-CA1F-42BD-9DC7-AD45166E2F40}"/>
              </a:ext>
            </a:extLst>
          </p:cNvPr>
          <p:cNvSpPr txBox="1">
            <a:spLocks noChangeArrowheads="1"/>
          </p:cNvSpPr>
          <p:nvPr/>
        </p:nvSpPr>
        <p:spPr bwMode="auto">
          <a:xfrm>
            <a:off x="1905000" y="3657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Wheel</a:t>
            </a:r>
          </a:p>
        </p:txBody>
      </p:sp>
      <p:sp>
        <p:nvSpPr>
          <p:cNvPr id="27653" name="TextBox 12">
            <a:extLst>
              <a:ext uri="{FF2B5EF4-FFF2-40B4-BE49-F238E27FC236}">
                <a16:creationId xmlns:a16="http://schemas.microsoft.com/office/drawing/2014/main" id="{42BFEDF8-DC6E-4F50-8DB4-593E85371F18}"/>
              </a:ext>
            </a:extLst>
          </p:cNvPr>
          <p:cNvSpPr txBox="1">
            <a:spLocks noChangeArrowheads="1"/>
          </p:cNvSpPr>
          <p:nvPr/>
        </p:nvSpPr>
        <p:spPr bwMode="auto">
          <a:xfrm>
            <a:off x="3159125" y="1916113"/>
            <a:ext cx="172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Handle/Switch</a:t>
            </a:r>
          </a:p>
        </p:txBody>
      </p:sp>
      <p:sp>
        <p:nvSpPr>
          <p:cNvPr id="27654" name="TextBox 13">
            <a:extLst>
              <a:ext uri="{FF2B5EF4-FFF2-40B4-BE49-F238E27FC236}">
                <a16:creationId xmlns:a16="http://schemas.microsoft.com/office/drawing/2014/main" id="{D7F59C25-B294-44DD-9B32-AFE1EEE25D68}"/>
              </a:ext>
            </a:extLst>
          </p:cNvPr>
          <p:cNvSpPr txBox="1">
            <a:spLocks noChangeArrowheads="1"/>
          </p:cNvSpPr>
          <p:nvPr/>
        </p:nvSpPr>
        <p:spPr bwMode="auto">
          <a:xfrm>
            <a:off x="3009900" y="6032500"/>
            <a:ext cx="723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Vise</a:t>
            </a:r>
          </a:p>
        </p:txBody>
      </p:sp>
      <p:sp>
        <p:nvSpPr>
          <p:cNvPr id="27655" name="TextBox 14">
            <a:extLst>
              <a:ext uri="{FF2B5EF4-FFF2-40B4-BE49-F238E27FC236}">
                <a16:creationId xmlns:a16="http://schemas.microsoft.com/office/drawing/2014/main" id="{7A36559B-849F-4015-A9B0-57F446ACB309}"/>
              </a:ext>
            </a:extLst>
          </p:cNvPr>
          <p:cNvSpPr txBox="1">
            <a:spLocks noChangeArrowheads="1"/>
          </p:cNvSpPr>
          <p:nvPr/>
        </p:nvSpPr>
        <p:spPr bwMode="auto">
          <a:xfrm>
            <a:off x="7543800" y="5105400"/>
            <a:ext cx="723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Base</a:t>
            </a:r>
          </a:p>
        </p:txBody>
      </p:sp>
      <p:sp>
        <p:nvSpPr>
          <p:cNvPr id="27656" name="TextBox 15">
            <a:extLst>
              <a:ext uri="{FF2B5EF4-FFF2-40B4-BE49-F238E27FC236}">
                <a16:creationId xmlns:a16="http://schemas.microsoft.com/office/drawing/2014/main" id="{7BDE0CDA-9ADE-4909-8710-611EE1FF9212}"/>
              </a:ext>
            </a:extLst>
          </p:cNvPr>
          <p:cNvSpPr txBox="1">
            <a:spLocks noChangeArrowheads="1"/>
          </p:cNvSpPr>
          <p:nvPr/>
        </p:nvSpPr>
        <p:spPr bwMode="auto">
          <a:xfrm>
            <a:off x="7924800" y="29718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Spark Deflector</a:t>
            </a:r>
          </a:p>
        </p:txBody>
      </p:sp>
      <p:sp>
        <p:nvSpPr>
          <p:cNvPr id="27657" name="TextBox 16">
            <a:extLst>
              <a:ext uri="{FF2B5EF4-FFF2-40B4-BE49-F238E27FC236}">
                <a16:creationId xmlns:a16="http://schemas.microsoft.com/office/drawing/2014/main" id="{64C3B313-6067-411D-B394-E4695104A454}"/>
              </a:ext>
            </a:extLst>
          </p:cNvPr>
          <p:cNvSpPr txBox="1">
            <a:spLocks noChangeArrowheads="1"/>
          </p:cNvSpPr>
          <p:nvPr/>
        </p:nvSpPr>
        <p:spPr bwMode="auto">
          <a:xfrm>
            <a:off x="7772400" y="1295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Wheel Guard</a:t>
            </a:r>
          </a:p>
        </p:txBody>
      </p:sp>
      <p:cxnSp>
        <p:nvCxnSpPr>
          <p:cNvPr id="3" name="Straight Arrow Connector 2">
            <a:extLst>
              <a:ext uri="{FF2B5EF4-FFF2-40B4-BE49-F238E27FC236}">
                <a16:creationId xmlns:a16="http://schemas.microsoft.com/office/drawing/2014/main" id="{888246CC-CB47-47A5-9F53-9C56C247C4FF}"/>
              </a:ext>
            </a:extLst>
          </p:cNvPr>
          <p:cNvCxnSpPr/>
          <p:nvPr/>
        </p:nvCxnSpPr>
        <p:spPr>
          <a:xfrm>
            <a:off x="2743200" y="3848100"/>
            <a:ext cx="2590800" cy="190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120FBD4-8164-4B84-B3A1-C731093AC878}"/>
              </a:ext>
            </a:extLst>
          </p:cNvPr>
          <p:cNvCxnSpPr/>
          <p:nvPr/>
        </p:nvCxnSpPr>
        <p:spPr>
          <a:xfrm flipV="1">
            <a:off x="3621088" y="4648200"/>
            <a:ext cx="1865312" cy="144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4FF7058-437C-404C-8BFA-17F2EB4A1BD2}"/>
              </a:ext>
            </a:extLst>
          </p:cNvPr>
          <p:cNvCxnSpPr>
            <a:stCxn id="27655" idx="1"/>
          </p:cNvCxnSpPr>
          <p:nvPr/>
        </p:nvCxnSpPr>
        <p:spPr>
          <a:xfrm flipH="1" flipV="1">
            <a:off x="6629400" y="4914900"/>
            <a:ext cx="9144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3CBA83F-61E2-4E50-89FC-9199AE6AE80F}"/>
              </a:ext>
            </a:extLst>
          </p:cNvPr>
          <p:cNvCxnSpPr>
            <a:stCxn id="27656" idx="1"/>
          </p:cNvCxnSpPr>
          <p:nvPr/>
        </p:nvCxnSpPr>
        <p:spPr>
          <a:xfrm flipH="1">
            <a:off x="6972300" y="3155950"/>
            <a:ext cx="952500" cy="1263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F119AF5-6E09-4434-B216-F243A47A5F85}"/>
              </a:ext>
            </a:extLst>
          </p:cNvPr>
          <p:cNvCxnSpPr/>
          <p:nvPr/>
        </p:nvCxnSpPr>
        <p:spPr>
          <a:xfrm>
            <a:off x="4762500" y="2208213"/>
            <a:ext cx="12954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9DE91DB-2280-487D-9228-91A0DD86BABA}"/>
              </a:ext>
            </a:extLst>
          </p:cNvPr>
          <p:cNvCxnSpPr>
            <a:stCxn id="27657" idx="1"/>
          </p:cNvCxnSpPr>
          <p:nvPr/>
        </p:nvCxnSpPr>
        <p:spPr>
          <a:xfrm flipH="1">
            <a:off x="6400800" y="1485900"/>
            <a:ext cx="1371600" cy="1485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64" name="TextBox 18">
            <a:extLst>
              <a:ext uri="{FF2B5EF4-FFF2-40B4-BE49-F238E27FC236}">
                <a16:creationId xmlns:a16="http://schemas.microsoft.com/office/drawing/2014/main" id="{F02DFD40-E99D-4178-B372-76FD8A0BE432}"/>
              </a:ext>
            </a:extLst>
          </p:cNvPr>
          <p:cNvSpPr txBox="1">
            <a:spLocks noChangeArrowheads="1"/>
          </p:cNvSpPr>
          <p:nvPr/>
        </p:nvSpPr>
        <p:spPr bwMode="auto">
          <a:xfrm>
            <a:off x="1905000" y="49149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Vise Handle</a:t>
            </a:r>
          </a:p>
        </p:txBody>
      </p:sp>
      <p:sp>
        <p:nvSpPr>
          <p:cNvPr id="27665" name="TextBox 20">
            <a:extLst>
              <a:ext uri="{FF2B5EF4-FFF2-40B4-BE49-F238E27FC236}">
                <a16:creationId xmlns:a16="http://schemas.microsoft.com/office/drawing/2014/main" id="{34DF12C4-F873-4F34-AE92-8C4DA982117D}"/>
              </a:ext>
            </a:extLst>
          </p:cNvPr>
          <p:cNvSpPr txBox="1">
            <a:spLocks noChangeArrowheads="1"/>
          </p:cNvSpPr>
          <p:nvPr/>
        </p:nvSpPr>
        <p:spPr bwMode="auto">
          <a:xfrm>
            <a:off x="7748588" y="5824538"/>
            <a:ext cx="2247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Adjustable Fence</a:t>
            </a:r>
          </a:p>
        </p:txBody>
      </p:sp>
      <p:cxnSp>
        <p:nvCxnSpPr>
          <p:cNvPr id="10" name="Straight Arrow Connector 9">
            <a:extLst>
              <a:ext uri="{FF2B5EF4-FFF2-40B4-BE49-F238E27FC236}">
                <a16:creationId xmlns:a16="http://schemas.microsoft.com/office/drawing/2014/main" id="{FF37553E-BE0C-4450-B6B7-69D8A5FBEE42}"/>
              </a:ext>
            </a:extLst>
          </p:cNvPr>
          <p:cNvCxnSpPr>
            <a:stCxn id="27665" idx="1"/>
          </p:cNvCxnSpPr>
          <p:nvPr/>
        </p:nvCxnSpPr>
        <p:spPr>
          <a:xfrm flipH="1" flipV="1">
            <a:off x="5791200" y="4648200"/>
            <a:ext cx="1957388" cy="13620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5780EBD-0F08-424C-A83F-F8A6CA67AC02}"/>
              </a:ext>
            </a:extLst>
          </p:cNvPr>
          <p:cNvCxnSpPr/>
          <p:nvPr/>
        </p:nvCxnSpPr>
        <p:spPr>
          <a:xfrm flipV="1">
            <a:off x="3124200" y="5005388"/>
            <a:ext cx="914400" cy="1000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BE24F48-CE1A-44C3-988A-DB73CD6D04B5}"/>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Parts of a Chop/Cutoff Saw</a:t>
            </a:r>
          </a:p>
        </p:txBody>
      </p:sp>
      <p:pic>
        <p:nvPicPr>
          <p:cNvPr id="29699" name="Content Placeholder 1">
            <a:extLst>
              <a:ext uri="{FF2B5EF4-FFF2-40B4-BE49-F238E27FC236}">
                <a16:creationId xmlns:a16="http://schemas.microsoft.com/office/drawing/2014/main" id="{4E508CA0-EE98-4D8F-B4ED-A9728BD0279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305175" y="2438400"/>
            <a:ext cx="4210050" cy="315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a:extLst>
              <a:ext uri="{FF2B5EF4-FFF2-40B4-BE49-F238E27FC236}">
                <a16:creationId xmlns:a16="http://schemas.microsoft.com/office/drawing/2014/main" id="{7702147C-B213-4244-80FD-FBEBA58C3FED}"/>
              </a:ext>
            </a:extLst>
          </p:cNvPr>
          <p:cNvSpPr txBox="1">
            <a:spLocks noChangeArrowheads="1"/>
          </p:cNvSpPr>
          <p:nvPr/>
        </p:nvSpPr>
        <p:spPr bwMode="auto">
          <a:xfrm>
            <a:off x="8077200" y="32766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Adjustable Fence</a:t>
            </a:r>
          </a:p>
        </p:txBody>
      </p:sp>
      <p:sp>
        <p:nvSpPr>
          <p:cNvPr id="29701" name="TextBox 7">
            <a:extLst>
              <a:ext uri="{FF2B5EF4-FFF2-40B4-BE49-F238E27FC236}">
                <a16:creationId xmlns:a16="http://schemas.microsoft.com/office/drawing/2014/main" id="{49F9BA02-F0D5-4BBC-929B-5724B31E7B54}"/>
              </a:ext>
            </a:extLst>
          </p:cNvPr>
          <p:cNvSpPr txBox="1">
            <a:spLocks noChangeArrowheads="1"/>
          </p:cNvSpPr>
          <p:nvPr/>
        </p:nvSpPr>
        <p:spPr bwMode="auto">
          <a:xfrm>
            <a:off x="7696200" y="4495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Vise</a:t>
            </a:r>
          </a:p>
        </p:txBody>
      </p:sp>
      <p:sp>
        <p:nvSpPr>
          <p:cNvPr id="29702" name="TextBox 8">
            <a:extLst>
              <a:ext uri="{FF2B5EF4-FFF2-40B4-BE49-F238E27FC236}">
                <a16:creationId xmlns:a16="http://schemas.microsoft.com/office/drawing/2014/main" id="{E5D4B685-06D4-4620-95D8-94A9F4170762}"/>
              </a:ext>
            </a:extLst>
          </p:cNvPr>
          <p:cNvSpPr txBox="1">
            <a:spLocks noChangeArrowheads="1"/>
          </p:cNvSpPr>
          <p:nvPr/>
        </p:nvSpPr>
        <p:spPr bwMode="auto">
          <a:xfrm>
            <a:off x="6400800" y="52578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Quick Release Vise Level</a:t>
            </a:r>
          </a:p>
        </p:txBody>
      </p:sp>
      <p:sp>
        <p:nvSpPr>
          <p:cNvPr id="29703" name="TextBox 9">
            <a:extLst>
              <a:ext uri="{FF2B5EF4-FFF2-40B4-BE49-F238E27FC236}">
                <a16:creationId xmlns:a16="http://schemas.microsoft.com/office/drawing/2014/main" id="{8257C2EA-AD51-46C4-947B-59E1F043D58B}"/>
              </a:ext>
            </a:extLst>
          </p:cNvPr>
          <p:cNvSpPr txBox="1">
            <a:spLocks noChangeArrowheads="1"/>
          </p:cNvSpPr>
          <p:nvPr/>
        </p:nvSpPr>
        <p:spPr bwMode="auto">
          <a:xfrm>
            <a:off x="1905000" y="5257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Vise Handle</a:t>
            </a:r>
          </a:p>
        </p:txBody>
      </p:sp>
      <p:sp>
        <p:nvSpPr>
          <p:cNvPr id="29704" name="TextBox 10">
            <a:extLst>
              <a:ext uri="{FF2B5EF4-FFF2-40B4-BE49-F238E27FC236}">
                <a16:creationId xmlns:a16="http://schemas.microsoft.com/office/drawing/2014/main" id="{FA3B7F04-922C-4037-AE77-FA38744F88C1}"/>
              </a:ext>
            </a:extLst>
          </p:cNvPr>
          <p:cNvSpPr txBox="1">
            <a:spLocks noChangeArrowheads="1"/>
          </p:cNvSpPr>
          <p:nvPr/>
        </p:nvSpPr>
        <p:spPr bwMode="auto">
          <a:xfrm>
            <a:off x="1676400" y="30353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Wheel</a:t>
            </a:r>
          </a:p>
        </p:txBody>
      </p:sp>
      <p:sp>
        <p:nvSpPr>
          <p:cNvPr id="29705" name="TextBox 11">
            <a:extLst>
              <a:ext uri="{FF2B5EF4-FFF2-40B4-BE49-F238E27FC236}">
                <a16:creationId xmlns:a16="http://schemas.microsoft.com/office/drawing/2014/main" id="{C5F6CEA9-C47B-4F48-94AE-0825A39E6BE3}"/>
              </a:ext>
            </a:extLst>
          </p:cNvPr>
          <p:cNvSpPr txBox="1">
            <a:spLocks noChangeArrowheads="1"/>
          </p:cNvSpPr>
          <p:nvPr/>
        </p:nvSpPr>
        <p:spPr bwMode="auto">
          <a:xfrm>
            <a:off x="1905000" y="1676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Wheel Guard</a:t>
            </a:r>
          </a:p>
        </p:txBody>
      </p:sp>
      <p:cxnSp>
        <p:nvCxnSpPr>
          <p:cNvPr id="7" name="Straight Arrow Connector 6">
            <a:extLst>
              <a:ext uri="{FF2B5EF4-FFF2-40B4-BE49-F238E27FC236}">
                <a16:creationId xmlns:a16="http://schemas.microsoft.com/office/drawing/2014/main" id="{56AADEB7-15CB-461E-86CA-29711D8B0F3C}"/>
              </a:ext>
            </a:extLst>
          </p:cNvPr>
          <p:cNvCxnSpPr/>
          <p:nvPr/>
        </p:nvCxnSpPr>
        <p:spPr>
          <a:xfrm>
            <a:off x="3276600" y="1860550"/>
            <a:ext cx="1295400" cy="8064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F85E2FA-EB90-4E2F-8E20-B1E4345130D7}"/>
              </a:ext>
            </a:extLst>
          </p:cNvPr>
          <p:cNvCxnSpPr/>
          <p:nvPr/>
        </p:nvCxnSpPr>
        <p:spPr>
          <a:xfrm flipV="1">
            <a:off x="2590800" y="3035300"/>
            <a:ext cx="2895600" cy="1857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390DA2-3ED0-4405-B6F6-56C9C6CFE7F0}"/>
              </a:ext>
            </a:extLst>
          </p:cNvPr>
          <p:cNvCxnSpPr/>
          <p:nvPr/>
        </p:nvCxnSpPr>
        <p:spPr>
          <a:xfrm flipV="1">
            <a:off x="3124200" y="4419600"/>
            <a:ext cx="800100" cy="1022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561ECF9-2805-4E01-8E1F-CBBD1D4F1528}"/>
              </a:ext>
            </a:extLst>
          </p:cNvPr>
          <p:cNvCxnSpPr/>
          <p:nvPr/>
        </p:nvCxnSpPr>
        <p:spPr>
          <a:xfrm flipH="1" flipV="1">
            <a:off x="4343400" y="3962400"/>
            <a:ext cx="2057400" cy="147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9DE472C-3646-4186-B0FC-7D21202F26A6}"/>
              </a:ext>
            </a:extLst>
          </p:cNvPr>
          <p:cNvCxnSpPr>
            <a:stCxn id="29701" idx="1"/>
          </p:cNvCxnSpPr>
          <p:nvPr/>
        </p:nvCxnSpPr>
        <p:spPr>
          <a:xfrm flipH="1" flipV="1">
            <a:off x="5867400" y="3810000"/>
            <a:ext cx="1828800" cy="869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B85122-DAA1-4F51-A17D-664F44FEAE30}"/>
              </a:ext>
            </a:extLst>
          </p:cNvPr>
          <p:cNvCxnSpPr>
            <a:stCxn id="29700" idx="1"/>
          </p:cNvCxnSpPr>
          <p:nvPr/>
        </p:nvCxnSpPr>
        <p:spPr>
          <a:xfrm flipH="1">
            <a:off x="6324600" y="3460750"/>
            <a:ext cx="1752600" cy="120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758899CD-84EB-4298-AA54-A2CD760C50FE}"/>
              </a:ext>
            </a:extLst>
          </p:cNvPr>
          <p:cNvSpPr>
            <a:spLocks noGrp="1"/>
          </p:cNvSpPr>
          <p:nvPr>
            <p:ph type="title"/>
          </p:nvPr>
        </p:nvSpPr>
        <p:spPr>
          <a:xfrm>
            <a:off x="741363" y="407988"/>
            <a:ext cx="10058400" cy="876300"/>
          </a:xfrm>
        </p:spPr>
        <p:txBody>
          <a:bodyPr/>
          <a:lstStyle/>
          <a:p>
            <a:pPr eaLnBrk="1" hangingPunct="1">
              <a:defRPr/>
            </a:pPr>
            <a:r>
              <a:rPr lang="en-US" dirty="0"/>
              <a:t>How to Operate a Chop/Cutoff Saw</a:t>
            </a:r>
          </a:p>
        </p:txBody>
      </p:sp>
      <p:sp>
        <p:nvSpPr>
          <p:cNvPr id="31747" name="Content Placeholder 5">
            <a:extLst>
              <a:ext uri="{FF2B5EF4-FFF2-40B4-BE49-F238E27FC236}">
                <a16:creationId xmlns:a16="http://schemas.microsoft.com/office/drawing/2014/main" id="{6AA7B34D-C717-4F5B-8B99-D6A526D6AEC9}"/>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Clamp the material in the vise to cut.  </a:t>
            </a:r>
          </a:p>
          <a:p>
            <a:pPr marL="342900" lvl="2" indent="0" eaLnBrk="1" hangingPunct="1">
              <a:buFont typeface="Arial" panose="020B0604020202020204" pitchFamily="34" charset="0"/>
              <a:buNone/>
            </a:pPr>
            <a:r>
              <a:rPr lang="en-US" altLang="en-US"/>
              <a:t>No free handling</a:t>
            </a:r>
          </a:p>
          <a:p>
            <a:pPr lvl="1" eaLnBrk="1" hangingPunct="1">
              <a:buFont typeface=".AppleSystemUIFont"/>
              <a:buChar char="&gt;"/>
            </a:pPr>
            <a:r>
              <a:rPr lang="en-US" altLang="en-US"/>
              <a:t>Support any material that is overhanging the machine.</a:t>
            </a:r>
          </a:p>
          <a:p>
            <a:pPr lvl="1" eaLnBrk="1" hangingPunct="1">
              <a:buFont typeface=".AppleSystemUIFont"/>
              <a:buChar char="&gt;"/>
            </a:pPr>
            <a:r>
              <a:rPr lang="en-US" altLang="en-US"/>
              <a:t>Allow the chop saw to reach full speed before starting the cut.</a:t>
            </a:r>
          </a:p>
          <a:p>
            <a:pPr lvl="1" eaLnBrk="1" hangingPunct="1">
              <a:buFont typeface=".AppleSystemUIFont"/>
              <a:buChar char="&gt;"/>
            </a:pPr>
            <a:r>
              <a:rPr lang="en-US" altLang="en-US"/>
              <a:t>Do not stand in front of the cutting wheel or have any part of your body across the cut line while using this machine.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1B9B3B42-EC4B-4240-A768-5B2FF392F31C}"/>
              </a:ext>
            </a:extLst>
          </p:cNvPr>
          <p:cNvSpPr>
            <a:spLocks noGrp="1"/>
          </p:cNvSpPr>
          <p:nvPr>
            <p:ph type="title"/>
          </p:nvPr>
        </p:nvSpPr>
        <p:spPr>
          <a:xfrm>
            <a:off x="741363" y="407988"/>
            <a:ext cx="10058400" cy="876300"/>
          </a:xfrm>
        </p:spPr>
        <p:txBody>
          <a:bodyPr/>
          <a:lstStyle/>
          <a:p>
            <a:pPr eaLnBrk="1" hangingPunct="1">
              <a:defRPr/>
            </a:pPr>
            <a:r>
              <a:rPr lang="en-US" dirty="0"/>
              <a:t>How to Operate a Chop/Cutoff Saw</a:t>
            </a:r>
          </a:p>
        </p:txBody>
      </p:sp>
      <p:sp>
        <p:nvSpPr>
          <p:cNvPr id="33795" name="Content Placeholder 5">
            <a:extLst>
              <a:ext uri="{FF2B5EF4-FFF2-40B4-BE49-F238E27FC236}">
                <a16:creationId xmlns:a16="http://schemas.microsoft.com/office/drawing/2014/main" id="{D6E6BC57-F2CD-4511-B3A2-B03A592DFB6D}"/>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When cutting with the chop saw, ease the wheel into the material; do not slam the wheel into the metal.</a:t>
            </a:r>
          </a:p>
          <a:p>
            <a:pPr lvl="1" eaLnBrk="1" hangingPunct="1">
              <a:buFont typeface=".AppleSystemUIFont"/>
              <a:buChar char="&gt;"/>
            </a:pPr>
            <a:r>
              <a:rPr lang="en-US" altLang="en-US"/>
              <a:t>Keep hands away from cutting area until the wheel has stopped spinning.</a:t>
            </a:r>
          </a:p>
          <a:p>
            <a:pPr lvl="1" eaLnBrk="1" hangingPunct="1">
              <a:buFont typeface=".AppleSystemUIFont"/>
              <a:buChar char="&gt;"/>
            </a:pPr>
            <a:r>
              <a:rPr lang="en-US" altLang="en-US"/>
              <a:t>When finished with the cut, release the switch, hold the wheel down until it comes to a dead stop, and then remove the material.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C199-3E00-4F27-844D-0FC41756EE33}"/>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Pedestal Grinder</a:t>
            </a:r>
          </a:p>
        </p:txBody>
      </p:sp>
      <p:pic>
        <p:nvPicPr>
          <p:cNvPr id="35843" name="Content Placeholder 3">
            <a:extLst>
              <a:ext uri="{FF2B5EF4-FFF2-40B4-BE49-F238E27FC236}">
                <a16:creationId xmlns:a16="http://schemas.microsoft.com/office/drawing/2014/main" id="{3B767064-7EFB-43D4-B1E8-ECDB17A4717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703638" y="2036763"/>
            <a:ext cx="5424487" cy="362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DC28339-3A3E-4EEB-9E9F-0219F3F1478A}"/>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Parts of a Pedestal Grinder</a:t>
            </a:r>
          </a:p>
        </p:txBody>
      </p:sp>
      <p:pic>
        <p:nvPicPr>
          <p:cNvPr id="37891" name="Content Placeholder 1">
            <a:extLst>
              <a:ext uri="{FF2B5EF4-FFF2-40B4-BE49-F238E27FC236}">
                <a16:creationId xmlns:a16="http://schemas.microsoft.com/office/drawing/2014/main" id="{8E1DFA0F-671F-4D1C-A246-DD96EEDC6FC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424238" y="1644650"/>
            <a:ext cx="4924425" cy="368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2">
            <a:extLst>
              <a:ext uri="{FF2B5EF4-FFF2-40B4-BE49-F238E27FC236}">
                <a16:creationId xmlns:a16="http://schemas.microsoft.com/office/drawing/2014/main" id="{FB7EA087-2FFB-4C14-B49F-8BD9B4E57E99}"/>
              </a:ext>
            </a:extLst>
          </p:cNvPr>
          <p:cNvSpPr txBox="1">
            <a:spLocks noChangeArrowheads="1"/>
          </p:cNvSpPr>
          <p:nvPr/>
        </p:nvSpPr>
        <p:spPr bwMode="auto">
          <a:xfrm>
            <a:off x="1752600" y="1752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Safety Glass Shield</a:t>
            </a:r>
          </a:p>
        </p:txBody>
      </p:sp>
      <p:sp>
        <p:nvSpPr>
          <p:cNvPr id="37893" name="TextBox 7">
            <a:extLst>
              <a:ext uri="{FF2B5EF4-FFF2-40B4-BE49-F238E27FC236}">
                <a16:creationId xmlns:a16="http://schemas.microsoft.com/office/drawing/2014/main" id="{9B7633E6-4D3D-47D3-B149-0010EDA7FBF5}"/>
              </a:ext>
            </a:extLst>
          </p:cNvPr>
          <p:cNvSpPr txBox="1">
            <a:spLocks noChangeArrowheads="1"/>
          </p:cNvSpPr>
          <p:nvPr/>
        </p:nvSpPr>
        <p:spPr bwMode="auto">
          <a:xfrm>
            <a:off x="1752600" y="31242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Wheel</a:t>
            </a:r>
          </a:p>
        </p:txBody>
      </p:sp>
      <p:sp>
        <p:nvSpPr>
          <p:cNvPr id="37894" name="TextBox 9">
            <a:extLst>
              <a:ext uri="{FF2B5EF4-FFF2-40B4-BE49-F238E27FC236}">
                <a16:creationId xmlns:a16="http://schemas.microsoft.com/office/drawing/2014/main" id="{0FCEAA83-A1D7-4B04-B8A8-1D1588386B37}"/>
              </a:ext>
            </a:extLst>
          </p:cNvPr>
          <p:cNvSpPr txBox="1">
            <a:spLocks noChangeArrowheads="1"/>
          </p:cNvSpPr>
          <p:nvPr/>
        </p:nvSpPr>
        <p:spPr bwMode="auto">
          <a:xfrm>
            <a:off x="8686800" y="3549650"/>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Wheel Guard</a:t>
            </a:r>
          </a:p>
        </p:txBody>
      </p:sp>
      <p:sp>
        <p:nvSpPr>
          <p:cNvPr id="37895" name="TextBox 10">
            <a:extLst>
              <a:ext uri="{FF2B5EF4-FFF2-40B4-BE49-F238E27FC236}">
                <a16:creationId xmlns:a16="http://schemas.microsoft.com/office/drawing/2014/main" id="{57B02B57-FA31-4D84-BEFA-EFF03D7E5925}"/>
              </a:ext>
            </a:extLst>
          </p:cNvPr>
          <p:cNvSpPr txBox="1">
            <a:spLocks noChangeArrowheads="1"/>
          </p:cNvSpPr>
          <p:nvPr/>
        </p:nvSpPr>
        <p:spPr bwMode="auto">
          <a:xfrm>
            <a:off x="8877300" y="193675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Tongue Guard</a:t>
            </a:r>
          </a:p>
        </p:txBody>
      </p:sp>
      <p:sp>
        <p:nvSpPr>
          <p:cNvPr id="37896" name="TextBox 11">
            <a:extLst>
              <a:ext uri="{FF2B5EF4-FFF2-40B4-BE49-F238E27FC236}">
                <a16:creationId xmlns:a16="http://schemas.microsoft.com/office/drawing/2014/main" id="{D6163479-4C61-478F-BF8B-E0331C281DAC}"/>
              </a:ext>
            </a:extLst>
          </p:cNvPr>
          <p:cNvSpPr txBox="1">
            <a:spLocks noChangeArrowheads="1"/>
          </p:cNvSpPr>
          <p:nvPr/>
        </p:nvSpPr>
        <p:spPr bwMode="auto">
          <a:xfrm>
            <a:off x="1752600" y="4103688"/>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Tool Rest</a:t>
            </a:r>
          </a:p>
        </p:txBody>
      </p:sp>
      <p:sp>
        <p:nvSpPr>
          <p:cNvPr id="37897" name="TextBox 13">
            <a:extLst>
              <a:ext uri="{FF2B5EF4-FFF2-40B4-BE49-F238E27FC236}">
                <a16:creationId xmlns:a16="http://schemas.microsoft.com/office/drawing/2014/main" id="{4D673206-088D-4DA2-B16D-90B435EE6B60}"/>
              </a:ext>
            </a:extLst>
          </p:cNvPr>
          <p:cNvSpPr txBox="1">
            <a:spLocks noChangeArrowheads="1"/>
          </p:cNvSpPr>
          <p:nvPr/>
        </p:nvSpPr>
        <p:spPr bwMode="auto">
          <a:xfrm>
            <a:off x="3162300" y="589915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Switch</a:t>
            </a:r>
          </a:p>
        </p:txBody>
      </p:sp>
      <p:sp>
        <p:nvSpPr>
          <p:cNvPr id="37898" name="TextBox 14">
            <a:extLst>
              <a:ext uri="{FF2B5EF4-FFF2-40B4-BE49-F238E27FC236}">
                <a16:creationId xmlns:a16="http://schemas.microsoft.com/office/drawing/2014/main" id="{AADB26AE-6DD1-4D97-B2AF-61F585509E27}"/>
              </a:ext>
            </a:extLst>
          </p:cNvPr>
          <p:cNvSpPr txBox="1">
            <a:spLocks noChangeArrowheads="1"/>
          </p:cNvSpPr>
          <p:nvPr/>
        </p:nvSpPr>
        <p:spPr bwMode="auto">
          <a:xfrm>
            <a:off x="8077200" y="57150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Pedestal</a:t>
            </a:r>
          </a:p>
        </p:txBody>
      </p:sp>
      <p:cxnSp>
        <p:nvCxnSpPr>
          <p:cNvPr id="6" name="Straight Arrow Connector 5">
            <a:extLst>
              <a:ext uri="{FF2B5EF4-FFF2-40B4-BE49-F238E27FC236}">
                <a16:creationId xmlns:a16="http://schemas.microsoft.com/office/drawing/2014/main" id="{4DF98CE4-1790-4AA0-843C-EF8534B7C1BD}"/>
              </a:ext>
            </a:extLst>
          </p:cNvPr>
          <p:cNvCxnSpPr/>
          <p:nvPr/>
        </p:nvCxnSpPr>
        <p:spPr>
          <a:xfrm>
            <a:off x="3505200" y="2122488"/>
            <a:ext cx="457200" cy="673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D98CBC1-1891-4AC4-8E49-BE472201D485}"/>
              </a:ext>
            </a:extLst>
          </p:cNvPr>
          <p:cNvCxnSpPr/>
          <p:nvPr/>
        </p:nvCxnSpPr>
        <p:spPr>
          <a:xfrm>
            <a:off x="2552700" y="3308350"/>
            <a:ext cx="17907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74498E-7809-4BF9-BD54-7812CA77334D}"/>
              </a:ext>
            </a:extLst>
          </p:cNvPr>
          <p:cNvCxnSpPr/>
          <p:nvPr/>
        </p:nvCxnSpPr>
        <p:spPr>
          <a:xfrm flipV="1">
            <a:off x="2781300" y="3733800"/>
            <a:ext cx="1409700" cy="5540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ACDAC0F-755D-4FF8-B6EC-5A55B9A0309F}"/>
              </a:ext>
            </a:extLst>
          </p:cNvPr>
          <p:cNvCxnSpPr>
            <a:stCxn id="37897" idx="0"/>
          </p:cNvCxnSpPr>
          <p:nvPr/>
        </p:nvCxnSpPr>
        <p:spPr>
          <a:xfrm flipV="1">
            <a:off x="3962400" y="4287838"/>
            <a:ext cx="1676400" cy="16113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ED7D1DC-B30A-4B18-B9E5-85E0F4BEB2D4}"/>
              </a:ext>
            </a:extLst>
          </p:cNvPr>
          <p:cNvCxnSpPr>
            <a:stCxn id="37898" idx="1"/>
          </p:cNvCxnSpPr>
          <p:nvPr/>
        </p:nvCxnSpPr>
        <p:spPr>
          <a:xfrm flipH="1" flipV="1">
            <a:off x="6477000" y="4724400"/>
            <a:ext cx="1600200" cy="1174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E02AC67-5F47-4C4B-99A3-B971E40A497F}"/>
              </a:ext>
            </a:extLst>
          </p:cNvPr>
          <p:cNvCxnSpPr>
            <a:stCxn id="37895" idx="1"/>
          </p:cNvCxnSpPr>
          <p:nvPr/>
        </p:nvCxnSpPr>
        <p:spPr>
          <a:xfrm flipH="1">
            <a:off x="7086600" y="2122488"/>
            <a:ext cx="1790700" cy="9255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6F7D57C-0B9F-46DB-A2FA-62235701EE82}"/>
              </a:ext>
            </a:extLst>
          </p:cNvPr>
          <p:cNvCxnSpPr>
            <a:stCxn id="37894" idx="1"/>
          </p:cNvCxnSpPr>
          <p:nvPr/>
        </p:nvCxnSpPr>
        <p:spPr>
          <a:xfrm flipH="1" flipV="1">
            <a:off x="7277100" y="3494088"/>
            <a:ext cx="1409700" cy="2397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29A633DF-4563-408F-91B2-9A187E6CA0AB}"/>
              </a:ext>
            </a:extLst>
          </p:cNvPr>
          <p:cNvSpPr>
            <a:spLocks noGrp="1"/>
          </p:cNvSpPr>
          <p:nvPr>
            <p:ph type="title"/>
          </p:nvPr>
        </p:nvSpPr>
        <p:spPr>
          <a:xfrm>
            <a:off x="741363" y="407988"/>
            <a:ext cx="10058400" cy="876300"/>
          </a:xfrm>
        </p:spPr>
        <p:txBody>
          <a:bodyPr/>
          <a:lstStyle/>
          <a:p>
            <a:pPr eaLnBrk="1" hangingPunct="1">
              <a:defRPr/>
            </a:pPr>
            <a:r>
              <a:rPr lang="en-US" dirty="0"/>
              <a:t>Pedestal Grinder Setup</a:t>
            </a:r>
          </a:p>
        </p:txBody>
      </p:sp>
      <p:pic>
        <p:nvPicPr>
          <p:cNvPr id="39939" name="Content Placeholder 1">
            <a:extLst>
              <a:ext uri="{FF2B5EF4-FFF2-40B4-BE49-F238E27FC236}">
                <a16:creationId xmlns:a16="http://schemas.microsoft.com/office/drawing/2014/main" id="{FC88FB40-0C29-4009-8D4A-816ACE3DD07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695575" y="2235200"/>
            <a:ext cx="5229225" cy="348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2A7097AD-B986-4209-9E1A-FDF8F878C07C}"/>
              </a:ext>
            </a:extLst>
          </p:cNvPr>
          <p:cNvCxnSpPr/>
          <p:nvPr/>
        </p:nvCxnSpPr>
        <p:spPr>
          <a:xfrm flipH="1">
            <a:off x="6192838" y="5446713"/>
            <a:ext cx="19050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941" name="TextBox 10">
            <a:extLst>
              <a:ext uri="{FF2B5EF4-FFF2-40B4-BE49-F238E27FC236}">
                <a16:creationId xmlns:a16="http://schemas.microsoft.com/office/drawing/2014/main" id="{FF546360-31E9-4070-83D6-178D37194A5C}"/>
              </a:ext>
            </a:extLst>
          </p:cNvPr>
          <p:cNvSpPr txBox="1">
            <a:spLocks noChangeArrowheads="1"/>
          </p:cNvSpPr>
          <p:nvPr/>
        </p:nvSpPr>
        <p:spPr bwMode="auto">
          <a:xfrm>
            <a:off x="8216900" y="4992688"/>
            <a:ext cx="243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Set Tool Rest 1/8” from Wheel</a:t>
            </a:r>
          </a:p>
        </p:txBody>
      </p:sp>
      <p:cxnSp>
        <p:nvCxnSpPr>
          <p:cNvPr id="13" name="Straight Arrow Connector 12">
            <a:extLst>
              <a:ext uri="{FF2B5EF4-FFF2-40B4-BE49-F238E27FC236}">
                <a16:creationId xmlns:a16="http://schemas.microsoft.com/office/drawing/2014/main" id="{24AFE7D0-C61B-4E5A-8E41-B2EA47E39191}"/>
              </a:ext>
            </a:extLst>
          </p:cNvPr>
          <p:cNvCxnSpPr/>
          <p:nvPr/>
        </p:nvCxnSpPr>
        <p:spPr>
          <a:xfrm flipH="1">
            <a:off x="5638800" y="2657475"/>
            <a:ext cx="23622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943" name="TextBox 16">
            <a:extLst>
              <a:ext uri="{FF2B5EF4-FFF2-40B4-BE49-F238E27FC236}">
                <a16:creationId xmlns:a16="http://schemas.microsoft.com/office/drawing/2014/main" id="{1B4FE03E-AAD7-4DB6-B9FE-466246C91CE9}"/>
              </a:ext>
            </a:extLst>
          </p:cNvPr>
          <p:cNvSpPr txBox="1">
            <a:spLocks noChangeArrowheads="1"/>
          </p:cNvSpPr>
          <p:nvPr/>
        </p:nvSpPr>
        <p:spPr bwMode="auto">
          <a:xfrm>
            <a:off x="7924800" y="2295525"/>
            <a:ext cx="2438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Set Tongue Guard 1/4” from Wheel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4CE3792-E98B-41E9-A3C0-795AA0469FA8}"/>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How to Operate a Pedestal Grinder</a:t>
            </a:r>
          </a:p>
        </p:txBody>
      </p:sp>
      <p:sp>
        <p:nvSpPr>
          <p:cNvPr id="41987" name="Content Placeholder 8">
            <a:extLst>
              <a:ext uri="{FF2B5EF4-FFF2-40B4-BE49-F238E27FC236}">
                <a16:creationId xmlns:a16="http://schemas.microsoft.com/office/drawing/2014/main" id="{93691644-F2DE-4633-B3AC-51C9604B4795}"/>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AppleSystemUIFont"/>
              <a:buChar char="&gt;"/>
            </a:pPr>
            <a:r>
              <a:rPr lang="en-US" altLang="en-US"/>
              <a:t>Adjust the tool rests to be one eighth of an inch away from wheel. </a:t>
            </a:r>
          </a:p>
          <a:p>
            <a:pPr lvl="1" eaLnBrk="1" hangingPunct="1">
              <a:buFont typeface=".AppleSystemUIFont"/>
              <a:buChar char="&gt;"/>
            </a:pPr>
            <a:r>
              <a:rPr lang="en-US" altLang="en-US"/>
              <a:t>Adjust the tongue guards to be one quarter inch away from the wheel.</a:t>
            </a:r>
          </a:p>
          <a:p>
            <a:pPr lvl="1" eaLnBrk="1" hangingPunct="1">
              <a:buFont typeface=".AppleSystemUIFont"/>
              <a:buChar char="&gt;"/>
            </a:pPr>
            <a:r>
              <a:rPr lang="en-US" altLang="en-US"/>
              <a:t>Adjust the safety shield on the grinder for a clear view of the grinding area and part to be ground.</a:t>
            </a:r>
          </a:p>
          <a:p>
            <a:pPr lvl="1" eaLnBrk="1" hangingPunct="1">
              <a:buFont typeface=".AppleSystemUIFont"/>
              <a:buChar char="&gt;"/>
            </a:pPr>
            <a:r>
              <a:rPr lang="en-US" altLang="en-US"/>
              <a:t>Stand to one side of grinder, and turn the grinder 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3D32FA35-7DB2-4E1C-B9AB-988B95B86DB8}"/>
              </a:ext>
            </a:extLst>
          </p:cNvPr>
          <p:cNvSpPr>
            <a:spLocks noGrp="1"/>
          </p:cNvSpPr>
          <p:nvPr>
            <p:ph type="title"/>
          </p:nvPr>
        </p:nvSpPr>
        <p:spPr>
          <a:xfrm>
            <a:off x="741363" y="407988"/>
            <a:ext cx="10058400" cy="876300"/>
          </a:xfrm>
        </p:spPr>
        <p:txBody>
          <a:bodyPr/>
          <a:lstStyle/>
          <a:p>
            <a:pPr eaLnBrk="1" hangingPunct="1">
              <a:defRPr/>
            </a:pPr>
            <a:r>
              <a:rPr lang="en-US"/>
              <a:t>How to Operate a Pedestal Grinder</a:t>
            </a:r>
            <a:endParaRPr lang="en-US" dirty="0"/>
          </a:p>
        </p:txBody>
      </p:sp>
      <p:sp>
        <p:nvSpPr>
          <p:cNvPr id="44035" name="Content Placeholder 8">
            <a:extLst>
              <a:ext uri="{FF2B5EF4-FFF2-40B4-BE49-F238E27FC236}">
                <a16:creationId xmlns:a16="http://schemas.microsoft.com/office/drawing/2014/main" id="{B330897A-6A27-4483-B9A9-1DBA55A74E46}"/>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Carefully place the part on the tool rest of the grinder. </a:t>
            </a:r>
          </a:p>
          <a:p>
            <a:pPr lvl="1" eaLnBrk="1" hangingPunct="1">
              <a:buFont typeface=".AppleSystemUIFont"/>
              <a:buChar char="&gt;"/>
            </a:pPr>
            <a:r>
              <a:rPr lang="en-US" altLang="en-US"/>
              <a:t>Push the part against the wheel with even pressure, and move the part across the face of the wheel; never grind on the side of the wheel.</a:t>
            </a:r>
          </a:p>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FEE9E64D-5914-41EB-BA9B-F7E0022BDE54}"/>
              </a:ext>
            </a:extLst>
          </p:cNvPr>
          <p:cNvSpPr>
            <a:spLocks noGrp="1"/>
          </p:cNvSpPr>
          <p:nvPr>
            <p:ph type="title"/>
          </p:nvPr>
        </p:nvSpPr>
        <p:spPr>
          <a:xfrm>
            <a:off x="741363" y="407988"/>
            <a:ext cx="10058400" cy="876300"/>
          </a:xfrm>
        </p:spPr>
        <p:txBody>
          <a:bodyPr/>
          <a:lstStyle/>
          <a:p>
            <a:pPr eaLnBrk="1" hangingPunct="1">
              <a:defRPr/>
            </a:pPr>
            <a:r>
              <a:rPr lang="en-US" dirty="0"/>
              <a:t>How to Operate a Pedestal Grinder</a:t>
            </a:r>
          </a:p>
        </p:txBody>
      </p:sp>
      <p:sp>
        <p:nvSpPr>
          <p:cNvPr id="46083" name="Content Placeholder 8">
            <a:extLst>
              <a:ext uri="{FF2B5EF4-FFF2-40B4-BE49-F238E27FC236}">
                <a16:creationId xmlns:a16="http://schemas.microsoft.com/office/drawing/2014/main" id="{50AFD5F5-67F3-4C6F-ABD5-431622ED557A}"/>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Most grinders are set up with a coarse wheel on one side and a finer wheel on the other side.</a:t>
            </a:r>
          </a:p>
          <a:p>
            <a:pPr lvl="1" eaLnBrk="1" hangingPunct="1">
              <a:buFont typeface=".AppleSystemUIFont"/>
              <a:buChar char="&gt;"/>
            </a:pPr>
            <a:r>
              <a:rPr lang="en-US" altLang="en-US"/>
              <a:t>Remove most of the material on the coarse wheel and finish grinding on the finer wheel.</a:t>
            </a:r>
          </a:p>
          <a:p>
            <a:pPr lvl="1" eaLnBrk="1" hangingPunct="1">
              <a:buFont typeface=".AppleSystemUIFont"/>
              <a:buChar char="&gt;"/>
            </a:pPr>
            <a:r>
              <a:rPr lang="en-US" altLang="en-US"/>
              <a:t>Keep the part cool by dipping it into water while grinding.</a:t>
            </a:r>
          </a:p>
          <a:p>
            <a:pPr lvl="1" eaLnBrk="1" hangingPunct="1">
              <a:buFont typeface=".AppleSystemUIFont"/>
              <a:buChar char="&gt;"/>
            </a:pPr>
            <a:r>
              <a:rPr lang="en-US" altLang="en-US"/>
              <a:t>When finished grinding, turn the machine off, and wait until it stops turning before leaving.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14BDFCCE-BD87-4CE2-8DB6-3971BF3184F7}"/>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Angle Grinder</a:t>
            </a:r>
          </a:p>
        </p:txBody>
      </p:sp>
      <p:pic>
        <p:nvPicPr>
          <p:cNvPr id="48131" name="Content Placeholder 1">
            <a:extLst>
              <a:ext uri="{FF2B5EF4-FFF2-40B4-BE49-F238E27FC236}">
                <a16:creationId xmlns:a16="http://schemas.microsoft.com/office/drawing/2014/main" id="{54505B87-28F6-46D3-96C4-E6108523D0C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721225" y="2732088"/>
            <a:ext cx="3333750" cy="2505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9CE7405-72AD-4AD8-B0D4-108884E36459}"/>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Angle Grinder</a:t>
            </a:r>
          </a:p>
        </p:txBody>
      </p:sp>
      <p:sp>
        <p:nvSpPr>
          <p:cNvPr id="9" name="Content Placeholder 8">
            <a:extLst>
              <a:ext uri="{FF2B5EF4-FFF2-40B4-BE49-F238E27FC236}">
                <a16:creationId xmlns:a16="http://schemas.microsoft.com/office/drawing/2014/main" id="{764B012E-57AD-4CB5-BE1D-6B8D820E33D2}"/>
              </a:ext>
            </a:extLst>
          </p:cNvPr>
          <p:cNvSpPr>
            <a:spLocks noGrp="1"/>
          </p:cNvSpPr>
          <p:nvPr>
            <p:ph sz="half" idx="1"/>
          </p:nvPr>
        </p:nvSpPr>
        <p:spPr>
          <a:xfrm>
            <a:off x="741363" y="1420813"/>
            <a:ext cx="11055350" cy="4733925"/>
          </a:xfrm>
        </p:spPr>
        <p:txBody>
          <a:bodyPr/>
          <a:lstStyle/>
          <a:p>
            <a:pPr lvl="1" eaLnBrk="1" fontAlgn="auto" hangingPunct="1">
              <a:spcAft>
                <a:spcPts val="0"/>
              </a:spcAft>
              <a:defRPr/>
            </a:pPr>
            <a:r>
              <a:rPr lang="en-US" dirty="0"/>
              <a:t>The angle grinder is a very useful tool. </a:t>
            </a:r>
          </a:p>
          <a:p>
            <a:pPr marL="800100" lvl="2" eaLnBrk="1" fontAlgn="auto" hangingPunct="1">
              <a:spcAft>
                <a:spcPts val="0"/>
              </a:spcAft>
              <a:defRPr/>
            </a:pPr>
            <a:r>
              <a:rPr lang="en-US" dirty="0"/>
              <a:t>It can grind, cut, polish, and sand many different materials.</a:t>
            </a:r>
          </a:p>
          <a:p>
            <a:pPr lvl="1" eaLnBrk="1" fontAlgn="auto" hangingPunct="1">
              <a:spcAft>
                <a:spcPts val="0"/>
              </a:spcAft>
              <a:defRPr/>
            </a:pPr>
            <a:r>
              <a:rPr lang="en-US" dirty="0"/>
              <a:t>The angle grinder is a dangerous tool because it spins at high revolutions per minute.</a:t>
            </a:r>
          </a:p>
          <a:p>
            <a:pPr lvl="2" eaLnBrk="1" fontAlgn="auto" hangingPunct="1">
              <a:spcAft>
                <a:spcPts val="0"/>
              </a:spcAft>
              <a:defRPr/>
            </a:pPr>
            <a:r>
              <a:rPr lang="en-US" dirty="0"/>
              <a:t>The speed can cause a damaged wheel or disk to explode, hurting the operator or co-worker.</a:t>
            </a:r>
          </a:p>
          <a:p>
            <a:pPr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2">
            <a:extLst>
              <a:ext uri="{FF2B5EF4-FFF2-40B4-BE49-F238E27FC236}">
                <a16:creationId xmlns:a16="http://schemas.microsoft.com/office/drawing/2014/main" id="{BFC9B77D-8675-4F3B-9F25-8379A1CFF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2620963"/>
            <a:ext cx="3621088"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itle 1">
            <a:extLst>
              <a:ext uri="{FF2B5EF4-FFF2-40B4-BE49-F238E27FC236}">
                <a16:creationId xmlns:a16="http://schemas.microsoft.com/office/drawing/2014/main" id="{586EA1EA-8767-489F-8D6C-4D9767834455}"/>
              </a:ext>
            </a:extLst>
          </p:cNvPr>
          <p:cNvSpPr>
            <a:spLocks noGrp="1"/>
          </p:cNvSpPr>
          <p:nvPr>
            <p:ph type="title"/>
          </p:nvPr>
        </p:nvSpPr>
        <p:spPr>
          <a:xfrm>
            <a:off x="741363" y="407988"/>
            <a:ext cx="10058400" cy="876300"/>
          </a:xfrm>
        </p:spPr>
        <p:txBody>
          <a:bodyPr/>
          <a:lstStyle/>
          <a:p>
            <a:pPr eaLnBrk="1" hangingPunct="1">
              <a:defRPr/>
            </a:pPr>
            <a:r>
              <a:rPr lang="en-US"/>
              <a:t>Parts of an Angle Grinder</a:t>
            </a:r>
            <a:endParaRPr lang="en-US" dirty="0"/>
          </a:p>
        </p:txBody>
      </p:sp>
      <p:sp>
        <p:nvSpPr>
          <p:cNvPr id="52228" name="Content Placeholder 10">
            <a:extLst>
              <a:ext uri="{FF2B5EF4-FFF2-40B4-BE49-F238E27FC236}">
                <a16:creationId xmlns:a16="http://schemas.microsoft.com/office/drawing/2014/main" id="{2ABB0992-BDFF-49A0-9A63-365ABCF20881}"/>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endParaRPr lang="en-US" altLang="en-US"/>
          </a:p>
        </p:txBody>
      </p:sp>
      <p:sp>
        <p:nvSpPr>
          <p:cNvPr id="52229" name="Slide Number Placeholder 3">
            <a:extLst>
              <a:ext uri="{FF2B5EF4-FFF2-40B4-BE49-F238E27FC236}">
                <a16:creationId xmlns:a16="http://schemas.microsoft.com/office/drawing/2014/main" id="{EAB2DF05-FAF7-4B0A-AECC-02A70F37B7D9}"/>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4AB97F-9726-437C-9BE0-9E257AFFA581}" type="slidenum">
              <a:rPr lang="en-US" altLang="en-US"/>
              <a:pPr/>
              <a:t>23</a:t>
            </a:fld>
            <a:endParaRPr lang="en-US" altLang="en-US"/>
          </a:p>
        </p:txBody>
      </p:sp>
      <p:sp>
        <p:nvSpPr>
          <p:cNvPr id="52230" name="TextBox 2">
            <a:extLst>
              <a:ext uri="{FF2B5EF4-FFF2-40B4-BE49-F238E27FC236}">
                <a16:creationId xmlns:a16="http://schemas.microsoft.com/office/drawing/2014/main" id="{AD4E54EF-8782-4C45-9C9C-01E7F1E0E8C0}"/>
              </a:ext>
            </a:extLst>
          </p:cNvPr>
          <p:cNvSpPr txBox="1">
            <a:spLocks noChangeArrowheads="1"/>
          </p:cNvSpPr>
          <p:nvPr/>
        </p:nvSpPr>
        <p:spPr bwMode="auto">
          <a:xfrm>
            <a:off x="2508250" y="30861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Wheel</a:t>
            </a:r>
          </a:p>
        </p:txBody>
      </p:sp>
      <p:sp>
        <p:nvSpPr>
          <p:cNvPr id="52231" name="TextBox 6">
            <a:extLst>
              <a:ext uri="{FF2B5EF4-FFF2-40B4-BE49-F238E27FC236}">
                <a16:creationId xmlns:a16="http://schemas.microsoft.com/office/drawing/2014/main" id="{90499DAA-2EFD-4159-84F1-BED8E94024C1}"/>
              </a:ext>
            </a:extLst>
          </p:cNvPr>
          <p:cNvSpPr txBox="1">
            <a:spLocks noChangeArrowheads="1"/>
          </p:cNvSpPr>
          <p:nvPr/>
        </p:nvSpPr>
        <p:spPr bwMode="auto">
          <a:xfrm>
            <a:off x="7964488" y="3792538"/>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Handgrip</a:t>
            </a:r>
          </a:p>
        </p:txBody>
      </p:sp>
      <p:sp>
        <p:nvSpPr>
          <p:cNvPr id="52232" name="TextBox 7">
            <a:extLst>
              <a:ext uri="{FF2B5EF4-FFF2-40B4-BE49-F238E27FC236}">
                <a16:creationId xmlns:a16="http://schemas.microsoft.com/office/drawing/2014/main" id="{DFBA16F1-C59A-4342-A77A-9C56265F2EF1}"/>
              </a:ext>
            </a:extLst>
          </p:cNvPr>
          <p:cNvSpPr txBox="1">
            <a:spLocks noChangeArrowheads="1"/>
          </p:cNvSpPr>
          <p:nvPr/>
        </p:nvSpPr>
        <p:spPr bwMode="auto">
          <a:xfrm>
            <a:off x="8250238" y="4573588"/>
            <a:ext cx="183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Switch</a:t>
            </a:r>
          </a:p>
        </p:txBody>
      </p:sp>
      <p:sp>
        <p:nvSpPr>
          <p:cNvPr id="52233" name="TextBox 8">
            <a:extLst>
              <a:ext uri="{FF2B5EF4-FFF2-40B4-BE49-F238E27FC236}">
                <a16:creationId xmlns:a16="http://schemas.microsoft.com/office/drawing/2014/main" id="{8EC17347-B391-4AF5-99B0-E3754A6BAB4A}"/>
              </a:ext>
            </a:extLst>
          </p:cNvPr>
          <p:cNvSpPr txBox="1">
            <a:spLocks noChangeArrowheads="1"/>
          </p:cNvSpPr>
          <p:nvPr/>
        </p:nvSpPr>
        <p:spPr bwMode="auto">
          <a:xfrm>
            <a:off x="6129338" y="51974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Handle</a:t>
            </a:r>
          </a:p>
        </p:txBody>
      </p:sp>
      <p:sp>
        <p:nvSpPr>
          <p:cNvPr id="52234" name="TextBox 9">
            <a:extLst>
              <a:ext uri="{FF2B5EF4-FFF2-40B4-BE49-F238E27FC236}">
                <a16:creationId xmlns:a16="http://schemas.microsoft.com/office/drawing/2014/main" id="{D2A64AC8-08FC-4115-AE57-C12B1F6BB97A}"/>
              </a:ext>
            </a:extLst>
          </p:cNvPr>
          <p:cNvSpPr txBox="1">
            <a:spLocks noChangeArrowheads="1"/>
          </p:cNvSpPr>
          <p:nvPr/>
        </p:nvSpPr>
        <p:spPr bwMode="auto">
          <a:xfrm>
            <a:off x="2971800" y="50911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Guard</a:t>
            </a:r>
          </a:p>
        </p:txBody>
      </p:sp>
      <p:cxnSp>
        <p:nvCxnSpPr>
          <p:cNvPr id="6" name="Straight Arrow Connector 5">
            <a:extLst>
              <a:ext uri="{FF2B5EF4-FFF2-40B4-BE49-F238E27FC236}">
                <a16:creationId xmlns:a16="http://schemas.microsoft.com/office/drawing/2014/main" id="{8B4A2876-6320-4D3F-BE74-9FDCA94FE87B}"/>
              </a:ext>
            </a:extLst>
          </p:cNvPr>
          <p:cNvCxnSpPr/>
          <p:nvPr/>
        </p:nvCxnSpPr>
        <p:spPr>
          <a:xfrm>
            <a:off x="3117850" y="3524250"/>
            <a:ext cx="914400" cy="5175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3DB36D-2D3E-46F9-B140-5C9ABEFBD11F}"/>
              </a:ext>
            </a:extLst>
          </p:cNvPr>
          <p:cNvCxnSpPr/>
          <p:nvPr/>
        </p:nvCxnSpPr>
        <p:spPr>
          <a:xfrm flipV="1">
            <a:off x="3794125" y="4656138"/>
            <a:ext cx="1066800" cy="5540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399D11A-85F4-4E04-94ED-37C5819F91F9}"/>
              </a:ext>
            </a:extLst>
          </p:cNvPr>
          <p:cNvCxnSpPr>
            <a:cxnSpLocks/>
          </p:cNvCxnSpPr>
          <p:nvPr/>
        </p:nvCxnSpPr>
        <p:spPr>
          <a:xfrm flipH="1" flipV="1">
            <a:off x="6000750" y="4573588"/>
            <a:ext cx="304800" cy="509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FA7D660-477A-4A24-985A-2397441BB354}"/>
              </a:ext>
            </a:extLst>
          </p:cNvPr>
          <p:cNvCxnSpPr>
            <a:cxnSpLocks/>
          </p:cNvCxnSpPr>
          <p:nvPr/>
        </p:nvCxnSpPr>
        <p:spPr>
          <a:xfrm flipH="1" flipV="1">
            <a:off x="6022975" y="3536950"/>
            <a:ext cx="2130425" cy="1095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BC8093D-823E-41EF-B4A4-65D7244CA057}"/>
              </a:ext>
            </a:extLst>
          </p:cNvPr>
          <p:cNvCxnSpPr>
            <a:cxnSpLocks/>
          </p:cNvCxnSpPr>
          <p:nvPr/>
        </p:nvCxnSpPr>
        <p:spPr>
          <a:xfrm flipH="1" flipV="1">
            <a:off x="6635750" y="3275013"/>
            <a:ext cx="1295400" cy="7016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DF21B15-0586-49A6-AEA9-4B98290D67E8}"/>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How to Operate an Angle Grinder</a:t>
            </a:r>
          </a:p>
        </p:txBody>
      </p:sp>
      <p:sp>
        <p:nvSpPr>
          <p:cNvPr id="54275" name="Content Placeholder 8">
            <a:extLst>
              <a:ext uri="{FF2B5EF4-FFF2-40B4-BE49-F238E27FC236}">
                <a16:creationId xmlns:a16="http://schemas.microsoft.com/office/drawing/2014/main" id="{294DCDB1-44E1-4199-A922-8DB8E3B15E5A}"/>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AppleSystemUIFont"/>
              <a:buChar char="&gt;"/>
            </a:pPr>
            <a:r>
              <a:rPr lang="en-US" altLang="en-US"/>
              <a:t>Check for defects in the disk or wheel before starting the machine.</a:t>
            </a:r>
          </a:p>
          <a:p>
            <a:pPr lvl="1" eaLnBrk="1" hangingPunct="1">
              <a:buFont typeface=".AppleSystemUIFont"/>
              <a:buChar char="&gt;"/>
            </a:pPr>
            <a:r>
              <a:rPr lang="en-US" altLang="en-US"/>
              <a:t>Hold the angle grinder with both hands.</a:t>
            </a:r>
          </a:p>
          <a:p>
            <a:pPr lvl="1" eaLnBrk="1" hangingPunct="1">
              <a:buFont typeface=".AppleSystemUIFont"/>
              <a:buChar char="&gt;"/>
            </a:pPr>
            <a:r>
              <a:rPr lang="en-US" altLang="en-US"/>
              <a:t>Allow the grinder to reach full speed before touching the disk to the material to be cut.</a:t>
            </a:r>
          </a:p>
          <a:p>
            <a:pPr lvl="1" eaLnBrk="1" hangingPunct="1">
              <a:buFont typeface=".AppleSystemUIFont"/>
              <a:buChar char="&gt;"/>
            </a:pPr>
            <a:r>
              <a:rPr lang="en-US" altLang="en-US"/>
              <a:t>Apply a light pressure to the cut, so the disk will not dig into material and cause a kickback.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F6C0707-47D8-4C2E-BDF1-0C6B2EEFED12}"/>
              </a:ext>
            </a:extLst>
          </p:cNvPr>
          <p:cNvSpPr>
            <a:spLocks noGrp="1"/>
          </p:cNvSpPr>
          <p:nvPr>
            <p:ph type="title"/>
          </p:nvPr>
        </p:nvSpPr>
        <p:spPr>
          <a:xfrm>
            <a:off x="741363" y="407988"/>
            <a:ext cx="10058400" cy="876300"/>
          </a:xfrm>
        </p:spPr>
        <p:txBody>
          <a:bodyPr/>
          <a:lstStyle/>
          <a:p>
            <a:pPr eaLnBrk="1" hangingPunct="1">
              <a:defRPr/>
            </a:pPr>
            <a:r>
              <a:rPr lang="en-US" dirty="0"/>
              <a:t>How to Operate an Angle Grinder</a:t>
            </a:r>
          </a:p>
        </p:txBody>
      </p:sp>
      <p:sp>
        <p:nvSpPr>
          <p:cNvPr id="56323" name="Content Placeholder 8">
            <a:extLst>
              <a:ext uri="{FF2B5EF4-FFF2-40B4-BE49-F238E27FC236}">
                <a16:creationId xmlns:a16="http://schemas.microsoft.com/office/drawing/2014/main" id="{06333233-57F1-41CA-B015-0AE54D11C463}"/>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Never hit the disk against the material or other object while using it because of possible damage to disk.</a:t>
            </a:r>
          </a:p>
          <a:p>
            <a:pPr lvl="1" eaLnBrk="1" hangingPunct="1">
              <a:buFont typeface=".AppleSystemUIFont"/>
              <a:buChar char="&gt;"/>
            </a:pPr>
            <a:r>
              <a:rPr lang="en-US" altLang="en-US"/>
              <a:t>Hold the disk at a 15 to 30 degree angle to the surface of the material when in use.</a:t>
            </a:r>
          </a:p>
          <a:p>
            <a:pPr lvl="1" eaLnBrk="1" hangingPunct="1">
              <a:buFont typeface=".AppleSystemUIFont"/>
              <a:buChar char="&gt;"/>
            </a:pPr>
            <a:r>
              <a:rPr lang="en-US" altLang="en-US"/>
              <a:t>The material should be held firmly when using an angle grinder.</a:t>
            </a:r>
          </a:p>
          <a:p>
            <a:pPr lvl="1" eaLnBrk="1" hangingPunct="1">
              <a:buFont typeface=".AppleSystemUIFont"/>
              <a:buChar char="&gt;"/>
            </a:pPr>
            <a:r>
              <a:rPr lang="en-US" altLang="en-US"/>
              <a:t>When finished with the grinder, place it on the work bench with the disk stopped and facing up.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99D883E-BB63-4E35-B216-F6B0F80350C5}"/>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Warning for All Grinders</a:t>
            </a:r>
          </a:p>
        </p:txBody>
      </p:sp>
      <p:sp>
        <p:nvSpPr>
          <p:cNvPr id="58371" name="Content Placeholder 8">
            <a:extLst>
              <a:ext uri="{FF2B5EF4-FFF2-40B4-BE49-F238E27FC236}">
                <a16:creationId xmlns:a16="http://schemas.microsoft.com/office/drawing/2014/main" id="{2BCEC368-1DD3-4CA5-BBCE-00B3CB82B5DD}"/>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AppleSystemUIFont"/>
              <a:buChar char="&gt;"/>
            </a:pPr>
            <a:r>
              <a:rPr lang="en-US" altLang="en-US"/>
              <a:t>Forcing work into wheel can cause the wheel to explode.</a:t>
            </a:r>
          </a:p>
          <a:p>
            <a:pPr lvl="1" eaLnBrk="1" hangingPunct="1">
              <a:buFont typeface=".AppleSystemUIFont"/>
              <a:buChar char="&gt;"/>
            </a:pPr>
            <a:r>
              <a:rPr lang="en-US" altLang="en-US"/>
              <a:t>Do not use grinder if any of the guards are removed (wheel guard, tool rest, and tongue guard).</a:t>
            </a:r>
          </a:p>
          <a:p>
            <a:pPr lvl="1" eaLnBrk="1" hangingPunct="1">
              <a:buFont typeface=".AppleSystemUIFont"/>
              <a:buChar char="&gt;"/>
            </a:pPr>
            <a:r>
              <a:rPr lang="en-US" altLang="en-US"/>
              <a:t>Do not stand in front of the wheel when starting a grinder. If the wheel has been damaged, it could break on start up.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D12E183-2557-47F0-B3A4-8994B4987CCE}"/>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Polishing</a:t>
            </a:r>
          </a:p>
        </p:txBody>
      </p:sp>
      <p:pic>
        <p:nvPicPr>
          <p:cNvPr id="60419" name="Content Placeholder 4">
            <a:extLst>
              <a:ext uri="{FF2B5EF4-FFF2-40B4-BE49-F238E27FC236}">
                <a16:creationId xmlns:a16="http://schemas.microsoft.com/office/drawing/2014/main" id="{80602123-F9EC-47E3-A605-E5F3BDFCB17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787650" y="2268538"/>
            <a:ext cx="2105025" cy="314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a:extLst>
              <a:ext uri="{FF2B5EF4-FFF2-40B4-BE49-F238E27FC236}">
                <a16:creationId xmlns:a16="http://schemas.microsoft.com/office/drawing/2014/main" id="{6FC7911A-0615-4A28-8383-F19E824E7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2611438"/>
            <a:ext cx="40973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1E122D3-69AB-437D-A79A-E2EC7AE087DC}"/>
              </a:ext>
            </a:extLst>
          </p:cNvPr>
          <p:cNvSpPr>
            <a:spLocks noGrp="1"/>
          </p:cNvSpPr>
          <p:nvPr>
            <p:ph type="title"/>
          </p:nvPr>
        </p:nvSpPr>
        <p:spPr>
          <a:xfrm>
            <a:off x="741363" y="407988"/>
            <a:ext cx="10058400" cy="876300"/>
          </a:xfrm>
        </p:spPr>
        <p:txBody>
          <a:bodyPr/>
          <a:lstStyle/>
          <a:p>
            <a:pPr eaLnBrk="1" hangingPunct="1">
              <a:defRPr/>
            </a:pPr>
            <a:r>
              <a:rPr lang="en-US" dirty="0"/>
              <a:t>Buffer</a:t>
            </a:r>
          </a:p>
        </p:txBody>
      </p:sp>
      <p:sp>
        <p:nvSpPr>
          <p:cNvPr id="62467" name="Content Placeholder 8">
            <a:extLst>
              <a:ext uri="{FF2B5EF4-FFF2-40B4-BE49-F238E27FC236}">
                <a16:creationId xmlns:a16="http://schemas.microsoft.com/office/drawing/2014/main" id="{D905D26D-A092-4C50-82FD-3598DDBEF40D}"/>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A special designed motor with a cloth wheel attached to polish metal and other materials to a luster</a:t>
            </a:r>
          </a:p>
        </p:txBody>
      </p:sp>
      <p:pic>
        <p:nvPicPr>
          <p:cNvPr id="62468" name="Content Placeholder 1">
            <a:extLst>
              <a:ext uri="{FF2B5EF4-FFF2-40B4-BE49-F238E27FC236}">
                <a16:creationId xmlns:a16="http://schemas.microsoft.com/office/drawing/2014/main" id="{7DA95A20-2202-4DB9-A95D-6F30859B8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175" y="3178175"/>
            <a:ext cx="3806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572E86FB-4A96-4C78-9C28-C99952BD527B}"/>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Parts of a Buffer</a:t>
            </a:r>
          </a:p>
        </p:txBody>
      </p:sp>
      <p:grpSp>
        <p:nvGrpSpPr>
          <p:cNvPr id="64515" name="Group 19">
            <a:extLst>
              <a:ext uri="{FF2B5EF4-FFF2-40B4-BE49-F238E27FC236}">
                <a16:creationId xmlns:a16="http://schemas.microsoft.com/office/drawing/2014/main" id="{7E45E700-56BE-492C-B447-41D50750D12A}"/>
              </a:ext>
            </a:extLst>
          </p:cNvPr>
          <p:cNvGrpSpPr>
            <a:grpSpLocks/>
          </p:cNvGrpSpPr>
          <p:nvPr/>
        </p:nvGrpSpPr>
        <p:grpSpPr bwMode="auto">
          <a:xfrm>
            <a:off x="2514600" y="2012950"/>
            <a:ext cx="6934200" cy="3157538"/>
            <a:chOff x="990600" y="2013466"/>
            <a:chExt cx="6934200" cy="3156466"/>
          </a:xfrm>
        </p:grpSpPr>
        <p:pic>
          <p:nvPicPr>
            <p:cNvPr id="64516" name="Content Placeholder 1">
              <a:extLst>
                <a:ext uri="{FF2B5EF4-FFF2-40B4-BE49-F238E27FC236}">
                  <a16:creationId xmlns:a16="http://schemas.microsoft.com/office/drawing/2014/main" id="{EF0BF043-F64D-45C1-AEF7-6646926D1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212" y="2514600"/>
              <a:ext cx="380737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Box 1">
              <a:extLst>
                <a:ext uri="{FF2B5EF4-FFF2-40B4-BE49-F238E27FC236}">
                  <a16:creationId xmlns:a16="http://schemas.microsoft.com/office/drawing/2014/main" id="{96EC2A39-9C3F-4908-B6E8-E89D4065ADF3}"/>
                </a:ext>
              </a:extLst>
            </p:cNvPr>
            <p:cNvSpPr txBox="1">
              <a:spLocks noChangeArrowheads="1"/>
            </p:cNvSpPr>
            <p:nvPr/>
          </p:nvSpPr>
          <p:spPr bwMode="auto">
            <a:xfrm>
              <a:off x="990600" y="2714816"/>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Wheel</a:t>
              </a:r>
            </a:p>
          </p:txBody>
        </p:sp>
        <p:sp>
          <p:nvSpPr>
            <p:cNvPr id="64518" name="TextBox 7">
              <a:extLst>
                <a:ext uri="{FF2B5EF4-FFF2-40B4-BE49-F238E27FC236}">
                  <a16:creationId xmlns:a16="http://schemas.microsoft.com/office/drawing/2014/main" id="{E8BAC668-DB4B-41F4-B921-C82AA090640A}"/>
                </a:ext>
              </a:extLst>
            </p:cNvPr>
            <p:cNvSpPr txBox="1">
              <a:spLocks noChangeArrowheads="1"/>
            </p:cNvSpPr>
            <p:nvPr/>
          </p:nvSpPr>
          <p:spPr bwMode="auto">
            <a:xfrm>
              <a:off x="3581400" y="2045732"/>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Motor</a:t>
              </a:r>
            </a:p>
          </p:txBody>
        </p:sp>
        <p:sp>
          <p:nvSpPr>
            <p:cNvPr id="64519" name="TextBox 9">
              <a:extLst>
                <a:ext uri="{FF2B5EF4-FFF2-40B4-BE49-F238E27FC236}">
                  <a16:creationId xmlns:a16="http://schemas.microsoft.com/office/drawing/2014/main" id="{34FF1C6A-06D0-47E4-A642-9E74C18A1518}"/>
                </a:ext>
              </a:extLst>
            </p:cNvPr>
            <p:cNvSpPr txBox="1">
              <a:spLocks noChangeArrowheads="1"/>
            </p:cNvSpPr>
            <p:nvPr/>
          </p:nvSpPr>
          <p:spPr bwMode="auto">
            <a:xfrm>
              <a:off x="6324600" y="4279392"/>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Base</a:t>
              </a:r>
            </a:p>
          </p:txBody>
        </p:sp>
        <p:sp>
          <p:nvSpPr>
            <p:cNvPr id="64520" name="TextBox 10">
              <a:extLst>
                <a:ext uri="{FF2B5EF4-FFF2-40B4-BE49-F238E27FC236}">
                  <a16:creationId xmlns:a16="http://schemas.microsoft.com/office/drawing/2014/main" id="{8835DC31-F054-484D-BBA2-27D7291919A2}"/>
                </a:ext>
              </a:extLst>
            </p:cNvPr>
            <p:cNvSpPr txBox="1">
              <a:spLocks noChangeArrowheads="1"/>
            </p:cNvSpPr>
            <p:nvPr/>
          </p:nvSpPr>
          <p:spPr bwMode="auto">
            <a:xfrm>
              <a:off x="6705600" y="2013466"/>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Wheel</a:t>
              </a:r>
            </a:p>
          </p:txBody>
        </p:sp>
        <p:sp>
          <p:nvSpPr>
            <p:cNvPr id="64521" name="TextBox 11">
              <a:extLst>
                <a:ext uri="{FF2B5EF4-FFF2-40B4-BE49-F238E27FC236}">
                  <a16:creationId xmlns:a16="http://schemas.microsoft.com/office/drawing/2014/main" id="{A4D5273C-A9F0-4B81-87DA-359B450A8087}"/>
                </a:ext>
              </a:extLst>
            </p:cNvPr>
            <p:cNvSpPr txBox="1">
              <a:spLocks noChangeArrowheads="1"/>
            </p:cNvSpPr>
            <p:nvPr/>
          </p:nvSpPr>
          <p:spPr bwMode="auto">
            <a:xfrm>
              <a:off x="2971800" y="48006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Switch</a:t>
              </a:r>
            </a:p>
          </p:txBody>
        </p:sp>
        <p:cxnSp>
          <p:nvCxnSpPr>
            <p:cNvPr id="5" name="Straight Arrow Connector 4">
              <a:extLst>
                <a:ext uri="{FF2B5EF4-FFF2-40B4-BE49-F238E27FC236}">
                  <a16:creationId xmlns:a16="http://schemas.microsoft.com/office/drawing/2014/main" id="{A6ECF1B3-82D5-4BC2-974A-FAD8F916462D}"/>
                </a:ext>
              </a:extLst>
            </p:cNvPr>
            <p:cNvCxnSpPr/>
            <p:nvPr/>
          </p:nvCxnSpPr>
          <p:spPr>
            <a:xfrm>
              <a:off x="1752600" y="2898990"/>
              <a:ext cx="990600" cy="3015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ECF6F33-9E20-4D38-9B1C-D6370EB05F9C}"/>
                </a:ext>
              </a:extLst>
            </p:cNvPr>
            <p:cNvCxnSpPr/>
            <p:nvPr/>
          </p:nvCxnSpPr>
          <p:spPr>
            <a:xfrm flipH="1" flipV="1">
              <a:off x="5181600" y="4190777"/>
              <a:ext cx="1169988" cy="2380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8AE9BA-A85B-48DA-9E68-D0341C3C0842}"/>
                </a:ext>
              </a:extLst>
            </p:cNvPr>
            <p:cNvCxnSpPr/>
            <p:nvPr/>
          </p:nvCxnSpPr>
          <p:spPr>
            <a:xfrm flipV="1">
              <a:off x="3657600" y="4114602"/>
              <a:ext cx="1066800" cy="8712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869EF5D-3817-4096-8367-624904443B2A}"/>
                </a:ext>
              </a:extLst>
            </p:cNvPr>
            <p:cNvCxnSpPr/>
            <p:nvPr/>
          </p:nvCxnSpPr>
          <p:spPr>
            <a:xfrm flipH="1">
              <a:off x="6172200" y="2213423"/>
              <a:ext cx="533400" cy="5014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845AE4C-2B0A-4167-A81C-6444E0C011CE}"/>
                </a:ext>
              </a:extLst>
            </p:cNvPr>
            <p:cNvCxnSpPr/>
            <p:nvPr/>
          </p:nvCxnSpPr>
          <p:spPr>
            <a:xfrm>
              <a:off x="4227513" y="2281663"/>
              <a:ext cx="420687" cy="6173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21F46A83-1D36-45B8-9F1C-E14B8E4B474D}"/>
              </a:ext>
            </a:extLst>
          </p:cNvPr>
          <p:cNvSpPr>
            <a:spLocks noGrp="1"/>
          </p:cNvSpPr>
          <p:nvPr>
            <p:ph type="title"/>
          </p:nvPr>
        </p:nvSpPr>
        <p:spPr>
          <a:xfrm>
            <a:off x="741363" y="407988"/>
            <a:ext cx="10058400" cy="876300"/>
          </a:xfrm>
        </p:spPr>
        <p:txBody>
          <a:bodyPr/>
          <a:lstStyle/>
          <a:p>
            <a:pPr eaLnBrk="1" hangingPunct="1">
              <a:defRPr/>
            </a:pPr>
            <a:r>
              <a:rPr lang="en-US" dirty="0"/>
              <a:t>Abrasive Equipment</a:t>
            </a:r>
          </a:p>
        </p:txBody>
      </p:sp>
      <p:sp>
        <p:nvSpPr>
          <p:cNvPr id="11267" name="Content Placeholder 8">
            <a:extLst>
              <a:ext uri="{FF2B5EF4-FFF2-40B4-BE49-F238E27FC236}">
                <a16:creationId xmlns:a16="http://schemas.microsoft.com/office/drawing/2014/main" id="{9D491E6A-2EA2-4D5C-B349-9B6ED39EDD5F}"/>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Chop/cutoff saw</a:t>
            </a:r>
          </a:p>
          <a:p>
            <a:pPr lvl="1" eaLnBrk="1" hangingPunct="1">
              <a:buFont typeface=".AppleSystemUIFont"/>
              <a:buChar char="&gt;"/>
            </a:pPr>
            <a:r>
              <a:rPr lang="en-US" altLang="en-US"/>
              <a:t>Pedestal grinder</a:t>
            </a:r>
          </a:p>
          <a:p>
            <a:pPr lvl="1" eaLnBrk="1" hangingPunct="1">
              <a:buFont typeface=".AppleSystemUIFont"/>
              <a:buChar char="&gt;"/>
            </a:pPr>
            <a:r>
              <a:rPr lang="en-US" altLang="en-US"/>
              <a:t>Angle grinder</a:t>
            </a:r>
          </a:p>
          <a:p>
            <a:pPr lvl="1" eaLnBrk="1" hangingPunct="1">
              <a:buFont typeface=".AppleSystemUIFont"/>
              <a:buChar char="&gt;"/>
            </a:pPr>
            <a:r>
              <a:rPr lang="en-US" altLang="en-US"/>
              <a:t>Buffer</a:t>
            </a:r>
          </a:p>
        </p:txBody>
      </p:sp>
      <p:pic>
        <p:nvPicPr>
          <p:cNvPr id="11268" name="Picture 2">
            <a:extLst>
              <a:ext uri="{FF2B5EF4-FFF2-40B4-BE49-F238E27FC236}">
                <a16:creationId xmlns:a16="http://schemas.microsoft.com/office/drawing/2014/main" id="{56122CE8-DD79-4E53-B054-ECF8C0C08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a:extLst>
              <a:ext uri="{FF2B5EF4-FFF2-40B4-BE49-F238E27FC236}">
                <a16:creationId xmlns:a16="http://schemas.microsoft.com/office/drawing/2014/main" id="{FAA95C25-10D2-4E2B-92AB-7F9D7212D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300" y="329565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
            <a:extLst>
              <a:ext uri="{FF2B5EF4-FFF2-40B4-BE49-F238E27FC236}">
                <a16:creationId xmlns:a16="http://schemas.microsoft.com/office/drawing/2014/main" id="{56D50FE0-6B62-4B37-982A-12FE8CF38A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1336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a:extLst>
              <a:ext uri="{FF2B5EF4-FFF2-40B4-BE49-F238E27FC236}">
                <a16:creationId xmlns:a16="http://schemas.microsoft.com/office/drawing/2014/main" id="{D8289D0E-8FB0-40FF-985E-3C2AD49E3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6063" y="4343400"/>
            <a:ext cx="2605087"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CE797825-401B-42E0-9A87-2F97CC56AB02}"/>
              </a:ext>
            </a:extLst>
          </p:cNvPr>
          <p:cNvSpPr>
            <a:spLocks noGrp="1"/>
          </p:cNvSpPr>
          <p:nvPr>
            <p:ph type="title"/>
          </p:nvPr>
        </p:nvSpPr>
        <p:spPr>
          <a:xfrm>
            <a:off x="741363" y="407988"/>
            <a:ext cx="10058400" cy="876300"/>
          </a:xfrm>
        </p:spPr>
        <p:txBody>
          <a:bodyPr/>
          <a:lstStyle/>
          <a:p>
            <a:pPr eaLnBrk="1" hangingPunct="1">
              <a:defRPr/>
            </a:pPr>
            <a:r>
              <a:rPr lang="en-US" dirty="0"/>
              <a:t>Types of Polishing Wheels</a:t>
            </a:r>
          </a:p>
        </p:txBody>
      </p:sp>
      <p:sp>
        <p:nvSpPr>
          <p:cNvPr id="66563" name="Content Placeholder 8">
            <a:extLst>
              <a:ext uri="{FF2B5EF4-FFF2-40B4-BE49-F238E27FC236}">
                <a16:creationId xmlns:a16="http://schemas.microsoft.com/office/drawing/2014/main" id="{FB9AB539-B108-4719-8E17-94FF9893E6A4}"/>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There are different types of buffing wheels to be used for the different steps in polishing. </a:t>
            </a:r>
          </a:p>
          <a:p>
            <a:pPr lvl="1" eaLnBrk="1" hangingPunct="1">
              <a:buFont typeface=".AppleSystemUIFont"/>
              <a:buChar char="&gt;"/>
            </a:pPr>
            <a:r>
              <a:rPr lang="en-US" altLang="en-US"/>
              <a:t>Sisal wheel</a:t>
            </a:r>
          </a:p>
          <a:p>
            <a:pPr lvl="3" eaLnBrk="1" hangingPunct="1"/>
            <a:r>
              <a:rPr lang="en-US" altLang="en-US"/>
              <a:t>A course, rope-like wheel used to remove scratches and rougher surfaces</a:t>
            </a:r>
          </a:p>
          <a:p>
            <a:pPr lvl="1" eaLnBrk="1" hangingPunct="1">
              <a:buFont typeface=".AppleSystemUIFont"/>
              <a:buChar char="&gt;"/>
            </a:pPr>
            <a:r>
              <a:rPr lang="en-US" altLang="en-US"/>
              <a:t>Spiral sewn wheel</a:t>
            </a:r>
          </a:p>
          <a:p>
            <a:pPr lvl="3" eaLnBrk="1" hangingPunct="1"/>
            <a:r>
              <a:rPr lang="en-US" altLang="en-US"/>
              <a:t>A medium-hard buffing wheel</a:t>
            </a:r>
          </a:p>
          <a:p>
            <a:pPr lvl="3" eaLnBrk="1" hangingPunct="1"/>
            <a:r>
              <a:rPr lang="en-US" altLang="en-US"/>
              <a:t>Will do some cutting of material</a:t>
            </a:r>
          </a:p>
          <a:p>
            <a:pPr lvl="1" eaLnBrk="1" hangingPunct="1">
              <a:buFont typeface=".AppleSystemUIFont"/>
              <a:buChar char="&gt;"/>
            </a:pPr>
            <a:r>
              <a:rPr lang="en-US" altLang="en-US"/>
              <a:t>Canton flannel wheel</a:t>
            </a:r>
          </a:p>
          <a:p>
            <a:pPr lvl="3" eaLnBrk="1" hangingPunct="1"/>
            <a:r>
              <a:rPr lang="en-US" altLang="en-US"/>
              <a:t>The softest wheel used for polishing to a true luster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1F6A169-62A3-4ECC-8F9A-F6605A9E0C53}"/>
              </a:ext>
            </a:extLst>
          </p:cNvPr>
          <p:cNvSpPr>
            <a:spLocks noGrp="1"/>
          </p:cNvSpPr>
          <p:nvPr>
            <p:ph type="title"/>
          </p:nvPr>
        </p:nvSpPr>
        <p:spPr>
          <a:xfrm>
            <a:off x="741363" y="407988"/>
            <a:ext cx="10058400" cy="876300"/>
          </a:xfrm>
        </p:spPr>
        <p:txBody>
          <a:bodyPr/>
          <a:lstStyle/>
          <a:p>
            <a:pPr eaLnBrk="1" hangingPunct="1">
              <a:defRPr/>
            </a:pPr>
            <a:r>
              <a:rPr lang="en-US" dirty="0"/>
              <a:t>Buffing Compounds</a:t>
            </a:r>
          </a:p>
        </p:txBody>
      </p:sp>
      <p:sp>
        <p:nvSpPr>
          <p:cNvPr id="68611" name="Content Placeholder 8">
            <a:extLst>
              <a:ext uri="{FF2B5EF4-FFF2-40B4-BE49-F238E27FC236}">
                <a16:creationId xmlns:a16="http://schemas.microsoft.com/office/drawing/2014/main" id="{24CBD5B1-E0AE-43AE-8BEB-93F7EAA3F280}"/>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There are five, basic buffing compounds for different cutting qualities and materials.</a:t>
            </a:r>
          </a:p>
          <a:p>
            <a:pPr eaLnBrk="1" hangingPunct="1"/>
            <a:endParaRPr lang="en-US" altLang="en-US"/>
          </a:p>
        </p:txBody>
      </p:sp>
      <p:graphicFrame>
        <p:nvGraphicFramePr>
          <p:cNvPr id="2" name="Table 1">
            <a:extLst>
              <a:ext uri="{FF2B5EF4-FFF2-40B4-BE49-F238E27FC236}">
                <a16:creationId xmlns:a16="http://schemas.microsoft.com/office/drawing/2014/main" id="{7F6D5D63-75A6-463C-A122-802E241E95BD}"/>
              </a:ext>
            </a:extLst>
          </p:cNvPr>
          <p:cNvGraphicFramePr>
            <a:graphicFrameLocks noGrp="1"/>
          </p:cNvGraphicFramePr>
          <p:nvPr/>
        </p:nvGraphicFramePr>
        <p:xfrm>
          <a:off x="2022475" y="2335213"/>
          <a:ext cx="8070850" cy="4019550"/>
        </p:xfrm>
        <a:graphic>
          <a:graphicData uri="http://schemas.openxmlformats.org/drawingml/2006/table">
            <a:tbl>
              <a:tblPr firstRow="1" bandRow="1">
                <a:tableStyleId>{5C22544A-7EE6-4342-B048-85BDC9FD1C3A}</a:tableStyleId>
              </a:tblPr>
              <a:tblGrid>
                <a:gridCol w="1923426">
                  <a:extLst>
                    <a:ext uri="{9D8B030D-6E8A-4147-A177-3AD203B41FA5}">
                      <a16:colId xmlns:a16="http://schemas.microsoft.com/office/drawing/2014/main" val="20000"/>
                    </a:ext>
                  </a:extLst>
                </a:gridCol>
                <a:gridCol w="2753140">
                  <a:extLst>
                    <a:ext uri="{9D8B030D-6E8A-4147-A177-3AD203B41FA5}">
                      <a16:colId xmlns:a16="http://schemas.microsoft.com/office/drawing/2014/main" val="20001"/>
                    </a:ext>
                  </a:extLst>
                </a:gridCol>
                <a:gridCol w="1583999">
                  <a:extLst>
                    <a:ext uri="{9D8B030D-6E8A-4147-A177-3AD203B41FA5}">
                      <a16:colId xmlns:a16="http://schemas.microsoft.com/office/drawing/2014/main" val="20002"/>
                    </a:ext>
                  </a:extLst>
                </a:gridCol>
                <a:gridCol w="1810285">
                  <a:extLst>
                    <a:ext uri="{9D8B030D-6E8A-4147-A177-3AD203B41FA5}">
                      <a16:colId xmlns:a16="http://schemas.microsoft.com/office/drawing/2014/main" val="20003"/>
                    </a:ext>
                  </a:extLst>
                </a:gridCol>
              </a:tblGrid>
              <a:tr h="365689">
                <a:tc>
                  <a:txBody>
                    <a:bodyPr/>
                    <a:lstStyle/>
                    <a:p>
                      <a:r>
                        <a:rPr lang="en-US" sz="1800" dirty="0"/>
                        <a:t>Compound Color</a:t>
                      </a:r>
                    </a:p>
                  </a:txBody>
                  <a:tcPr marL="91430" marR="91430" marT="45706" marB="45706"/>
                </a:tc>
                <a:tc>
                  <a:txBody>
                    <a:bodyPr/>
                    <a:lstStyle/>
                    <a:p>
                      <a:r>
                        <a:rPr lang="en-US" sz="1800" dirty="0"/>
                        <a:t>Material</a:t>
                      </a:r>
                    </a:p>
                  </a:txBody>
                  <a:tcPr marL="91430" marR="91430" marT="45706" marB="45706"/>
                </a:tc>
                <a:tc>
                  <a:txBody>
                    <a:bodyPr/>
                    <a:lstStyle/>
                    <a:p>
                      <a:r>
                        <a:rPr lang="en-US" sz="1800" dirty="0"/>
                        <a:t>Wheel</a:t>
                      </a:r>
                    </a:p>
                  </a:txBody>
                  <a:tcPr marL="91430" marR="91430" marT="45706" marB="45706"/>
                </a:tc>
                <a:tc>
                  <a:txBody>
                    <a:bodyPr/>
                    <a:lstStyle/>
                    <a:p>
                      <a:r>
                        <a:rPr lang="en-US" sz="1800" dirty="0"/>
                        <a:t>Quality of Shine </a:t>
                      </a:r>
                    </a:p>
                  </a:txBody>
                  <a:tcPr marL="91430" marR="91430" marT="45706" marB="45706"/>
                </a:tc>
                <a:extLst>
                  <a:ext uri="{0D108BD9-81ED-4DB2-BD59-A6C34878D82A}">
                    <a16:rowId xmlns:a16="http://schemas.microsoft.com/office/drawing/2014/main" val="10000"/>
                  </a:ext>
                </a:extLst>
              </a:tr>
              <a:tr h="365689">
                <a:tc>
                  <a:txBody>
                    <a:bodyPr/>
                    <a:lstStyle/>
                    <a:p>
                      <a:r>
                        <a:rPr lang="en-US" sz="1800" dirty="0"/>
                        <a:t>Black / Emery</a:t>
                      </a:r>
                    </a:p>
                  </a:txBody>
                  <a:tcPr marL="91430" marR="91430" marT="45706" marB="45706"/>
                </a:tc>
                <a:tc>
                  <a:txBody>
                    <a:bodyPr/>
                    <a:lstStyle/>
                    <a:p>
                      <a:r>
                        <a:rPr lang="en-US" sz="1800" dirty="0"/>
                        <a:t>All</a:t>
                      </a:r>
                      <a:r>
                        <a:rPr lang="en-US" sz="1800" baseline="0" dirty="0"/>
                        <a:t> Metal</a:t>
                      </a:r>
                      <a:endParaRPr lang="en-US" sz="1800" dirty="0"/>
                    </a:p>
                  </a:txBody>
                  <a:tcPr marL="91430" marR="91430" marT="45706" marB="45706"/>
                </a:tc>
                <a:tc>
                  <a:txBody>
                    <a:bodyPr/>
                    <a:lstStyle/>
                    <a:p>
                      <a:r>
                        <a:rPr lang="en-US" sz="1800" dirty="0"/>
                        <a:t>Sisal</a:t>
                      </a:r>
                    </a:p>
                  </a:txBody>
                  <a:tcPr marL="91430" marR="91430" marT="45706" marB="45706"/>
                </a:tc>
                <a:tc>
                  <a:txBody>
                    <a:bodyPr/>
                    <a:lstStyle/>
                    <a:p>
                      <a:r>
                        <a:rPr lang="en-US" sz="1800" dirty="0"/>
                        <a:t>Fair</a:t>
                      </a:r>
                    </a:p>
                  </a:txBody>
                  <a:tcPr marL="91430" marR="91430" marT="45706" marB="45706"/>
                </a:tc>
                <a:extLst>
                  <a:ext uri="{0D108BD9-81ED-4DB2-BD59-A6C34878D82A}">
                    <a16:rowId xmlns:a16="http://schemas.microsoft.com/office/drawing/2014/main" val="10001"/>
                  </a:ext>
                </a:extLst>
              </a:tr>
              <a:tr h="639966">
                <a:tc>
                  <a:txBody>
                    <a:bodyPr/>
                    <a:lstStyle/>
                    <a:p>
                      <a:r>
                        <a:rPr lang="en-US" sz="1800" dirty="0"/>
                        <a:t>Brown / Tripoli</a:t>
                      </a:r>
                    </a:p>
                  </a:txBody>
                  <a:tcPr marL="91430" marR="91430" marT="45706" marB="45706"/>
                </a:tc>
                <a:tc>
                  <a:txBody>
                    <a:bodyPr/>
                    <a:lstStyle/>
                    <a:p>
                      <a:r>
                        <a:rPr lang="en-US" sz="1800" dirty="0"/>
                        <a:t>Soft Metal Brass, Copper Aluminum</a:t>
                      </a:r>
                    </a:p>
                  </a:txBody>
                  <a:tcPr marL="91430" marR="91430" marT="45706" marB="45706"/>
                </a:tc>
                <a:tc>
                  <a:txBody>
                    <a:bodyPr/>
                    <a:lstStyle/>
                    <a:p>
                      <a:r>
                        <a:rPr lang="en-US" sz="1800" dirty="0"/>
                        <a:t>Spiral Sewn</a:t>
                      </a:r>
                    </a:p>
                  </a:txBody>
                  <a:tcPr marL="91430" marR="91430" marT="45706" marB="45706"/>
                </a:tc>
                <a:tc>
                  <a:txBody>
                    <a:bodyPr/>
                    <a:lstStyle/>
                    <a:p>
                      <a:r>
                        <a:rPr lang="en-US" sz="1800" dirty="0"/>
                        <a:t>Good</a:t>
                      </a:r>
                    </a:p>
                  </a:txBody>
                  <a:tcPr marL="91430" marR="91430" marT="45706" marB="45706"/>
                </a:tc>
                <a:extLst>
                  <a:ext uri="{0D108BD9-81ED-4DB2-BD59-A6C34878D82A}">
                    <a16:rowId xmlns:a16="http://schemas.microsoft.com/office/drawing/2014/main" val="10002"/>
                  </a:ext>
                </a:extLst>
              </a:tr>
              <a:tr h="914243">
                <a:tc>
                  <a:txBody>
                    <a:bodyPr/>
                    <a:lstStyle/>
                    <a:p>
                      <a:r>
                        <a:rPr lang="en-US" sz="1800" dirty="0"/>
                        <a:t>White Rouge</a:t>
                      </a:r>
                    </a:p>
                  </a:txBody>
                  <a:tcPr marL="91430" marR="91430" marT="45706" marB="45706"/>
                </a:tc>
                <a:tc>
                  <a:txBody>
                    <a:bodyPr/>
                    <a:lstStyle/>
                    <a:p>
                      <a:r>
                        <a:rPr lang="en-US" sz="1800" dirty="0"/>
                        <a:t>Chrome, Nickel Plate, Stainless Steel,</a:t>
                      </a:r>
                      <a:r>
                        <a:rPr lang="en-US" sz="1800" baseline="0" dirty="0"/>
                        <a:t> </a:t>
                      </a:r>
                    </a:p>
                    <a:p>
                      <a:r>
                        <a:rPr lang="en-US" sz="1800" baseline="0" dirty="0"/>
                        <a:t>Ordinary Steels</a:t>
                      </a:r>
                      <a:endParaRPr lang="en-US" sz="1800" dirty="0"/>
                    </a:p>
                  </a:txBody>
                  <a:tcPr marL="91430" marR="91430" marT="45706" marB="45706"/>
                </a:tc>
                <a:tc>
                  <a:txBody>
                    <a:bodyPr/>
                    <a:lstStyle/>
                    <a:p>
                      <a:r>
                        <a:rPr lang="en-US" sz="1800" dirty="0"/>
                        <a:t>Spiral Sewn</a:t>
                      </a:r>
                    </a:p>
                  </a:txBody>
                  <a:tcPr marL="91430" marR="91430" marT="45706" marB="45706"/>
                </a:tc>
                <a:tc>
                  <a:txBody>
                    <a:bodyPr/>
                    <a:lstStyle/>
                    <a:p>
                      <a:r>
                        <a:rPr lang="en-US" sz="1800" dirty="0"/>
                        <a:t>Brilliant</a:t>
                      </a:r>
                    </a:p>
                  </a:txBody>
                  <a:tcPr marL="91430" marR="91430" marT="45706" marB="45706"/>
                </a:tc>
                <a:extLst>
                  <a:ext uri="{0D108BD9-81ED-4DB2-BD59-A6C34878D82A}">
                    <a16:rowId xmlns:a16="http://schemas.microsoft.com/office/drawing/2014/main" val="10003"/>
                  </a:ext>
                </a:extLst>
              </a:tr>
              <a:tr h="639966">
                <a:tc>
                  <a:txBody>
                    <a:bodyPr/>
                    <a:lstStyle/>
                    <a:p>
                      <a:r>
                        <a:rPr lang="en-US" sz="1800" dirty="0"/>
                        <a:t>Blue Rouge</a:t>
                      </a:r>
                    </a:p>
                  </a:txBody>
                  <a:tcPr marL="91430" marR="91430" marT="45706" marB="45706"/>
                </a:tc>
                <a:tc>
                  <a:txBody>
                    <a:bodyPr/>
                    <a:lstStyle/>
                    <a:p>
                      <a:r>
                        <a:rPr lang="en-US" sz="1800" dirty="0"/>
                        <a:t>Thin Gold and Silver Plate,  Plastics</a:t>
                      </a:r>
                    </a:p>
                  </a:txBody>
                  <a:tcPr marL="91430" marR="91430"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Spiral Sewn</a:t>
                      </a:r>
                    </a:p>
                    <a:p>
                      <a:endParaRPr lang="en-US" sz="1800" dirty="0"/>
                    </a:p>
                  </a:txBody>
                  <a:tcPr marL="91430" marR="91430" marT="45706" marB="45706"/>
                </a:tc>
                <a:tc>
                  <a:txBody>
                    <a:bodyPr/>
                    <a:lstStyle/>
                    <a:p>
                      <a:r>
                        <a:rPr lang="en-US" sz="1800" dirty="0"/>
                        <a:t>High Luster</a:t>
                      </a:r>
                    </a:p>
                  </a:txBody>
                  <a:tcPr marL="91430" marR="91430" marT="45706" marB="45706"/>
                </a:tc>
                <a:extLst>
                  <a:ext uri="{0D108BD9-81ED-4DB2-BD59-A6C34878D82A}">
                    <a16:rowId xmlns:a16="http://schemas.microsoft.com/office/drawing/2014/main" val="10004"/>
                  </a:ext>
                </a:extLst>
              </a:tr>
              <a:tr h="639966">
                <a:tc>
                  <a:txBody>
                    <a:bodyPr/>
                    <a:lstStyle/>
                    <a:p>
                      <a:r>
                        <a:rPr lang="en-US" sz="1800" dirty="0"/>
                        <a:t>Stainless Steel</a:t>
                      </a:r>
                    </a:p>
                  </a:txBody>
                  <a:tcPr marL="91430" marR="91430" marT="45706" marB="45706"/>
                </a:tc>
                <a:tc>
                  <a:txBody>
                    <a:bodyPr/>
                    <a:lstStyle/>
                    <a:p>
                      <a:r>
                        <a:rPr lang="en-US" sz="1800" dirty="0"/>
                        <a:t>Stainless Steel</a:t>
                      </a:r>
                    </a:p>
                  </a:txBody>
                  <a:tcPr marL="91430" marR="91430"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Spiral Sewn</a:t>
                      </a:r>
                    </a:p>
                    <a:p>
                      <a:endParaRPr lang="en-US" sz="1800" dirty="0"/>
                    </a:p>
                  </a:txBody>
                  <a:tcPr marL="91430" marR="91430" marT="45706" marB="45706"/>
                </a:tc>
                <a:tc>
                  <a:txBody>
                    <a:bodyPr/>
                    <a:lstStyle/>
                    <a:p>
                      <a:r>
                        <a:rPr lang="en-US" sz="1800" dirty="0"/>
                        <a:t>High Luster</a:t>
                      </a:r>
                    </a:p>
                  </a:txBody>
                  <a:tcPr marL="91430" marR="91430" marT="45706" marB="45706"/>
                </a:tc>
                <a:extLst>
                  <a:ext uri="{0D108BD9-81ED-4DB2-BD59-A6C34878D82A}">
                    <a16:rowId xmlns:a16="http://schemas.microsoft.com/office/drawing/2014/main" val="10005"/>
                  </a:ext>
                </a:extLst>
              </a:tr>
              <a:tr h="454033">
                <a:tc>
                  <a:txBody>
                    <a:bodyPr/>
                    <a:lstStyle/>
                    <a:p>
                      <a:r>
                        <a:rPr lang="en-US" sz="1800" dirty="0"/>
                        <a:t>Jeweler’s Rouge</a:t>
                      </a:r>
                    </a:p>
                  </a:txBody>
                  <a:tcPr marL="91430" marR="91430" marT="45706" marB="45706"/>
                </a:tc>
                <a:tc>
                  <a:txBody>
                    <a:bodyPr/>
                    <a:lstStyle/>
                    <a:p>
                      <a:r>
                        <a:rPr lang="en-US" sz="1800" dirty="0"/>
                        <a:t>Precious Metals</a:t>
                      </a:r>
                    </a:p>
                  </a:txBody>
                  <a:tcPr marL="91430" marR="91430" marT="45706" marB="45706"/>
                </a:tc>
                <a:tc>
                  <a:txBody>
                    <a:bodyPr/>
                    <a:lstStyle/>
                    <a:p>
                      <a:r>
                        <a:rPr lang="en-US" sz="1800" dirty="0"/>
                        <a:t>Canton Flannel</a:t>
                      </a:r>
                    </a:p>
                  </a:txBody>
                  <a:tcPr marL="91430" marR="91430" marT="45706" marB="45706"/>
                </a:tc>
                <a:tc>
                  <a:txBody>
                    <a:bodyPr/>
                    <a:lstStyle/>
                    <a:p>
                      <a:r>
                        <a:rPr lang="en-US" sz="1800" dirty="0"/>
                        <a:t>High Luster</a:t>
                      </a:r>
                    </a:p>
                  </a:txBody>
                  <a:tcPr marL="91430" marR="91430" marT="45706" marB="45706"/>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43BAB67-327F-48DD-9722-8ADB3CFA41B7}"/>
              </a:ext>
            </a:extLst>
          </p:cNvPr>
          <p:cNvSpPr>
            <a:spLocks noGrp="1"/>
          </p:cNvSpPr>
          <p:nvPr>
            <p:ph type="title"/>
          </p:nvPr>
        </p:nvSpPr>
        <p:spPr>
          <a:xfrm>
            <a:off x="741363" y="407988"/>
            <a:ext cx="10058400" cy="876300"/>
          </a:xfrm>
        </p:spPr>
        <p:txBody>
          <a:bodyPr/>
          <a:lstStyle/>
          <a:p>
            <a:pPr eaLnBrk="1" hangingPunct="1">
              <a:defRPr/>
            </a:pPr>
            <a:r>
              <a:rPr lang="en-US" dirty="0"/>
              <a:t>Safe Area of the Buffing Wheel</a:t>
            </a:r>
          </a:p>
        </p:txBody>
      </p:sp>
      <p:sp>
        <p:nvSpPr>
          <p:cNvPr id="70659" name="Content Placeholder 8">
            <a:extLst>
              <a:ext uri="{FF2B5EF4-FFF2-40B4-BE49-F238E27FC236}">
                <a16:creationId xmlns:a16="http://schemas.microsoft.com/office/drawing/2014/main" id="{75B7F661-536D-4DCF-86A2-20ED31ED4CFF}"/>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The correct location on the wheel for buffing is determined by the direction of rotation.</a:t>
            </a:r>
          </a:p>
          <a:p>
            <a:pPr lvl="1" eaLnBrk="1" hangingPunct="1">
              <a:buFont typeface=".AppleSystemUIFont"/>
              <a:buChar char="&gt;"/>
            </a:pPr>
            <a:r>
              <a:rPr lang="en-US" altLang="en-US"/>
              <a:t>The part to be buffed should be held against the wheel so that if the part slips from the operator’s hand, it flies away from the operator.</a:t>
            </a:r>
          </a:p>
        </p:txBody>
      </p:sp>
      <p:grpSp>
        <p:nvGrpSpPr>
          <p:cNvPr id="70660" name="Group 5">
            <a:extLst>
              <a:ext uri="{FF2B5EF4-FFF2-40B4-BE49-F238E27FC236}">
                <a16:creationId xmlns:a16="http://schemas.microsoft.com/office/drawing/2014/main" id="{63676369-AAB0-43CD-9097-5CF57941D50D}"/>
              </a:ext>
            </a:extLst>
          </p:cNvPr>
          <p:cNvGrpSpPr>
            <a:grpSpLocks/>
          </p:cNvGrpSpPr>
          <p:nvPr/>
        </p:nvGrpSpPr>
        <p:grpSpPr bwMode="auto">
          <a:xfrm>
            <a:off x="3057525" y="4591050"/>
            <a:ext cx="1371600" cy="1295400"/>
            <a:chOff x="5257800" y="4038600"/>
            <a:chExt cx="1371600" cy="1295400"/>
          </a:xfrm>
        </p:grpSpPr>
        <p:sp>
          <p:nvSpPr>
            <p:cNvPr id="2" name="Oval 1">
              <a:extLst>
                <a:ext uri="{FF2B5EF4-FFF2-40B4-BE49-F238E27FC236}">
                  <a16:creationId xmlns:a16="http://schemas.microsoft.com/office/drawing/2014/main" id="{516EE511-6CB9-4B6C-8A04-4A12A8FAE9A9}"/>
                </a:ext>
              </a:extLst>
            </p:cNvPr>
            <p:cNvSpPr/>
            <p:nvPr/>
          </p:nvSpPr>
          <p:spPr>
            <a:xfrm>
              <a:off x="5257800" y="4038600"/>
              <a:ext cx="1371600" cy="1295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Oval 2">
              <a:extLst>
                <a:ext uri="{FF2B5EF4-FFF2-40B4-BE49-F238E27FC236}">
                  <a16:creationId xmlns:a16="http://schemas.microsoft.com/office/drawing/2014/main" id="{E3A7657B-2FB8-4776-9D57-A27A531B97D7}"/>
                </a:ext>
              </a:extLst>
            </p:cNvPr>
            <p:cNvSpPr/>
            <p:nvPr/>
          </p:nvSpPr>
          <p:spPr>
            <a:xfrm>
              <a:off x="5840413" y="4572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Circular Arrow 4">
              <a:extLst>
                <a:ext uri="{FF2B5EF4-FFF2-40B4-BE49-F238E27FC236}">
                  <a16:creationId xmlns:a16="http://schemas.microsoft.com/office/drawing/2014/main" id="{3DF2539D-27E3-4F9A-9599-CC2FA81391B3}"/>
                </a:ext>
              </a:extLst>
            </p:cNvPr>
            <p:cNvSpPr/>
            <p:nvPr/>
          </p:nvSpPr>
          <p:spPr>
            <a:xfrm>
              <a:off x="5522913" y="4152900"/>
              <a:ext cx="838200" cy="8382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grpSp>
      <p:grpSp>
        <p:nvGrpSpPr>
          <p:cNvPr id="70661" name="Group 15">
            <a:extLst>
              <a:ext uri="{FF2B5EF4-FFF2-40B4-BE49-F238E27FC236}">
                <a16:creationId xmlns:a16="http://schemas.microsoft.com/office/drawing/2014/main" id="{7AC0DF4D-2C8B-43C6-B4B5-388DA4D85AEA}"/>
              </a:ext>
            </a:extLst>
          </p:cNvPr>
          <p:cNvGrpSpPr>
            <a:grpSpLocks/>
          </p:cNvGrpSpPr>
          <p:nvPr/>
        </p:nvGrpSpPr>
        <p:grpSpPr bwMode="auto">
          <a:xfrm>
            <a:off x="6434138" y="4559300"/>
            <a:ext cx="2136775" cy="1295400"/>
            <a:chOff x="5486400" y="4152900"/>
            <a:chExt cx="2136648" cy="1295400"/>
          </a:xfrm>
        </p:grpSpPr>
        <p:sp>
          <p:nvSpPr>
            <p:cNvPr id="11" name="Oval 10">
              <a:extLst>
                <a:ext uri="{FF2B5EF4-FFF2-40B4-BE49-F238E27FC236}">
                  <a16:creationId xmlns:a16="http://schemas.microsoft.com/office/drawing/2014/main" id="{72A9C99E-DFAD-40F9-B6B2-E3DACA28CBBF}"/>
                </a:ext>
              </a:extLst>
            </p:cNvPr>
            <p:cNvSpPr/>
            <p:nvPr/>
          </p:nvSpPr>
          <p:spPr>
            <a:xfrm>
              <a:off x="5791182" y="4152900"/>
              <a:ext cx="1371518" cy="1295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11">
              <a:extLst>
                <a:ext uri="{FF2B5EF4-FFF2-40B4-BE49-F238E27FC236}">
                  <a16:creationId xmlns:a16="http://schemas.microsoft.com/office/drawing/2014/main" id="{AF2A6607-19FE-413E-9F5E-6EF58BD74247}"/>
                </a:ext>
              </a:extLst>
            </p:cNvPr>
            <p:cNvSpPr/>
            <p:nvPr/>
          </p:nvSpPr>
          <p:spPr>
            <a:xfrm>
              <a:off x="6373759" y="4686300"/>
              <a:ext cx="228586"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Circular Arrow 12">
              <a:extLst>
                <a:ext uri="{FF2B5EF4-FFF2-40B4-BE49-F238E27FC236}">
                  <a16:creationId xmlns:a16="http://schemas.microsoft.com/office/drawing/2014/main" id="{C7A46CBC-8247-4D10-B378-BDF42DAE9AB6}"/>
                </a:ext>
              </a:extLst>
            </p:cNvPr>
            <p:cNvSpPr/>
            <p:nvPr/>
          </p:nvSpPr>
          <p:spPr>
            <a:xfrm flipH="1">
              <a:off x="6056278" y="4267200"/>
              <a:ext cx="838150" cy="8382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cxnSp>
          <p:nvCxnSpPr>
            <p:cNvPr id="15" name="Straight Connector 14">
              <a:extLst>
                <a:ext uri="{FF2B5EF4-FFF2-40B4-BE49-F238E27FC236}">
                  <a16:creationId xmlns:a16="http://schemas.microsoft.com/office/drawing/2014/main" id="{6120CCDC-BA55-4C9F-9D04-6B1CB1D01352}"/>
                </a:ext>
              </a:extLst>
            </p:cNvPr>
            <p:cNvCxnSpPr/>
            <p:nvPr/>
          </p:nvCxnSpPr>
          <p:spPr>
            <a:xfrm flipV="1">
              <a:off x="5486400" y="4425950"/>
              <a:ext cx="2136648" cy="679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FAEB249A-C8A2-42DE-A3C0-2BE74410C9EB}"/>
              </a:ext>
            </a:extLst>
          </p:cNvPr>
          <p:cNvCxnSpPr/>
          <p:nvPr/>
        </p:nvCxnSpPr>
        <p:spPr>
          <a:xfrm rot="19800000">
            <a:off x="2640013" y="5053013"/>
            <a:ext cx="2133600" cy="463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3A28993-B50D-49B7-951D-98282DF347DF}"/>
              </a:ext>
            </a:extLst>
          </p:cNvPr>
          <p:cNvCxnSpPr/>
          <p:nvPr/>
        </p:nvCxnSpPr>
        <p:spPr>
          <a:xfrm flipV="1">
            <a:off x="8159750" y="5443538"/>
            <a:ext cx="700088" cy="1000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3E6DEE-8F93-46C7-8477-74758CEE47D4}"/>
              </a:ext>
            </a:extLst>
          </p:cNvPr>
          <p:cNvCxnSpPr/>
          <p:nvPr/>
        </p:nvCxnSpPr>
        <p:spPr>
          <a:xfrm flipH="1" flipV="1">
            <a:off x="8153400" y="5543550"/>
            <a:ext cx="590550" cy="342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6343D81-334C-42C0-989B-DEE61F300D1D}"/>
              </a:ext>
            </a:extLst>
          </p:cNvPr>
          <p:cNvCxnSpPr/>
          <p:nvPr/>
        </p:nvCxnSpPr>
        <p:spPr>
          <a:xfrm flipH="1" flipV="1">
            <a:off x="7646988" y="4184650"/>
            <a:ext cx="1231900" cy="5984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412BD3-334E-44D6-89EE-C5C68A8744CF}"/>
              </a:ext>
            </a:extLst>
          </p:cNvPr>
          <p:cNvCxnSpPr/>
          <p:nvPr/>
        </p:nvCxnSpPr>
        <p:spPr>
          <a:xfrm flipH="1">
            <a:off x="3913188" y="5145088"/>
            <a:ext cx="1031875" cy="110013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430EA7-CDCC-4C26-A24B-89F92DEC36AD}"/>
              </a:ext>
            </a:extLst>
          </p:cNvPr>
          <p:cNvCxnSpPr/>
          <p:nvPr/>
        </p:nvCxnSpPr>
        <p:spPr>
          <a:xfrm>
            <a:off x="4160838" y="4640263"/>
            <a:ext cx="97155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48" name="Straight Connector 2047">
            <a:extLst>
              <a:ext uri="{FF2B5EF4-FFF2-40B4-BE49-F238E27FC236}">
                <a16:creationId xmlns:a16="http://schemas.microsoft.com/office/drawing/2014/main" id="{AA1486E4-EAEC-47D9-9E71-559DD6E4E6AC}"/>
              </a:ext>
            </a:extLst>
          </p:cNvPr>
          <p:cNvCxnSpPr/>
          <p:nvPr/>
        </p:nvCxnSpPr>
        <p:spPr>
          <a:xfrm flipV="1">
            <a:off x="4149725" y="4343400"/>
            <a:ext cx="633413" cy="3063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0669" name="TextBox 2048">
            <a:extLst>
              <a:ext uri="{FF2B5EF4-FFF2-40B4-BE49-F238E27FC236}">
                <a16:creationId xmlns:a16="http://schemas.microsoft.com/office/drawing/2014/main" id="{55FFECEF-DC88-4CAC-B737-4FD7D5319802}"/>
              </a:ext>
            </a:extLst>
          </p:cNvPr>
          <p:cNvSpPr txBox="1">
            <a:spLocks noChangeArrowheads="1"/>
          </p:cNvSpPr>
          <p:nvPr/>
        </p:nvSpPr>
        <p:spPr bwMode="auto">
          <a:xfrm>
            <a:off x="5029200" y="4114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Unsafe</a:t>
            </a:r>
          </a:p>
        </p:txBody>
      </p:sp>
      <p:sp>
        <p:nvSpPr>
          <p:cNvPr id="70670" name="TextBox 36">
            <a:extLst>
              <a:ext uri="{FF2B5EF4-FFF2-40B4-BE49-F238E27FC236}">
                <a16:creationId xmlns:a16="http://schemas.microsoft.com/office/drawing/2014/main" id="{8B3927C2-FB7C-4DDB-A04B-97EB2F738CC4}"/>
              </a:ext>
            </a:extLst>
          </p:cNvPr>
          <p:cNvSpPr txBox="1">
            <a:spLocks noChangeArrowheads="1"/>
          </p:cNvSpPr>
          <p:nvPr/>
        </p:nvSpPr>
        <p:spPr bwMode="auto">
          <a:xfrm>
            <a:off x="4525963" y="58356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Safe</a:t>
            </a:r>
          </a:p>
        </p:txBody>
      </p:sp>
      <p:sp>
        <p:nvSpPr>
          <p:cNvPr id="70671" name="TextBox 37">
            <a:extLst>
              <a:ext uri="{FF2B5EF4-FFF2-40B4-BE49-F238E27FC236}">
                <a16:creationId xmlns:a16="http://schemas.microsoft.com/office/drawing/2014/main" id="{AEF73CD7-516B-4337-A2D0-60CCEF458774}"/>
              </a:ext>
            </a:extLst>
          </p:cNvPr>
          <p:cNvSpPr txBox="1">
            <a:spLocks noChangeArrowheads="1"/>
          </p:cNvSpPr>
          <p:nvPr/>
        </p:nvSpPr>
        <p:spPr bwMode="auto">
          <a:xfrm>
            <a:off x="8878888" y="407828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Safe</a:t>
            </a:r>
          </a:p>
        </p:txBody>
      </p:sp>
      <p:sp>
        <p:nvSpPr>
          <p:cNvPr id="70672" name="TextBox 38">
            <a:extLst>
              <a:ext uri="{FF2B5EF4-FFF2-40B4-BE49-F238E27FC236}">
                <a16:creationId xmlns:a16="http://schemas.microsoft.com/office/drawing/2014/main" id="{4F125621-40D1-419F-AD22-C92E75427B78}"/>
              </a:ext>
            </a:extLst>
          </p:cNvPr>
          <p:cNvSpPr txBox="1">
            <a:spLocks noChangeArrowheads="1"/>
          </p:cNvSpPr>
          <p:nvPr/>
        </p:nvSpPr>
        <p:spPr bwMode="auto">
          <a:xfrm>
            <a:off x="8743950" y="6019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Unsafe</a:t>
            </a:r>
          </a:p>
        </p:txBody>
      </p:sp>
      <p:pic>
        <p:nvPicPr>
          <p:cNvPr id="70673" name="Picture 3" descr="C:\Users\Don\AppData\Local\Microsoft\Windows\Temporary Internet Files\Content.IE5\UTUTR1BP\MP900305784[1].jpg">
            <a:extLst>
              <a:ext uri="{FF2B5EF4-FFF2-40B4-BE49-F238E27FC236}">
                <a16:creationId xmlns:a16="http://schemas.microsoft.com/office/drawing/2014/main" id="{CCFAE1A6-B431-4CCC-B10E-863ED6C96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3939">
            <a:off x="5068094" y="4760119"/>
            <a:ext cx="5905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4" name="Picture 3" descr="C:\Users\Don\AppData\Local\Microsoft\Windows\Temporary Internet Files\Content.IE5\UTUTR1BP\MP900305784[1].jpg">
            <a:extLst>
              <a:ext uri="{FF2B5EF4-FFF2-40B4-BE49-F238E27FC236}">
                <a16:creationId xmlns:a16="http://schemas.microsoft.com/office/drawing/2014/main" id="{45EFA0F9-BE9F-4DCA-B7D8-D1F38726C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3939">
            <a:off x="8868569" y="4931569"/>
            <a:ext cx="5905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C2B14224-7B5F-47C7-8030-0E3251729618}"/>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How to Operate a Buffer</a:t>
            </a:r>
          </a:p>
        </p:txBody>
      </p:sp>
      <p:sp>
        <p:nvSpPr>
          <p:cNvPr id="72707" name="Content Placeholder 8">
            <a:extLst>
              <a:ext uri="{FF2B5EF4-FFF2-40B4-BE49-F238E27FC236}">
                <a16:creationId xmlns:a16="http://schemas.microsoft.com/office/drawing/2014/main" id="{12DF0822-B647-4B30-8014-477D76FAD93A}"/>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AppleSystemUIFont"/>
              <a:buChar char="&gt;"/>
            </a:pPr>
            <a:r>
              <a:rPr lang="en-US" altLang="en-US"/>
              <a:t>Apply a small amount of buffing compound to the rotating wheel before starting to polish.  </a:t>
            </a:r>
          </a:p>
          <a:p>
            <a:pPr lvl="1" eaLnBrk="1" hangingPunct="1">
              <a:buFont typeface=".AppleSystemUIFont"/>
              <a:buChar char="&gt;"/>
            </a:pPr>
            <a:r>
              <a:rPr lang="en-US" altLang="en-US"/>
              <a:t>Lightly touch the metal to the buffing wheel in the safe area.</a:t>
            </a:r>
          </a:p>
          <a:p>
            <a:pPr lvl="1" eaLnBrk="1" hangingPunct="1">
              <a:buFont typeface=".AppleSystemUIFont"/>
              <a:buChar char="&gt;"/>
            </a:pPr>
            <a:r>
              <a:rPr lang="en-US" altLang="en-US"/>
              <a:t>Move the metal against the wheel, polishing the whole surface.</a:t>
            </a:r>
          </a:p>
          <a:p>
            <a:pPr lvl="1" eaLnBrk="1" hangingPunct="1">
              <a:buFont typeface=".AppleSystemUIFont"/>
              <a:buChar char="&gt;"/>
            </a:pPr>
            <a:r>
              <a:rPr lang="en-US" altLang="en-US"/>
              <a:t>Apply compound often while polishing; the compound is the abrasive.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7F971AD4-C267-43CC-ACDF-85C5FA9A9C84}"/>
              </a:ext>
            </a:extLst>
          </p:cNvPr>
          <p:cNvSpPr>
            <a:spLocks noGrp="1"/>
          </p:cNvSpPr>
          <p:nvPr>
            <p:ph type="title"/>
          </p:nvPr>
        </p:nvSpPr>
        <p:spPr>
          <a:xfrm>
            <a:off x="741363" y="407988"/>
            <a:ext cx="10058400" cy="876300"/>
          </a:xfrm>
        </p:spPr>
        <p:txBody>
          <a:bodyPr/>
          <a:lstStyle/>
          <a:p>
            <a:pPr eaLnBrk="1" hangingPunct="1">
              <a:defRPr/>
            </a:pPr>
            <a:r>
              <a:rPr lang="en-US" dirty="0"/>
              <a:t>How to Operate a Buffer</a:t>
            </a:r>
          </a:p>
        </p:txBody>
      </p:sp>
      <p:sp>
        <p:nvSpPr>
          <p:cNvPr id="74755" name="Content Placeholder 8">
            <a:extLst>
              <a:ext uri="{FF2B5EF4-FFF2-40B4-BE49-F238E27FC236}">
                <a16:creationId xmlns:a16="http://schemas.microsoft.com/office/drawing/2014/main" id="{47588383-1C08-4077-A21A-3FCA1BDD6BDB}"/>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The part is completely polished when the shine is at the desired luster.</a:t>
            </a:r>
          </a:p>
          <a:p>
            <a:pPr lvl="1" eaLnBrk="1" hangingPunct="1">
              <a:buFont typeface=".AppleSystemUIFont"/>
              <a:buChar char="&gt;"/>
            </a:pPr>
            <a:r>
              <a:rPr lang="en-US" altLang="en-US"/>
              <a:t>Change to a different wheel and a finer compound (see slide 29), and polish the part until the desired shine or luster is achieved.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512D0CED-FD5E-4467-BD21-C6118F58E9B5}"/>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How to Polish or Buff </a:t>
            </a:r>
          </a:p>
        </p:txBody>
      </p:sp>
      <p:sp>
        <p:nvSpPr>
          <p:cNvPr id="76803" name="Content Placeholder 8">
            <a:extLst>
              <a:ext uri="{FF2B5EF4-FFF2-40B4-BE49-F238E27FC236}">
                <a16:creationId xmlns:a16="http://schemas.microsoft.com/office/drawing/2014/main" id="{D8B00C62-7AA4-452A-940A-3DDEF9ADF6F0}"/>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AppleSystemUIFont"/>
              <a:buChar char="&gt;"/>
            </a:pPr>
            <a:r>
              <a:rPr lang="en-US" altLang="en-US"/>
              <a:t>Start buffing with a spiral wheel and white buffing compound after sanding the part with 2000 grit wet/dry sandpaper.  </a:t>
            </a:r>
          </a:p>
          <a:p>
            <a:pPr lvl="1" eaLnBrk="1" hangingPunct="1">
              <a:buFont typeface=".AppleSystemUIFont"/>
              <a:buChar char="&gt;"/>
            </a:pPr>
            <a:r>
              <a:rPr lang="en-US" altLang="en-US"/>
              <a:t>Polish all surfaces.</a:t>
            </a:r>
          </a:p>
        </p:txBody>
      </p:sp>
      <p:pic>
        <p:nvPicPr>
          <p:cNvPr id="76804" name="Picture 1">
            <a:extLst>
              <a:ext uri="{FF2B5EF4-FFF2-40B4-BE49-F238E27FC236}">
                <a16:creationId xmlns:a16="http://schemas.microsoft.com/office/drawing/2014/main" id="{24E28C43-077A-491F-9AF3-3A5E6DF51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838" y="3295650"/>
            <a:ext cx="385603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DB692D1B-D9EF-408B-8CA0-13F44A070089}"/>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Types of Polish</a:t>
            </a:r>
          </a:p>
        </p:txBody>
      </p:sp>
      <p:sp>
        <p:nvSpPr>
          <p:cNvPr id="78851" name="Content Placeholder 8">
            <a:extLst>
              <a:ext uri="{FF2B5EF4-FFF2-40B4-BE49-F238E27FC236}">
                <a16:creationId xmlns:a16="http://schemas.microsoft.com/office/drawing/2014/main" id="{01C7BD13-1A48-4148-8659-A2ABEB15F650}"/>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AppleSystemUIFont"/>
              <a:buChar char="&gt;"/>
            </a:pPr>
            <a:r>
              <a:rPr lang="en-US" altLang="en-US"/>
              <a:t>Cut and Polish Motion</a:t>
            </a:r>
          </a:p>
          <a:p>
            <a:pPr lvl="2" eaLnBrk="1" hangingPunct="1"/>
            <a:r>
              <a:rPr lang="en-US" altLang="en-US"/>
              <a:t>Removes material to give a smooth surface and a semi- bright uniform finish</a:t>
            </a:r>
          </a:p>
          <a:p>
            <a:pPr lvl="1" eaLnBrk="1" hangingPunct="1">
              <a:buFont typeface=".AppleSystemUIFont"/>
              <a:buChar char="&gt;"/>
            </a:pPr>
            <a:r>
              <a:rPr lang="en-US" altLang="en-US"/>
              <a:t>Color Motion</a:t>
            </a:r>
          </a:p>
          <a:p>
            <a:pPr lvl="2" eaLnBrk="1" hangingPunct="1"/>
            <a:r>
              <a:rPr lang="en-US" altLang="en-US"/>
              <a:t>Gives a bright, shiny, and clean surface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AC31551F-00F3-490B-9787-F64EB3C384EA}"/>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Cut and Polish Motion</a:t>
            </a:r>
          </a:p>
        </p:txBody>
      </p:sp>
      <p:sp>
        <p:nvSpPr>
          <p:cNvPr id="80899" name="Content Placeholder 8">
            <a:extLst>
              <a:ext uri="{FF2B5EF4-FFF2-40B4-BE49-F238E27FC236}">
                <a16:creationId xmlns:a16="http://schemas.microsoft.com/office/drawing/2014/main" id="{A72B661E-1A35-4C9F-8789-D8791593EED1}"/>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AppleSystemUIFont"/>
              <a:buChar char="&gt;"/>
            </a:pPr>
            <a:r>
              <a:rPr lang="en-US" altLang="en-US"/>
              <a:t>The work piece should be pushed against the rotation of the wheel using a medium to hard pressure.</a:t>
            </a:r>
          </a:p>
        </p:txBody>
      </p:sp>
      <p:grpSp>
        <p:nvGrpSpPr>
          <p:cNvPr id="80900" name="Group 11">
            <a:extLst>
              <a:ext uri="{FF2B5EF4-FFF2-40B4-BE49-F238E27FC236}">
                <a16:creationId xmlns:a16="http://schemas.microsoft.com/office/drawing/2014/main" id="{B9D1699C-6A91-45DF-A3E1-B25873438878}"/>
              </a:ext>
            </a:extLst>
          </p:cNvPr>
          <p:cNvGrpSpPr>
            <a:grpSpLocks/>
          </p:cNvGrpSpPr>
          <p:nvPr/>
        </p:nvGrpSpPr>
        <p:grpSpPr bwMode="auto">
          <a:xfrm>
            <a:off x="4954588" y="3057525"/>
            <a:ext cx="2454275" cy="2667000"/>
            <a:chOff x="3581400" y="3352800"/>
            <a:chExt cx="2454656" cy="2667000"/>
          </a:xfrm>
        </p:grpSpPr>
        <p:grpSp>
          <p:nvGrpSpPr>
            <p:cNvPr id="80901" name="Group 6">
              <a:extLst>
                <a:ext uri="{FF2B5EF4-FFF2-40B4-BE49-F238E27FC236}">
                  <a16:creationId xmlns:a16="http://schemas.microsoft.com/office/drawing/2014/main" id="{E1CFCCE1-700A-4455-879D-DC9CEB1DE08B}"/>
                </a:ext>
              </a:extLst>
            </p:cNvPr>
            <p:cNvGrpSpPr>
              <a:grpSpLocks/>
            </p:cNvGrpSpPr>
            <p:nvPr/>
          </p:nvGrpSpPr>
          <p:grpSpPr bwMode="auto">
            <a:xfrm>
              <a:off x="3581400" y="3352800"/>
              <a:ext cx="1828800" cy="1828800"/>
              <a:chOff x="5257800" y="4038600"/>
              <a:chExt cx="1371600" cy="1295400"/>
            </a:xfrm>
          </p:grpSpPr>
          <p:sp>
            <p:nvSpPr>
              <p:cNvPr id="8" name="Oval 7">
                <a:extLst>
                  <a:ext uri="{FF2B5EF4-FFF2-40B4-BE49-F238E27FC236}">
                    <a16:creationId xmlns:a16="http://schemas.microsoft.com/office/drawing/2014/main" id="{B8DB47DF-E6B0-4C23-82CA-9155FDDDCDAC}"/>
                  </a:ext>
                </a:extLst>
              </p:cNvPr>
              <p:cNvSpPr/>
              <p:nvPr/>
            </p:nvSpPr>
            <p:spPr>
              <a:xfrm>
                <a:off x="5257800" y="4038600"/>
                <a:ext cx="1371813" cy="1295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Oval 9">
                <a:extLst>
                  <a:ext uri="{FF2B5EF4-FFF2-40B4-BE49-F238E27FC236}">
                    <a16:creationId xmlns:a16="http://schemas.microsoft.com/office/drawing/2014/main" id="{D9823E03-ABC3-45D7-BC68-B81DAA6406C4}"/>
                  </a:ext>
                </a:extLst>
              </p:cNvPr>
              <p:cNvSpPr/>
              <p:nvPr/>
            </p:nvSpPr>
            <p:spPr>
              <a:xfrm>
                <a:off x="5840106" y="4571603"/>
                <a:ext cx="228636" cy="2293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Circular Arrow 10">
                <a:extLst>
                  <a:ext uri="{FF2B5EF4-FFF2-40B4-BE49-F238E27FC236}">
                    <a16:creationId xmlns:a16="http://schemas.microsoft.com/office/drawing/2014/main" id="{CFD501E6-A53C-4A76-BC4B-4A725822D107}"/>
                  </a:ext>
                </a:extLst>
              </p:cNvPr>
              <p:cNvSpPr/>
              <p:nvPr/>
            </p:nvSpPr>
            <p:spPr>
              <a:xfrm>
                <a:off x="5523350" y="4153297"/>
                <a:ext cx="838330" cy="83773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grpSp>
        <p:sp>
          <p:nvSpPr>
            <p:cNvPr id="3" name="Rectangle 2">
              <a:extLst>
                <a:ext uri="{FF2B5EF4-FFF2-40B4-BE49-F238E27FC236}">
                  <a16:creationId xmlns:a16="http://schemas.microsoft.com/office/drawing/2014/main" id="{61BD1912-560E-4CCF-97A8-E82D9920F068}"/>
                </a:ext>
              </a:extLst>
            </p:cNvPr>
            <p:cNvSpPr/>
            <p:nvPr/>
          </p:nvSpPr>
          <p:spPr>
            <a:xfrm rot="19481778">
              <a:off x="4068838" y="5119688"/>
              <a:ext cx="1967218" cy="228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Arrow Connector 5">
              <a:extLst>
                <a:ext uri="{FF2B5EF4-FFF2-40B4-BE49-F238E27FC236}">
                  <a16:creationId xmlns:a16="http://schemas.microsoft.com/office/drawing/2014/main" id="{33828BD3-9E32-443B-8B4B-70D9B13CAAFA}"/>
                </a:ext>
              </a:extLst>
            </p:cNvPr>
            <p:cNvCxnSpPr/>
            <p:nvPr/>
          </p:nvCxnSpPr>
          <p:spPr>
            <a:xfrm flipV="1">
              <a:off x="4662655" y="5181600"/>
              <a:ext cx="1128888"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5BCB5848-635C-4F60-A36B-C63C9DE3C028}"/>
              </a:ext>
            </a:extLst>
          </p:cNvPr>
          <p:cNvSpPr>
            <a:spLocks noGrp="1"/>
          </p:cNvSpPr>
          <p:nvPr>
            <p:ph type="title"/>
          </p:nvPr>
        </p:nvSpPr>
        <p:spPr>
          <a:xfrm>
            <a:off x="741363" y="407988"/>
            <a:ext cx="10058400" cy="876300"/>
          </a:xfrm>
        </p:spPr>
        <p:txBody>
          <a:bodyPr/>
          <a:lstStyle/>
          <a:p>
            <a:pPr eaLnBrk="1" hangingPunct="1">
              <a:defRPr/>
            </a:pPr>
            <a:r>
              <a:rPr lang="en-US" dirty="0"/>
              <a:t>Color Motion</a:t>
            </a:r>
          </a:p>
        </p:txBody>
      </p:sp>
      <p:sp>
        <p:nvSpPr>
          <p:cNvPr id="82947" name="Content Placeholder 8">
            <a:extLst>
              <a:ext uri="{FF2B5EF4-FFF2-40B4-BE49-F238E27FC236}">
                <a16:creationId xmlns:a16="http://schemas.microsoft.com/office/drawing/2014/main" id="{34159EE9-14FA-4BBC-BD51-8BA39F94C553}"/>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The material is moved with the rotation of the wheel using medium to light pressure.</a:t>
            </a:r>
          </a:p>
          <a:p>
            <a:pPr lvl="1" eaLnBrk="1" hangingPunct="1">
              <a:buFont typeface=".AppleSystemUIFont"/>
              <a:buChar char="&gt;"/>
            </a:pPr>
            <a:r>
              <a:rPr lang="en-US" altLang="en-US"/>
              <a:t>Motion polishing will brighten the shine.</a:t>
            </a:r>
          </a:p>
        </p:txBody>
      </p:sp>
      <p:grpSp>
        <p:nvGrpSpPr>
          <p:cNvPr id="82948" name="Group 6">
            <a:extLst>
              <a:ext uri="{FF2B5EF4-FFF2-40B4-BE49-F238E27FC236}">
                <a16:creationId xmlns:a16="http://schemas.microsoft.com/office/drawing/2014/main" id="{0F6CB69A-4F9A-4DC6-A6F3-ADF5143FAF64}"/>
              </a:ext>
            </a:extLst>
          </p:cNvPr>
          <p:cNvGrpSpPr>
            <a:grpSpLocks/>
          </p:cNvGrpSpPr>
          <p:nvPr/>
        </p:nvGrpSpPr>
        <p:grpSpPr bwMode="auto">
          <a:xfrm>
            <a:off x="5105400" y="3352800"/>
            <a:ext cx="1828800" cy="1828800"/>
            <a:chOff x="5257800" y="4038600"/>
            <a:chExt cx="1371600" cy="1295400"/>
          </a:xfrm>
        </p:grpSpPr>
        <p:sp>
          <p:nvSpPr>
            <p:cNvPr id="11" name="Oval 10">
              <a:extLst>
                <a:ext uri="{FF2B5EF4-FFF2-40B4-BE49-F238E27FC236}">
                  <a16:creationId xmlns:a16="http://schemas.microsoft.com/office/drawing/2014/main" id="{2CDF902E-E1CB-4357-879E-7053B3594297}"/>
                </a:ext>
              </a:extLst>
            </p:cNvPr>
            <p:cNvSpPr/>
            <p:nvPr/>
          </p:nvSpPr>
          <p:spPr>
            <a:xfrm>
              <a:off x="5257800" y="4038600"/>
              <a:ext cx="1371600" cy="1295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11">
              <a:extLst>
                <a:ext uri="{FF2B5EF4-FFF2-40B4-BE49-F238E27FC236}">
                  <a16:creationId xmlns:a16="http://schemas.microsoft.com/office/drawing/2014/main" id="{F1F0AB08-3BD8-4730-B138-E9F59E8FA306}"/>
                </a:ext>
              </a:extLst>
            </p:cNvPr>
            <p:cNvSpPr/>
            <p:nvPr/>
          </p:nvSpPr>
          <p:spPr>
            <a:xfrm>
              <a:off x="5840016" y="4571603"/>
              <a:ext cx="228600" cy="2293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Circular Arrow 12">
              <a:extLst>
                <a:ext uri="{FF2B5EF4-FFF2-40B4-BE49-F238E27FC236}">
                  <a16:creationId xmlns:a16="http://schemas.microsoft.com/office/drawing/2014/main" id="{C4F216C7-13B8-4CBA-9836-6ABAA936D9C9}"/>
                </a:ext>
              </a:extLst>
            </p:cNvPr>
            <p:cNvSpPr/>
            <p:nvPr/>
          </p:nvSpPr>
          <p:spPr>
            <a:xfrm>
              <a:off x="5523310" y="4153297"/>
              <a:ext cx="838200" cy="83773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grpSp>
      <p:sp>
        <p:nvSpPr>
          <p:cNvPr id="8" name="Rectangle 7">
            <a:extLst>
              <a:ext uri="{FF2B5EF4-FFF2-40B4-BE49-F238E27FC236}">
                <a16:creationId xmlns:a16="http://schemas.microsoft.com/office/drawing/2014/main" id="{B092276F-D4CE-419B-881E-91211A8C793A}"/>
              </a:ext>
            </a:extLst>
          </p:cNvPr>
          <p:cNvSpPr/>
          <p:nvPr/>
        </p:nvSpPr>
        <p:spPr>
          <a:xfrm rot="19481778">
            <a:off x="5594350" y="5124450"/>
            <a:ext cx="1966913" cy="228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0" name="Straight Arrow Connector 9">
            <a:extLst>
              <a:ext uri="{FF2B5EF4-FFF2-40B4-BE49-F238E27FC236}">
                <a16:creationId xmlns:a16="http://schemas.microsoft.com/office/drawing/2014/main" id="{84AC8D63-36DB-4582-965D-4B0EBE899F96}"/>
              </a:ext>
            </a:extLst>
          </p:cNvPr>
          <p:cNvCxnSpPr/>
          <p:nvPr/>
        </p:nvCxnSpPr>
        <p:spPr>
          <a:xfrm rot="10800000" flipV="1">
            <a:off x="6186488" y="5181600"/>
            <a:ext cx="1128712"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C439868-A936-4065-8464-914AEA11BA57}"/>
              </a:ext>
            </a:extLst>
          </p:cNvPr>
          <p:cNvSpPr>
            <a:spLocks noGrp="1"/>
          </p:cNvSpPr>
          <p:nvPr>
            <p:ph type="title"/>
          </p:nvPr>
        </p:nvSpPr>
        <p:spPr>
          <a:xfrm>
            <a:off x="741363" y="407988"/>
            <a:ext cx="10058400" cy="876300"/>
          </a:xfrm>
        </p:spPr>
        <p:txBody>
          <a:bodyPr/>
          <a:lstStyle/>
          <a:p>
            <a:pPr eaLnBrk="1" fontAlgn="auto" hangingPunct="1">
              <a:spcAft>
                <a:spcPts val="0"/>
              </a:spcAft>
              <a:defRPr/>
            </a:pPr>
            <a:r>
              <a:rPr lang="en-US" dirty="0"/>
              <a:t>How to Polish or Buff</a:t>
            </a:r>
          </a:p>
        </p:txBody>
      </p:sp>
      <p:sp>
        <p:nvSpPr>
          <p:cNvPr id="84995" name="Content Placeholder 8">
            <a:extLst>
              <a:ext uri="{FF2B5EF4-FFF2-40B4-BE49-F238E27FC236}">
                <a16:creationId xmlns:a16="http://schemas.microsoft.com/office/drawing/2014/main" id="{C541B246-942A-4FC5-841B-A2BDD447A291}"/>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AppleSystemUIFont"/>
              <a:buChar char="&gt;"/>
            </a:pPr>
            <a:r>
              <a:rPr lang="en-US" altLang="en-US"/>
              <a:t>Buff the part until the shine is uniform.</a:t>
            </a:r>
          </a:p>
          <a:p>
            <a:pPr lvl="1" eaLnBrk="1" hangingPunct="1">
              <a:buFont typeface=".AppleSystemUIFont"/>
              <a:buChar char="&gt;"/>
            </a:pPr>
            <a:r>
              <a:rPr lang="en-US" altLang="en-US"/>
              <a:t>Continue to polish until the shine or luster is bright enough. </a:t>
            </a:r>
          </a:p>
          <a:p>
            <a:pPr lvl="1" eaLnBrk="1" hangingPunct="1">
              <a:buFont typeface=".AppleSystemUIFont"/>
              <a:buChar char="&gt;"/>
            </a:pPr>
            <a:r>
              <a:rPr lang="en-US" altLang="en-US"/>
              <a:t>If the polishing is not to the luster wanted, change to a different wheel with blue rouge, and use a color motion to bring the part to a high luster.</a:t>
            </a:r>
          </a:p>
        </p:txBody>
      </p:sp>
      <p:pic>
        <p:nvPicPr>
          <p:cNvPr id="84996" name="Picture 1">
            <a:extLst>
              <a:ext uri="{FF2B5EF4-FFF2-40B4-BE49-F238E27FC236}">
                <a16:creationId xmlns:a16="http://schemas.microsoft.com/office/drawing/2014/main" id="{568766BF-38E7-4822-BD34-1D2389C1F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738" y="3944938"/>
            <a:ext cx="193198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9CAD5E90-6A72-4711-9CB0-CDFA4DE55AE4}"/>
              </a:ext>
            </a:extLst>
          </p:cNvPr>
          <p:cNvSpPr>
            <a:spLocks noGrp="1"/>
          </p:cNvSpPr>
          <p:nvPr>
            <p:ph type="title"/>
          </p:nvPr>
        </p:nvSpPr>
        <p:spPr>
          <a:xfrm>
            <a:off x="741363" y="407988"/>
            <a:ext cx="10058400" cy="876300"/>
          </a:xfrm>
        </p:spPr>
        <p:txBody>
          <a:bodyPr/>
          <a:lstStyle/>
          <a:p>
            <a:pPr eaLnBrk="1" hangingPunct="1">
              <a:defRPr/>
            </a:pPr>
            <a:r>
              <a:rPr lang="en-US"/>
              <a:t>Chop/Cutoff Saw</a:t>
            </a:r>
            <a:endParaRPr lang="en-US" dirty="0"/>
          </a:p>
        </p:txBody>
      </p:sp>
      <p:pic>
        <p:nvPicPr>
          <p:cNvPr id="13315" name="Content Placeholder 1">
            <a:extLst>
              <a:ext uri="{FF2B5EF4-FFF2-40B4-BE49-F238E27FC236}">
                <a16:creationId xmlns:a16="http://schemas.microsoft.com/office/drawing/2014/main" id="{A14F034C-F1C5-4A3A-8922-031E4100F9E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722813" y="2981325"/>
            <a:ext cx="3248025" cy="243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Content Placeholder 6">
            <a:extLst>
              <a:ext uri="{FF2B5EF4-FFF2-40B4-BE49-F238E27FC236}">
                <a16:creationId xmlns:a16="http://schemas.microsoft.com/office/drawing/2014/main" id="{35C5F4F6-48B4-45AF-880B-FE21469E2A2F}"/>
              </a:ext>
            </a:extLst>
          </p:cNvPr>
          <p:cNvSpPr>
            <a:spLocks noGrp="1" noChangeArrowheads="1"/>
          </p:cNvSpPr>
          <p:nvPr>
            <p:ph sz="half" idx="10"/>
          </p:nvPr>
        </p:nvSpPr>
        <p:spPr bwMode="auto">
          <a:xfrm>
            <a:off x="730250" y="1474788"/>
            <a:ext cx="53276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A saw designed to use an abrasive wheel to cut different angles through metal </a:t>
            </a:r>
          </a:p>
        </p:txBody>
      </p:sp>
      <p:sp>
        <p:nvSpPr>
          <p:cNvPr id="13317" name="Slide Number Placeholder 3">
            <a:extLst>
              <a:ext uri="{FF2B5EF4-FFF2-40B4-BE49-F238E27FC236}">
                <a16:creationId xmlns:a16="http://schemas.microsoft.com/office/drawing/2014/main" id="{0CE76903-BC2E-47E9-868A-C0E037FBE19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D65BF5C-6AE3-4A80-A69A-7E22EC7F538D}" type="slidenum">
              <a:rPr lang="en-US" altLang="en-US"/>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0E74-1460-476D-9130-428E10ABED8E}"/>
              </a:ext>
            </a:extLst>
          </p:cNvPr>
          <p:cNvSpPr>
            <a:spLocks noGrp="1"/>
          </p:cNvSpPr>
          <p:nvPr>
            <p:ph type="title"/>
          </p:nvPr>
        </p:nvSpPr>
        <p:spPr>
          <a:xfrm>
            <a:off x="741363" y="407988"/>
            <a:ext cx="10058400" cy="876300"/>
          </a:xfrm>
        </p:spPr>
        <p:txBody>
          <a:bodyPr/>
          <a:lstStyle/>
          <a:p>
            <a:pPr eaLnBrk="1" hangingPunct="1">
              <a:defRPr/>
            </a:pPr>
            <a:r>
              <a:rPr lang="en-US" dirty="0"/>
              <a:t>Resources</a:t>
            </a:r>
          </a:p>
        </p:txBody>
      </p:sp>
      <p:sp>
        <p:nvSpPr>
          <p:cNvPr id="87043" name="Content Placeholder 2">
            <a:extLst>
              <a:ext uri="{FF2B5EF4-FFF2-40B4-BE49-F238E27FC236}">
                <a16:creationId xmlns:a16="http://schemas.microsoft.com/office/drawing/2014/main" id="{78C2258E-19F9-4C96-B55B-B3F08EF20B3A}"/>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hlinkClick r:id="rId3"/>
              </a:rPr>
              <a:t>www.dictionary.com</a:t>
            </a:r>
            <a:endParaRPr lang="en-US" altLang="en-US"/>
          </a:p>
          <a:p>
            <a:pPr lvl="1" eaLnBrk="1" hangingPunct="1">
              <a:buFont typeface=".AppleSystemUIFont"/>
              <a:buChar char="&gt;"/>
            </a:pPr>
            <a:r>
              <a:rPr lang="en-US" altLang="en-US">
                <a:hlinkClick r:id="rId4"/>
              </a:rPr>
              <a:t>www.clipart.com</a:t>
            </a:r>
            <a:endParaRPr lang="en-US" altLang="en-US"/>
          </a:p>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73BB96A0-5096-4832-937F-FA40E8B751DE}"/>
              </a:ext>
            </a:extLst>
          </p:cNvPr>
          <p:cNvSpPr>
            <a:spLocks noGrp="1"/>
          </p:cNvSpPr>
          <p:nvPr>
            <p:ph type="title"/>
          </p:nvPr>
        </p:nvSpPr>
        <p:spPr>
          <a:xfrm>
            <a:off x="741363" y="407988"/>
            <a:ext cx="10058400" cy="876300"/>
          </a:xfrm>
        </p:spPr>
        <p:txBody>
          <a:bodyPr/>
          <a:lstStyle/>
          <a:p>
            <a:pPr eaLnBrk="1" hangingPunct="1">
              <a:defRPr/>
            </a:pPr>
            <a:r>
              <a:rPr lang="en-US"/>
              <a:t>Grinder</a:t>
            </a:r>
            <a:endParaRPr lang="en-US" dirty="0"/>
          </a:p>
        </p:txBody>
      </p:sp>
      <p:sp>
        <p:nvSpPr>
          <p:cNvPr id="15363" name="Content Placeholder 8">
            <a:extLst>
              <a:ext uri="{FF2B5EF4-FFF2-40B4-BE49-F238E27FC236}">
                <a16:creationId xmlns:a16="http://schemas.microsoft.com/office/drawing/2014/main" id="{E792F42C-0F0D-437D-BF43-9E3F44875EFC}"/>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A machine that grinds or sharpens tools</a:t>
            </a:r>
          </a:p>
        </p:txBody>
      </p:sp>
      <p:sp>
        <p:nvSpPr>
          <p:cNvPr id="15364" name="Slide Number Placeholder 3">
            <a:extLst>
              <a:ext uri="{FF2B5EF4-FFF2-40B4-BE49-F238E27FC236}">
                <a16:creationId xmlns:a16="http://schemas.microsoft.com/office/drawing/2014/main" id="{4179D7B9-7E93-4D0A-97EB-E73072CE1CF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E9A8A5-B3B4-4668-AAC9-77D9C238D750}" type="slidenum">
              <a:rPr lang="en-US" altLang="en-US"/>
              <a:pPr/>
              <a:t>5</a:t>
            </a:fld>
            <a:endParaRPr lang="en-US" altLang="en-US"/>
          </a:p>
        </p:txBody>
      </p:sp>
      <p:pic>
        <p:nvPicPr>
          <p:cNvPr id="15365" name="Picture 1">
            <a:extLst>
              <a:ext uri="{FF2B5EF4-FFF2-40B4-BE49-F238E27FC236}">
                <a16:creationId xmlns:a16="http://schemas.microsoft.com/office/drawing/2014/main" id="{1F2AC69F-26E9-4CE9-A30B-BEDDDC6E4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3108325"/>
            <a:ext cx="33051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A80C609F-94BC-4753-90AC-44F09B8B5DD4}"/>
              </a:ext>
            </a:extLst>
          </p:cNvPr>
          <p:cNvSpPr>
            <a:spLocks noGrp="1"/>
          </p:cNvSpPr>
          <p:nvPr>
            <p:ph type="title"/>
          </p:nvPr>
        </p:nvSpPr>
        <p:spPr>
          <a:xfrm>
            <a:off x="741363" y="407988"/>
            <a:ext cx="10058400" cy="876300"/>
          </a:xfrm>
        </p:spPr>
        <p:txBody>
          <a:bodyPr/>
          <a:lstStyle/>
          <a:p>
            <a:pPr eaLnBrk="1" hangingPunct="1">
              <a:defRPr/>
            </a:pPr>
            <a:r>
              <a:rPr lang="en-US" dirty="0"/>
              <a:t>Angle Grinder</a:t>
            </a:r>
          </a:p>
        </p:txBody>
      </p:sp>
      <p:sp>
        <p:nvSpPr>
          <p:cNvPr id="17411" name="Content Placeholder 8">
            <a:extLst>
              <a:ext uri="{FF2B5EF4-FFF2-40B4-BE49-F238E27FC236}">
                <a16:creationId xmlns:a16="http://schemas.microsoft.com/office/drawing/2014/main" id="{EB00C532-BB1C-4ABA-B15D-477E89EBFBDE}"/>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A portable grinder with the cutting surface at 90 degrees from the handles  </a:t>
            </a:r>
          </a:p>
        </p:txBody>
      </p:sp>
      <p:pic>
        <p:nvPicPr>
          <p:cNvPr id="17412" name="Picture 1">
            <a:extLst>
              <a:ext uri="{FF2B5EF4-FFF2-40B4-BE49-F238E27FC236}">
                <a16:creationId xmlns:a16="http://schemas.microsoft.com/office/drawing/2014/main" id="{9F3FC082-22E0-45A1-A5F2-1EAE0633F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163" y="312420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317049E1-25CB-40A1-8C58-A7688710BF32}"/>
              </a:ext>
            </a:extLst>
          </p:cNvPr>
          <p:cNvSpPr>
            <a:spLocks noGrp="1"/>
          </p:cNvSpPr>
          <p:nvPr>
            <p:ph type="title"/>
          </p:nvPr>
        </p:nvSpPr>
        <p:spPr>
          <a:xfrm>
            <a:off x="741363" y="407988"/>
            <a:ext cx="10058400" cy="876300"/>
          </a:xfrm>
        </p:spPr>
        <p:txBody>
          <a:bodyPr/>
          <a:lstStyle/>
          <a:p>
            <a:pPr eaLnBrk="1" hangingPunct="1">
              <a:defRPr/>
            </a:pPr>
            <a:r>
              <a:rPr lang="en-US" dirty="0"/>
              <a:t>Buffer</a:t>
            </a:r>
          </a:p>
        </p:txBody>
      </p:sp>
      <p:sp>
        <p:nvSpPr>
          <p:cNvPr id="19459" name="Content Placeholder 8">
            <a:extLst>
              <a:ext uri="{FF2B5EF4-FFF2-40B4-BE49-F238E27FC236}">
                <a16:creationId xmlns:a16="http://schemas.microsoft.com/office/drawing/2014/main" id="{BD67B239-7224-4EE7-A8A9-B406773B6BDE}"/>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A special designed motor with a cloth wheel attached to both ends</a:t>
            </a:r>
          </a:p>
          <a:p>
            <a:pPr eaLnBrk="1" hangingPunct="1"/>
            <a:r>
              <a:rPr lang="en-US" altLang="en-US"/>
              <a:t>Used to polish metal and other materials to a luster</a:t>
            </a:r>
          </a:p>
          <a:p>
            <a:pPr eaLnBrk="1" hangingPunct="1"/>
            <a:endParaRPr lang="en-US" altLang="en-US"/>
          </a:p>
        </p:txBody>
      </p:sp>
      <p:pic>
        <p:nvPicPr>
          <p:cNvPr id="19460" name="Content Placeholder 1">
            <a:extLst>
              <a:ext uri="{FF2B5EF4-FFF2-40B4-BE49-F238E27FC236}">
                <a16:creationId xmlns:a16="http://schemas.microsoft.com/office/drawing/2014/main" id="{65ED9E1D-3A81-4046-9A5C-966BBDD2E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465513"/>
            <a:ext cx="3779837"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1B2C9BB-71FA-4B03-AB1F-C9A509AB13D3}"/>
              </a:ext>
            </a:extLst>
          </p:cNvPr>
          <p:cNvSpPr>
            <a:spLocks noGrp="1"/>
          </p:cNvSpPr>
          <p:nvPr>
            <p:ph type="title"/>
          </p:nvPr>
        </p:nvSpPr>
        <p:spPr>
          <a:xfrm>
            <a:off x="741363" y="407988"/>
            <a:ext cx="10058400" cy="876300"/>
          </a:xfrm>
        </p:spPr>
        <p:txBody>
          <a:bodyPr/>
          <a:lstStyle/>
          <a:p>
            <a:pPr eaLnBrk="1" hangingPunct="1">
              <a:defRPr/>
            </a:pPr>
            <a:r>
              <a:rPr lang="en-US"/>
              <a:t>Polishing</a:t>
            </a:r>
            <a:endParaRPr lang="en-US" dirty="0"/>
          </a:p>
        </p:txBody>
      </p:sp>
      <p:sp>
        <p:nvSpPr>
          <p:cNvPr id="21507" name="Content Placeholder 8">
            <a:extLst>
              <a:ext uri="{FF2B5EF4-FFF2-40B4-BE49-F238E27FC236}">
                <a16:creationId xmlns:a16="http://schemas.microsoft.com/office/drawing/2014/main" id="{62B1E7D6-5D70-44C7-8163-006DE725BE02}"/>
              </a:ext>
            </a:extLst>
          </p:cNvPr>
          <p:cNvSpPr>
            <a:spLocks noGrp="1" noChangeArrowheads="1"/>
          </p:cNvSpPr>
          <p:nvPr>
            <p:ph sz="half" idx="1"/>
          </p:nvPr>
        </p:nvSpPr>
        <p:spPr bwMode="auto">
          <a:xfrm>
            <a:off x="741363" y="1420813"/>
            <a:ext cx="1105535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buFont typeface=".AppleSystemUIFont"/>
              <a:buChar char="&gt;"/>
            </a:pPr>
            <a:r>
              <a:rPr lang="en-US" altLang="en-US"/>
              <a:t>To make smooth and glossy, especially by rubbing or friction</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lvl="1" eaLnBrk="1" hangingPunct="1">
              <a:buFont typeface=".AppleSystemUIFont"/>
              <a:buChar char="&gt;"/>
            </a:pPr>
            <a:r>
              <a:rPr lang="en-US" altLang="en-US"/>
              <a:t>http://dictionary.reference.com</a:t>
            </a:r>
          </a:p>
        </p:txBody>
      </p:sp>
      <p:pic>
        <p:nvPicPr>
          <p:cNvPr id="21508" name="Picture 1">
            <a:extLst>
              <a:ext uri="{FF2B5EF4-FFF2-40B4-BE49-F238E27FC236}">
                <a16:creationId xmlns:a16="http://schemas.microsoft.com/office/drawing/2014/main" id="{30C39A34-A73A-492D-B429-A14427A4F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463" y="2524125"/>
            <a:ext cx="312578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8">
            <a:extLst>
              <a:ext uri="{FF2B5EF4-FFF2-40B4-BE49-F238E27FC236}">
                <a16:creationId xmlns:a16="http://schemas.microsoft.com/office/drawing/2014/main" id="{9A5307C4-59FA-4DB6-8CD9-BAE00AA966D4}"/>
              </a:ext>
            </a:extLst>
          </p:cNvPr>
          <p:cNvSpPr>
            <a:spLocks noGrp="1" noChangeArrowheads="1"/>
          </p:cNvSpPr>
          <p:nvPr>
            <p:ph sz="half" idx="1"/>
          </p:nvPr>
        </p:nvSpPr>
        <p:spPr bwMode="auto">
          <a:xfrm>
            <a:off x="1128713" y="2347913"/>
            <a:ext cx="10739437" cy="240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US" altLang="en-US"/>
              <a:t>Always wear</a:t>
            </a:r>
          </a:p>
          <a:p>
            <a:pPr algn="ctr" eaLnBrk="1" hangingPunct="1"/>
            <a:r>
              <a:rPr lang="en-US" altLang="en-US"/>
              <a:t>EYE PROTECTION</a:t>
            </a:r>
          </a:p>
          <a:p>
            <a:pPr algn="ctr" eaLnBrk="1" hangingPunct="1"/>
            <a:r>
              <a:rPr lang="en-US" altLang="en-US"/>
              <a:t>and other personal protective equipment when using any abrasive equipment.</a:t>
            </a:r>
          </a:p>
        </p:txBody>
      </p:sp>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BC313651-D5B8-4B59-8CCC-368D9B9CF434}">
  <ds:schemaRefs>
    <ds:schemaRef ds:uri="http://schemas.microsoft.com/office/2006/metadata/properties"/>
    <ds:schemaRef ds:uri="http://purl.org/dc/dcmitype/"/>
    <ds:schemaRef ds:uri="http://purl.org/dc/elements/1.1/"/>
    <ds:schemaRef ds:uri="http://schemas.microsoft.com/office/infopath/2007/PartnerControls"/>
    <ds:schemaRef ds:uri="http://www.w3.org/XML/1998/namespace"/>
    <ds:schemaRef ds:uri="56ea17bb-c96d-4826-b465-01eec0dd23dd"/>
    <ds:schemaRef ds:uri="http://schemas.openxmlformats.org/package/2006/metadata/core-properties"/>
    <ds:schemaRef ds:uri="http://schemas.microsoft.com/office/2006/documentManagement/types"/>
    <ds:schemaRef ds:uri="05d88611-e516-4d1a-b12e-39107e78b3d0"/>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62</TotalTime>
  <Words>1360</Words>
  <Application>Microsoft Office PowerPoint</Application>
  <PresentationFormat>Widescreen</PresentationFormat>
  <Paragraphs>231</Paragraphs>
  <Slides>40</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Calibri</vt:lpstr>
      <vt:lpstr>Arial</vt:lpstr>
      <vt:lpstr>Open Sans</vt:lpstr>
      <vt:lpstr>Open Sans SemiBold</vt:lpstr>
      <vt:lpstr>.AppleSystemUIFont</vt:lpstr>
      <vt:lpstr>2_Office Theme</vt:lpstr>
      <vt:lpstr>3_Office Theme</vt:lpstr>
      <vt:lpstr>PowerPoint Presentation</vt:lpstr>
      <vt:lpstr>PowerPoint Presentation</vt:lpstr>
      <vt:lpstr>Abrasive Equipment</vt:lpstr>
      <vt:lpstr>Chop/Cutoff Saw</vt:lpstr>
      <vt:lpstr>Grinder</vt:lpstr>
      <vt:lpstr>Angle Grinder</vt:lpstr>
      <vt:lpstr>Buffer</vt:lpstr>
      <vt:lpstr>Polishing</vt:lpstr>
      <vt:lpstr>PowerPoint Presentation</vt:lpstr>
      <vt:lpstr>Chop/Cutoff Saw</vt:lpstr>
      <vt:lpstr>Parts of a Chop/Cutoff Saw</vt:lpstr>
      <vt:lpstr>Parts of a Chop/Cutoff Saw</vt:lpstr>
      <vt:lpstr>How to Operate a Chop/Cutoff Saw</vt:lpstr>
      <vt:lpstr>How to Operate a Chop/Cutoff Saw</vt:lpstr>
      <vt:lpstr>Pedestal Grinder</vt:lpstr>
      <vt:lpstr>Parts of a Pedestal Grinder</vt:lpstr>
      <vt:lpstr>Pedestal Grinder Setup</vt:lpstr>
      <vt:lpstr>How to Operate a Pedestal Grinder</vt:lpstr>
      <vt:lpstr>How to Operate a Pedestal Grinder</vt:lpstr>
      <vt:lpstr>How to Operate a Pedestal Grinder</vt:lpstr>
      <vt:lpstr>Angle Grinder</vt:lpstr>
      <vt:lpstr>Angle Grinder</vt:lpstr>
      <vt:lpstr>Parts of an Angle Grinder</vt:lpstr>
      <vt:lpstr>How to Operate an Angle Grinder</vt:lpstr>
      <vt:lpstr>How to Operate an Angle Grinder</vt:lpstr>
      <vt:lpstr>Warning for All Grinders</vt:lpstr>
      <vt:lpstr>Polishing</vt:lpstr>
      <vt:lpstr>Buffer</vt:lpstr>
      <vt:lpstr>Parts of a Buffer</vt:lpstr>
      <vt:lpstr>Types of Polishing Wheels</vt:lpstr>
      <vt:lpstr>Buffing Compounds</vt:lpstr>
      <vt:lpstr>Safe Area of the Buffing Wheel</vt:lpstr>
      <vt:lpstr>How to Operate a Buffer</vt:lpstr>
      <vt:lpstr>How to Operate a Buffer</vt:lpstr>
      <vt:lpstr>How to Polish or Buff </vt:lpstr>
      <vt:lpstr>Types of Polish</vt:lpstr>
      <vt:lpstr>Cut and Polish Motion</vt:lpstr>
      <vt:lpstr>Color Motion</vt:lpstr>
      <vt:lpstr>How to Polish or Buff</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11</cp:revision>
  <cp:lastPrinted>2017-07-07T16:17:37Z</cp:lastPrinted>
  <dcterms:created xsi:type="dcterms:W3CDTF">2017-07-11T23:58:30Z</dcterms:created>
  <dcterms:modified xsi:type="dcterms:W3CDTF">2017-07-27T16:59:48Z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