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42"/>
  </p:notesMasterIdLst>
  <p:sldIdLst>
    <p:sldId id="321" r:id="rId7"/>
    <p:sldId id="358" r:id="rId8"/>
    <p:sldId id="325" r:id="rId9"/>
    <p:sldId id="326" r:id="rId10"/>
    <p:sldId id="327" r:id="rId11"/>
    <p:sldId id="328" r:id="rId12"/>
    <p:sldId id="35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57" r:id="rId41"/>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CF6AC4-5447-413F-A1DE-28957A0ED263}"/>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DA17D41-3613-47E5-B794-5C0C5B1BDF7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188943C-C6A3-4327-8551-643D81CCF86A}" type="datetimeFigureOut">
              <a:rPr lang="en-US"/>
              <a:pPr>
                <a:defRPr/>
              </a:pPr>
              <a:t>7/26/2017</a:t>
            </a:fld>
            <a:endParaRPr lang="en-US"/>
          </a:p>
        </p:txBody>
      </p:sp>
      <p:sp>
        <p:nvSpPr>
          <p:cNvPr id="4" name="Slide Image Placeholder 3">
            <a:extLst>
              <a:ext uri="{FF2B5EF4-FFF2-40B4-BE49-F238E27FC236}">
                <a16:creationId xmlns:a16="http://schemas.microsoft.com/office/drawing/2014/main" id="{74B0F771-DBA9-4A0C-A39E-4CB83BD5A946}"/>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27ACECD-36AD-4A00-9426-5CBD3D1D3006}"/>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8213AC6-7050-45E4-9F32-707775796ECE}"/>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32289EA-874B-447D-8827-C041FD716745}"/>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0B99976C-E1C8-454D-BF0A-6FD732327E0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5A11E00-84FC-4237-9EAD-7A60F6F9CD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242E95E-6937-4006-9588-76FE4ECD7E0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Slide Number Placeholder 3">
            <a:extLst>
              <a:ext uri="{FF2B5EF4-FFF2-40B4-BE49-F238E27FC236}">
                <a16:creationId xmlns:a16="http://schemas.microsoft.com/office/drawing/2014/main" id="{C04D278A-B7FF-4C9C-B879-6AE269DDA8B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7EBF831-CE20-4B5C-B05C-525D9D767815}" type="slidenum">
              <a:rPr lang="en-US" altLang="en-US"/>
              <a:pPr fontAlgn="base">
                <a:spcBef>
                  <a:spcPct val="0"/>
                </a:spcBef>
                <a:spcAft>
                  <a:spcPct val="0"/>
                </a:spcAft>
              </a:pPr>
              <a:t>16</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3912CE7-2843-4C7D-A729-3DA7A5051574}"/>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0847BB96-A70A-4F42-8D58-92409E62677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F7F5C017-2C1A-4CCC-9C46-678F48E24E6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04DBA777-7C90-4C4F-8D05-5AC143136C2A}"/>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43571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20ED0AA-A3F5-4720-AD3F-C15FC2B824DF}"/>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293EED1-C197-4557-814B-2E0260286835}"/>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86F6FBA-C848-47DD-BFDC-D37BC23B2D7D}"/>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61773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C6E29E2-F43C-4B27-9ABA-F65723A8C5E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33B086CA-A156-4920-9AAD-C66791A8A732}" type="datetimeFigureOut">
              <a:rPr lang="en-US"/>
              <a:pPr>
                <a:defRPr/>
              </a:pPr>
              <a:t>7/26/2017</a:t>
            </a:fld>
            <a:endParaRPr lang="en-US"/>
          </a:p>
        </p:txBody>
      </p:sp>
      <p:sp>
        <p:nvSpPr>
          <p:cNvPr id="5" name="Footer Placeholder 4">
            <a:extLst>
              <a:ext uri="{FF2B5EF4-FFF2-40B4-BE49-F238E27FC236}">
                <a16:creationId xmlns:a16="http://schemas.microsoft.com/office/drawing/2014/main" id="{BE2E3103-4F1F-4EAD-9FC8-DB1C752EC924}"/>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6A4B476C-BA74-4BDB-B25C-D738B707D8E1}"/>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209B6BD-C184-4B06-9D23-ADC054107687}" type="slidenum">
              <a:rPr lang="en-US"/>
              <a:pPr>
                <a:defRPr/>
              </a:pPr>
              <a:t>‹#›</a:t>
            </a:fld>
            <a:endParaRPr lang="en-US"/>
          </a:p>
        </p:txBody>
      </p:sp>
    </p:spTree>
    <p:extLst>
      <p:ext uri="{BB962C8B-B14F-4D97-AF65-F5344CB8AC3E}">
        <p14:creationId xmlns:p14="http://schemas.microsoft.com/office/powerpoint/2010/main" val="2262971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FAAE6-830C-4045-9BEA-FAD334C8C231}"/>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B761EAB0-B962-4580-B543-CFB7CEB505DE}" type="datetimeFigureOut">
              <a:rPr lang="en-US"/>
              <a:pPr>
                <a:defRPr/>
              </a:pPr>
              <a:t>7/26/2017</a:t>
            </a:fld>
            <a:endParaRPr lang="en-US"/>
          </a:p>
        </p:txBody>
      </p:sp>
      <p:sp>
        <p:nvSpPr>
          <p:cNvPr id="5" name="Footer Placeholder 4">
            <a:extLst>
              <a:ext uri="{FF2B5EF4-FFF2-40B4-BE49-F238E27FC236}">
                <a16:creationId xmlns:a16="http://schemas.microsoft.com/office/drawing/2014/main" id="{7C0B910B-EECF-46DE-8B07-2772FA2666D7}"/>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8031DD2B-32D6-4F9B-BEBD-37CFCA4F9152}"/>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CAB67F5B-AE03-4913-889C-42C063374626}" type="slidenum">
              <a:rPr lang="en-US"/>
              <a:pPr>
                <a:defRPr/>
              </a:pPr>
              <a:t>‹#›</a:t>
            </a:fld>
            <a:endParaRPr lang="en-US"/>
          </a:p>
        </p:txBody>
      </p:sp>
    </p:spTree>
    <p:extLst>
      <p:ext uri="{BB962C8B-B14F-4D97-AF65-F5344CB8AC3E}">
        <p14:creationId xmlns:p14="http://schemas.microsoft.com/office/powerpoint/2010/main" val="2620687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691857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22926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621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816891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674694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893332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08801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A898FF-27EC-4B3E-A20D-528A08E2BB47}"/>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C1A3C945-504A-4FFA-AD52-8ED8AB39395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E6E57A05-7505-4289-8D30-26D5E29DB9F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2057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0033768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720776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5108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6763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91459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807340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140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B8D1998-8192-45FC-A661-B7DF95DC626E}"/>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83187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616A1E1-CAEC-4825-B198-53F61461F3E5}"/>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64C2E51-90CB-420F-819B-F39E164C843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9FEDD095-BFA3-482E-AD14-8AC5AFF5F497}"/>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9958643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CA8081-E5CC-45B4-9EA0-D4EAA136803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6E3DE9E-1129-451D-9569-2597BF15AAC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448A6B-D61A-43DC-9BB5-D4402B86C4E9}"/>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92F8CC8-0721-447E-BC97-493A246C673E}"/>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254ED24-9F84-4BC9-B409-413B7206914B}"/>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BA70B037-AED8-4328-B0EF-7F812B312E9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EC8E55D9-A835-4B1C-BB2A-4AC6001A0C52}"/>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FA80C589-B364-47CC-8F65-404A8F134C46}"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4" r:id="rId10"/>
    <p:sldLayoutId id="2147483815"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14161642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3.xml"/><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8.jpeg"/><Relationship Id="rId1" Type="http://schemas.openxmlformats.org/officeDocument/2006/relationships/slideLayout" Target="../slideLayouts/slideLayout3.xml"/><Relationship Id="rId5" Type="http://schemas.openxmlformats.org/officeDocument/2006/relationships/image" Target="../media/image23.jpeg"/><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3.xml"/><Relationship Id="rId4" Type="http://schemas.openxmlformats.org/officeDocument/2006/relationships/image" Target="../media/image26.jpeg"/></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9FD06F-D86C-4A92-9C37-59FBFD99E655}"/>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Flexible Manufacturing</a:t>
            </a:r>
          </a:p>
          <a:p>
            <a:pPr lvl="1" fontAlgn="auto">
              <a:spcAft>
                <a:spcPts val="0"/>
              </a:spcAft>
              <a:defRPr/>
            </a:pPr>
            <a:r>
              <a:rPr lang="en-US" dirty="0"/>
              <a:t>Common Sheet Metal Seams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FC883-1731-4FC1-B928-900996A7A420}"/>
              </a:ext>
            </a:extLst>
          </p:cNvPr>
          <p:cNvSpPr>
            <a:spLocks noGrp="1"/>
          </p:cNvSpPr>
          <p:nvPr>
            <p:ph type="title"/>
          </p:nvPr>
        </p:nvSpPr>
        <p:spPr/>
        <p:txBody>
          <a:bodyPr>
            <a:normAutofit/>
          </a:bodyPr>
          <a:lstStyle/>
          <a:p>
            <a:pPr fontAlgn="auto">
              <a:spcAft>
                <a:spcPts val="0"/>
              </a:spcAft>
              <a:defRPr/>
            </a:pPr>
            <a:r>
              <a:rPr lang="en-US" dirty="0"/>
              <a:t>Standing Edge Seam</a:t>
            </a:r>
          </a:p>
        </p:txBody>
      </p:sp>
      <p:pic>
        <p:nvPicPr>
          <p:cNvPr id="5" name="Content Placeholder 4">
            <a:extLst>
              <a:ext uri="{FF2B5EF4-FFF2-40B4-BE49-F238E27FC236}">
                <a16:creationId xmlns:a16="http://schemas.microsoft.com/office/drawing/2014/main" id="{1421EAE4-4745-42D2-8EA0-47F849CA74B4}"/>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2930525" y="2640013"/>
            <a:ext cx="6677025" cy="2295525"/>
          </a:xfrm>
        </p:spPr>
      </p:pic>
      <p:sp>
        <p:nvSpPr>
          <p:cNvPr id="6" name="Content Placeholder 2">
            <a:extLst>
              <a:ext uri="{FF2B5EF4-FFF2-40B4-BE49-F238E27FC236}">
                <a16:creationId xmlns:a16="http://schemas.microsoft.com/office/drawing/2014/main" id="{B704CB14-4F96-49B0-9DF7-1FFB9EB34911}"/>
              </a:ext>
            </a:extLst>
          </p:cNvPr>
          <p:cNvSpPr txBox="1">
            <a:spLocks noChangeArrowheads="1"/>
          </p:cNvSpPr>
          <p:nvPr/>
        </p:nvSpPr>
        <p:spPr bwMode="auto">
          <a:xfrm>
            <a:off x="740664" y="1420420"/>
            <a:ext cx="11055750" cy="9163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hangingPunct="1"/>
            <a:r>
              <a:rPr lang="en-US" altLang="en-US" dirty="0"/>
              <a:t>A seam used in roofing to seal the edges of the metal panels.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0803-636A-4B40-991C-26F27B2AF560}"/>
              </a:ext>
            </a:extLst>
          </p:cNvPr>
          <p:cNvSpPr>
            <a:spLocks noGrp="1"/>
          </p:cNvSpPr>
          <p:nvPr>
            <p:ph type="title"/>
          </p:nvPr>
        </p:nvSpPr>
        <p:spPr/>
        <p:txBody>
          <a:bodyPr>
            <a:normAutofit/>
          </a:bodyPr>
          <a:lstStyle/>
          <a:p>
            <a:pPr fontAlgn="auto">
              <a:spcAft>
                <a:spcPts val="0"/>
              </a:spcAft>
              <a:defRPr/>
            </a:pPr>
            <a:r>
              <a:rPr lang="en-US"/>
              <a:t>Single Bottom Seam</a:t>
            </a:r>
            <a:endParaRPr lang="en-US" dirty="0"/>
          </a:p>
        </p:txBody>
      </p:sp>
      <p:pic>
        <p:nvPicPr>
          <p:cNvPr id="5" name="Content Placeholder 4">
            <a:extLst>
              <a:ext uri="{FF2B5EF4-FFF2-40B4-BE49-F238E27FC236}">
                <a16:creationId xmlns:a16="http://schemas.microsoft.com/office/drawing/2014/main" id="{B9AACD18-C5F1-4DA0-B798-0EDE61FC4860}"/>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2998615" y="2103727"/>
            <a:ext cx="5543550" cy="4162425"/>
          </a:xfrm>
        </p:spPr>
      </p:pic>
      <p:sp>
        <p:nvSpPr>
          <p:cNvPr id="8" name="Content Placeholder 2">
            <a:extLst>
              <a:ext uri="{FF2B5EF4-FFF2-40B4-BE49-F238E27FC236}">
                <a16:creationId xmlns:a16="http://schemas.microsoft.com/office/drawing/2014/main" id="{1A54E805-FBEC-4205-8C52-E39AA74EC309}"/>
              </a:ext>
            </a:extLst>
          </p:cNvPr>
          <p:cNvSpPr txBox="1">
            <a:spLocks noChangeArrowheads="1"/>
          </p:cNvSpPr>
          <p:nvPr/>
        </p:nvSpPr>
        <p:spPr bwMode="auto">
          <a:xfrm>
            <a:off x="740664" y="1420420"/>
            <a:ext cx="11055750" cy="9163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hangingPunct="1"/>
            <a:r>
              <a:rPr lang="en-US" altLang="en-US" dirty="0"/>
              <a:t>This is a seam used to seal a bottom into a part.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7A3C0-2411-4928-ACC0-CA5303070773}"/>
              </a:ext>
            </a:extLst>
          </p:cNvPr>
          <p:cNvSpPr>
            <a:spLocks noGrp="1"/>
          </p:cNvSpPr>
          <p:nvPr>
            <p:ph type="title"/>
          </p:nvPr>
        </p:nvSpPr>
        <p:spPr/>
        <p:txBody>
          <a:bodyPr>
            <a:normAutofit/>
          </a:bodyPr>
          <a:lstStyle/>
          <a:p>
            <a:pPr fontAlgn="auto">
              <a:spcAft>
                <a:spcPts val="0"/>
              </a:spcAft>
              <a:defRPr/>
            </a:pPr>
            <a:r>
              <a:rPr lang="en-US" dirty="0"/>
              <a:t>Examples of Items Made Using Seams</a:t>
            </a:r>
          </a:p>
        </p:txBody>
      </p:sp>
      <p:pic>
        <p:nvPicPr>
          <p:cNvPr id="24580" name="Picture 9">
            <a:extLst>
              <a:ext uri="{FF2B5EF4-FFF2-40B4-BE49-F238E27FC236}">
                <a16:creationId xmlns:a16="http://schemas.microsoft.com/office/drawing/2014/main" id="{CD0C1133-B36E-45ED-BF45-74BC4C023A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91" y="1468582"/>
            <a:ext cx="5133975"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10">
            <a:extLst>
              <a:ext uri="{FF2B5EF4-FFF2-40B4-BE49-F238E27FC236}">
                <a16:creationId xmlns:a16="http://schemas.microsoft.com/office/drawing/2014/main" id="{0EB505E0-C8BF-4F7B-90CE-34953FB0A4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0236" y="3032124"/>
            <a:ext cx="4489450" cy="297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F41FA-368F-4BC1-8072-C03CF67230DB}"/>
              </a:ext>
            </a:extLst>
          </p:cNvPr>
          <p:cNvSpPr>
            <a:spLocks noGrp="1"/>
          </p:cNvSpPr>
          <p:nvPr>
            <p:ph type="title"/>
          </p:nvPr>
        </p:nvSpPr>
        <p:spPr/>
        <p:txBody>
          <a:bodyPr>
            <a:normAutofit/>
          </a:bodyPr>
          <a:lstStyle/>
          <a:p>
            <a:pPr fontAlgn="auto">
              <a:spcAft>
                <a:spcPts val="0"/>
              </a:spcAft>
              <a:defRPr/>
            </a:pPr>
            <a:r>
              <a:rPr lang="en-US" dirty="0"/>
              <a:t>Tools and Equipment</a:t>
            </a:r>
          </a:p>
        </p:txBody>
      </p:sp>
      <p:pic>
        <p:nvPicPr>
          <p:cNvPr id="6" name="Content Placeholder 4">
            <a:extLst>
              <a:ext uri="{FF2B5EF4-FFF2-40B4-BE49-F238E27FC236}">
                <a16:creationId xmlns:a16="http://schemas.microsoft.com/office/drawing/2014/main" id="{515054CA-3898-42EC-98AD-857DF51326CF}"/>
              </a:ext>
            </a:extLst>
          </p:cNvPr>
          <p:cNvPicPr>
            <a:picLocks noGrp="1" noChangeAspect="1"/>
          </p:cNvPicPr>
          <p:nvPr>
            <p:ph sz="half" idx="1"/>
          </p:nvPr>
        </p:nvPicPr>
        <p:blipFill>
          <a:blip r:embed="rId2" cstate="print">
            <a:extLst>
              <a:ext uri="{28A0092B-C50C-407E-A947-70E740481C1C}">
                <a14:useLocalDpi xmlns:a14="http://schemas.microsoft.com/office/drawing/2010/main"/>
              </a:ext>
            </a:extLst>
          </a:blip>
          <a:stretch>
            <a:fillRect/>
          </a:stretch>
        </p:blipFill>
        <p:spPr>
          <a:xfrm>
            <a:off x="1440872" y="1933575"/>
            <a:ext cx="3333750" cy="1962150"/>
          </a:xfrm>
        </p:spPr>
      </p:pic>
      <p:pic>
        <p:nvPicPr>
          <p:cNvPr id="25605" name="Picture 6">
            <a:extLst>
              <a:ext uri="{FF2B5EF4-FFF2-40B4-BE49-F238E27FC236}">
                <a16:creationId xmlns:a16="http://schemas.microsoft.com/office/drawing/2014/main" id="{1A4E95F9-CA07-40E5-B829-D06E049BD4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581400"/>
            <a:ext cx="1350963"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Content Placeholder 12">
            <a:extLst>
              <a:ext uri="{FF2B5EF4-FFF2-40B4-BE49-F238E27FC236}">
                <a16:creationId xmlns:a16="http://schemas.microsoft.com/office/drawing/2014/main" id="{E55A3884-9832-41DD-BAA0-E5B4F04B5E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1674091"/>
            <a:ext cx="35052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AA05-7D02-4144-895C-82BD1E8D0E5F}"/>
              </a:ext>
            </a:extLst>
          </p:cNvPr>
          <p:cNvSpPr>
            <a:spLocks noGrp="1"/>
          </p:cNvSpPr>
          <p:nvPr>
            <p:ph type="title"/>
          </p:nvPr>
        </p:nvSpPr>
        <p:spPr/>
        <p:txBody>
          <a:bodyPr>
            <a:normAutofit/>
          </a:bodyPr>
          <a:lstStyle/>
          <a:p>
            <a:pPr fontAlgn="auto">
              <a:spcAft>
                <a:spcPts val="0"/>
              </a:spcAft>
              <a:defRPr/>
            </a:pPr>
            <a:r>
              <a:rPr lang="en-US" dirty="0"/>
              <a:t>Tin Snips</a:t>
            </a:r>
          </a:p>
        </p:txBody>
      </p:sp>
      <p:pic>
        <p:nvPicPr>
          <p:cNvPr id="5" name="Content Placeholder 4">
            <a:extLst>
              <a:ext uri="{FF2B5EF4-FFF2-40B4-BE49-F238E27FC236}">
                <a16:creationId xmlns:a16="http://schemas.microsoft.com/office/drawing/2014/main" id="{75C27CA0-67E5-450F-A606-5BFC1BCA9BD3}"/>
              </a:ext>
            </a:extLst>
          </p:cNvPr>
          <p:cNvPicPr>
            <a:picLocks noGrp="1" noChangeAspect="1"/>
          </p:cNvPicPr>
          <p:nvPr>
            <p:ph sz="half" idx="1"/>
          </p:nvPr>
        </p:nvPicPr>
        <p:blipFill>
          <a:blip r:embed="rId2" cstate="print">
            <a:extLst>
              <a:ext uri="{28A0092B-C50C-407E-A947-70E740481C1C}">
                <a14:useLocalDpi xmlns:a14="http://schemas.microsoft.com/office/drawing/2010/main"/>
              </a:ext>
            </a:extLst>
          </a:blip>
          <a:stretch>
            <a:fillRect/>
          </a:stretch>
        </p:blipFill>
        <p:spPr>
          <a:xfrm>
            <a:off x="740664" y="3387881"/>
            <a:ext cx="3333750" cy="1962150"/>
          </a:xfrm>
        </p:spPr>
      </p:pic>
      <p:pic>
        <p:nvPicPr>
          <p:cNvPr id="26629" name="Picture 6">
            <a:extLst>
              <a:ext uri="{FF2B5EF4-FFF2-40B4-BE49-F238E27FC236}">
                <a16:creationId xmlns:a16="http://schemas.microsoft.com/office/drawing/2014/main" id="{60088539-ED5E-432A-9A3A-A144757492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7379295">
            <a:off x="8672584" y="3422013"/>
            <a:ext cx="2830512"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7">
            <a:extLst>
              <a:ext uri="{FF2B5EF4-FFF2-40B4-BE49-F238E27FC236}">
                <a16:creationId xmlns:a16="http://schemas.microsoft.com/office/drawing/2014/main" id="{EC0E17B6-43D9-4B5D-B68A-6ED617DCA2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6375996">
            <a:off x="6016799" y="4411408"/>
            <a:ext cx="2681288" cy="117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8">
            <a:extLst>
              <a:ext uri="{FF2B5EF4-FFF2-40B4-BE49-F238E27FC236}">
                <a16:creationId xmlns:a16="http://schemas.microsoft.com/office/drawing/2014/main" id="{475C706E-6EF7-470F-A43C-75C824D416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7150840">
            <a:off x="3445265" y="4380707"/>
            <a:ext cx="3357562"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a:extLst>
              <a:ext uri="{FF2B5EF4-FFF2-40B4-BE49-F238E27FC236}">
                <a16:creationId xmlns:a16="http://schemas.microsoft.com/office/drawing/2014/main" id="{05CD5629-797F-4F3F-BE15-2479D46DFC46}"/>
              </a:ext>
            </a:extLst>
          </p:cNvPr>
          <p:cNvSpPr txBox="1">
            <a:spLocks noChangeArrowheads="1"/>
          </p:cNvSpPr>
          <p:nvPr/>
        </p:nvSpPr>
        <p:spPr bwMode="auto">
          <a:xfrm>
            <a:off x="740664" y="1420420"/>
            <a:ext cx="11055750" cy="9163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hangingPunct="1"/>
            <a:r>
              <a:rPr lang="en-US" altLang="en-US" dirty="0"/>
              <a:t>A hand tool to shear sheet metal. They have long handles and short sturdy cutting jaws.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9012-41B1-4824-A996-68C0D955DB46}"/>
              </a:ext>
            </a:extLst>
          </p:cNvPr>
          <p:cNvSpPr>
            <a:spLocks noGrp="1"/>
          </p:cNvSpPr>
          <p:nvPr>
            <p:ph type="title"/>
          </p:nvPr>
        </p:nvSpPr>
        <p:spPr/>
        <p:txBody>
          <a:bodyPr>
            <a:normAutofit/>
          </a:bodyPr>
          <a:lstStyle/>
          <a:p>
            <a:pPr fontAlgn="auto">
              <a:spcAft>
                <a:spcPts val="0"/>
              </a:spcAft>
              <a:defRPr/>
            </a:pPr>
            <a:r>
              <a:rPr lang="en-US" dirty="0"/>
              <a:t>Aviation Snips</a:t>
            </a:r>
          </a:p>
        </p:txBody>
      </p:sp>
      <p:sp>
        <p:nvSpPr>
          <p:cNvPr id="8" name="Content Placeholder 7">
            <a:extLst>
              <a:ext uri="{FF2B5EF4-FFF2-40B4-BE49-F238E27FC236}">
                <a16:creationId xmlns:a16="http://schemas.microsoft.com/office/drawing/2014/main" id="{A0557A75-8491-4218-8AA5-339BC879F57A}"/>
              </a:ext>
            </a:extLst>
          </p:cNvPr>
          <p:cNvSpPr>
            <a:spLocks noGrp="1"/>
          </p:cNvSpPr>
          <p:nvPr>
            <p:ph sz="half" idx="1"/>
          </p:nvPr>
        </p:nvSpPr>
        <p:spPr/>
        <p:txBody>
          <a:bodyPr>
            <a:normAutofit/>
          </a:bodyPr>
          <a:lstStyle/>
          <a:p>
            <a:pPr fontAlgn="auto">
              <a:spcAft>
                <a:spcPts val="0"/>
              </a:spcAft>
              <a:defRPr/>
            </a:pPr>
            <a:r>
              <a:rPr lang="en-US" dirty="0"/>
              <a:t>Aviation snips have compound handles, and are made to cut sheet metal easier than regular snips.</a:t>
            </a:r>
          </a:p>
          <a:p>
            <a:pPr fontAlgn="auto">
              <a:spcAft>
                <a:spcPts val="0"/>
              </a:spcAft>
              <a:defRPr/>
            </a:pPr>
            <a:r>
              <a:rPr lang="en-US" dirty="0"/>
              <a:t>Color-coded handles identify the way they cut circles and curves.</a:t>
            </a:r>
          </a:p>
        </p:txBody>
      </p:sp>
      <p:pic>
        <p:nvPicPr>
          <p:cNvPr id="27652" name="Picture 2">
            <a:extLst>
              <a:ext uri="{FF2B5EF4-FFF2-40B4-BE49-F238E27FC236}">
                <a16:creationId xmlns:a16="http://schemas.microsoft.com/office/drawing/2014/main" id="{33F222BC-45A5-4278-B19C-01B282D7E8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849106">
            <a:off x="8685324" y="3948651"/>
            <a:ext cx="182880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5">
            <a:extLst>
              <a:ext uri="{FF2B5EF4-FFF2-40B4-BE49-F238E27FC236}">
                <a16:creationId xmlns:a16="http://schemas.microsoft.com/office/drawing/2014/main" id="{B10512B6-5F76-46D6-B97A-34B42A7D40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1390" y="3048000"/>
            <a:ext cx="674688" cy="194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6">
            <a:extLst>
              <a:ext uri="{FF2B5EF4-FFF2-40B4-BE49-F238E27FC236}">
                <a16:creationId xmlns:a16="http://schemas.microsoft.com/office/drawing/2014/main" id="{84561C75-EA3D-4CD6-B334-5DB52A49D5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5408" y="3149600"/>
            <a:ext cx="60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6" name="TextBox 8">
            <a:extLst>
              <a:ext uri="{FF2B5EF4-FFF2-40B4-BE49-F238E27FC236}">
                <a16:creationId xmlns:a16="http://schemas.microsoft.com/office/drawing/2014/main" id="{CEF935A9-AFDB-4A16-A5E3-242A69428AE6}"/>
              </a:ext>
            </a:extLst>
          </p:cNvPr>
          <p:cNvSpPr txBox="1">
            <a:spLocks noChangeArrowheads="1"/>
          </p:cNvSpPr>
          <p:nvPr/>
        </p:nvSpPr>
        <p:spPr bwMode="auto">
          <a:xfrm>
            <a:off x="8804050" y="5276594"/>
            <a:ext cx="206875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200" b="1" dirty="0">
                <a:latin typeface="Open Sans"/>
              </a:rPr>
              <a:t>Green Right</a:t>
            </a:r>
          </a:p>
        </p:txBody>
      </p:sp>
      <p:sp>
        <p:nvSpPr>
          <p:cNvPr id="27657" name="TextBox 9">
            <a:extLst>
              <a:ext uri="{FF2B5EF4-FFF2-40B4-BE49-F238E27FC236}">
                <a16:creationId xmlns:a16="http://schemas.microsoft.com/office/drawing/2014/main" id="{47EDFD14-5326-4EA7-8891-F441A17C28D3}"/>
              </a:ext>
            </a:extLst>
          </p:cNvPr>
          <p:cNvSpPr txBox="1">
            <a:spLocks noChangeArrowheads="1"/>
          </p:cNvSpPr>
          <p:nvPr/>
        </p:nvSpPr>
        <p:spPr bwMode="auto">
          <a:xfrm>
            <a:off x="1892284" y="5327156"/>
            <a:ext cx="25075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200" b="1" dirty="0">
                <a:latin typeface="Open Sans"/>
              </a:rPr>
              <a:t>Red Left</a:t>
            </a:r>
          </a:p>
        </p:txBody>
      </p:sp>
      <p:sp>
        <p:nvSpPr>
          <p:cNvPr id="27658" name="TextBox 10">
            <a:extLst>
              <a:ext uri="{FF2B5EF4-FFF2-40B4-BE49-F238E27FC236}">
                <a16:creationId xmlns:a16="http://schemas.microsoft.com/office/drawing/2014/main" id="{F9EC46F2-5077-4235-91DD-F54C697FAB3D}"/>
              </a:ext>
            </a:extLst>
          </p:cNvPr>
          <p:cNvSpPr txBox="1">
            <a:spLocks noChangeArrowheads="1"/>
          </p:cNvSpPr>
          <p:nvPr/>
        </p:nvSpPr>
        <p:spPr bwMode="auto">
          <a:xfrm>
            <a:off x="5145608" y="5327156"/>
            <a:ext cx="273483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200" b="1" dirty="0">
                <a:latin typeface="Open Sans"/>
              </a:rPr>
              <a:t>Yellow Straight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FB5B-2E4A-4394-8891-78166BEC2012}"/>
              </a:ext>
            </a:extLst>
          </p:cNvPr>
          <p:cNvSpPr>
            <a:spLocks noGrp="1"/>
          </p:cNvSpPr>
          <p:nvPr>
            <p:ph type="title"/>
          </p:nvPr>
        </p:nvSpPr>
        <p:spPr/>
        <p:txBody>
          <a:bodyPr>
            <a:normAutofit/>
          </a:bodyPr>
          <a:lstStyle/>
          <a:p>
            <a:pPr fontAlgn="auto">
              <a:spcAft>
                <a:spcPts val="0"/>
              </a:spcAft>
              <a:defRPr/>
            </a:pPr>
            <a:r>
              <a:rPr lang="en-US"/>
              <a:t>Hand Seamer</a:t>
            </a:r>
            <a:endParaRPr lang="en-US" dirty="0"/>
          </a:p>
        </p:txBody>
      </p:sp>
      <p:sp>
        <p:nvSpPr>
          <p:cNvPr id="28677" name="Content Placeholder 6">
            <a:extLst>
              <a:ext uri="{FF2B5EF4-FFF2-40B4-BE49-F238E27FC236}">
                <a16:creationId xmlns:a16="http://schemas.microsoft.com/office/drawing/2014/main" id="{B9834437-ABA1-47DE-B5CB-C43DF89749B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a:t>This is a plier-style tool with wide jaws, used to bend seams on sheet metal. Some hand seamers have adjustments for depth of a bend.</a:t>
            </a:r>
          </a:p>
        </p:txBody>
      </p:sp>
      <p:pic>
        <p:nvPicPr>
          <p:cNvPr id="28676" name="Picture 4">
            <a:extLst>
              <a:ext uri="{FF2B5EF4-FFF2-40B4-BE49-F238E27FC236}">
                <a16:creationId xmlns:a16="http://schemas.microsoft.com/office/drawing/2014/main" id="{64D85776-78B5-4634-BE72-371330DC03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8411" y="2821374"/>
            <a:ext cx="1833562" cy="347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825CF-5CA8-4C9E-A233-6DB08234A5E3}"/>
              </a:ext>
            </a:extLst>
          </p:cNvPr>
          <p:cNvSpPr>
            <a:spLocks noGrp="1"/>
          </p:cNvSpPr>
          <p:nvPr>
            <p:ph type="title"/>
          </p:nvPr>
        </p:nvSpPr>
        <p:spPr/>
        <p:txBody>
          <a:bodyPr>
            <a:normAutofit/>
          </a:bodyPr>
          <a:lstStyle/>
          <a:p>
            <a:pPr fontAlgn="auto">
              <a:spcAft>
                <a:spcPts val="0"/>
              </a:spcAft>
              <a:defRPr/>
            </a:pPr>
            <a:r>
              <a:rPr lang="en-US" dirty="0"/>
              <a:t>Hand </a:t>
            </a:r>
            <a:r>
              <a:rPr lang="en-US" dirty="0" err="1"/>
              <a:t>Groover</a:t>
            </a:r>
            <a:endParaRPr lang="en-US" dirty="0"/>
          </a:p>
        </p:txBody>
      </p:sp>
      <p:sp>
        <p:nvSpPr>
          <p:cNvPr id="30724" name="Content Placeholder 4">
            <a:extLst>
              <a:ext uri="{FF2B5EF4-FFF2-40B4-BE49-F238E27FC236}">
                <a16:creationId xmlns:a16="http://schemas.microsoft.com/office/drawing/2014/main" id="{B2C26171-26D6-4A14-9312-635D562169F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dirty="0"/>
              <a:t>This is a tool used to flatten a seam.  The hand  </a:t>
            </a:r>
            <a:r>
              <a:rPr lang="en-US" altLang="en-US" dirty="0" err="1"/>
              <a:t>groover</a:t>
            </a:r>
            <a:r>
              <a:rPr lang="en-US" altLang="en-US" dirty="0"/>
              <a:t> fits the seam and forces the seam flat, locking it together.  </a:t>
            </a:r>
            <a:endParaRPr lang="en-US" altLang="en-US" dirty="0">
              <a:solidFill>
                <a:srgbClr val="00B050"/>
              </a:solidFill>
            </a:endParaRPr>
          </a:p>
        </p:txBody>
      </p:sp>
      <p:pic>
        <p:nvPicPr>
          <p:cNvPr id="30725" name="Picture 7">
            <a:extLst>
              <a:ext uri="{FF2B5EF4-FFF2-40B4-BE49-F238E27FC236}">
                <a16:creationId xmlns:a16="http://schemas.microsoft.com/office/drawing/2014/main" id="{663CA5A8-877F-4BE4-AD20-70F4011EF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3632" y="2751138"/>
            <a:ext cx="4849813"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3A527-3DAE-4664-B630-2DDDD2366FD9}"/>
              </a:ext>
            </a:extLst>
          </p:cNvPr>
          <p:cNvSpPr>
            <a:spLocks noGrp="1"/>
          </p:cNvSpPr>
          <p:nvPr>
            <p:ph type="title"/>
          </p:nvPr>
        </p:nvSpPr>
        <p:spPr/>
        <p:txBody>
          <a:bodyPr>
            <a:normAutofit/>
          </a:bodyPr>
          <a:lstStyle/>
          <a:p>
            <a:pPr fontAlgn="auto">
              <a:spcAft>
                <a:spcPts val="0"/>
              </a:spcAft>
              <a:defRPr/>
            </a:pPr>
            <a:r>
              <a:rPr lang="en-US" dirty="0"/>
              <a:t>Sheet Metal Shear</a:t>
            </a:r>
          </a:p>
        </p:txBody>
      </p:sp>
      <p:pic>
        <p:nvPicPr>
          <p:cNvPr id="13" name="Content Placeholder 12">
            <a:extLst>
              <a:ext uri="{FF2B5EF4-FFF2-40B4-BE49-F238E27FC236}">
                <a16:creationId xmlns:a16="http://schemas.microsoft.com/office/drawing/2014/main" id="{35B8A98A-B23C-4AC5-BB79-065CDA0CA734}"/>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5855133" y="1530661"/>
            <a:ext cx="5354637" cy="4009112"/>
          </a:xfrm>
        </p:spPr>
      </p:pic>
      <p:sp>
        <p:nvSpPr>
          <p:cNvPr id="6" name="Content Placeholder 4">
            <a:extLst>
              <a:ext uri="{FF2B5EF4-FFF2-40B4-BE49-F238E27FC236}">
                <a16:creationId xmlns:a16="http://schemas.microsoft.com/office/drawing/2014/main" id="{45F0D75B-32A4-4871-9BC7-90BB9689FC41}"/>
              </a:ext>
            </a:extLst>
          </p:cNvPr>
          <p:cNvSpPr txBox="1">
            <a:spLocks noChangeArrowheads="1"/>
          </p:cNvSpPr>
          <p:nvPr/>
        </p:nvSpPr>
        <p:spPr bwMode="auto">
          <a:xfrm>
            <a:off x="740664" y="1420420"/>
            <a:ext cx="4967409"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hangingPunct="1"/>
            <a:r>
              <a:rPr lang="en-US" altLang="en-US" dirty="0"/>
              <a:t>A foot operated shear is used to cut larger sheets of metal. </a:t>
            </a:r>
            <a:endParaRPr lang="en-US" altLang="en-US" dirty="0">
              <a:solidFill>
                <a:srgbClr val="00B05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BF74-ECF3-4121-9ED7-EC842A937AE9}"/>
              </a:ext>
            </a:extLst>
          </p:cNvPr>
          <p:cNvSpPr>
            <a:spLocks noGrp="1"/>
          </p:cNvSpPr>
          <p:nvPr>
            <p:ph type="title"/>
          </p:nvPr>
        </p:nvSpPr>
        <p:spPr/>
        <p:txBody>
          <a:bodyPr>
            <a:normAutofit/>
          </a:bodyPr>
          <a:lstStyle/>
          <a:p>
            <a:pPr fontAlgn="auto">
              <a:spcAft>
                <a:spcPts val="0"/>
              </a:spcAft>
              <a:defRPr/>
            </a:pPr>
            <a:r>
              <a:rPr lang="en-US"/>
              <a:t>Sheet Metal Shear Safety</a:t>
            </a:r>
            <a:endParaRPr lang="en-US" dirty="0"/>
          </a:p>
        </p:txBody>
      </p:sp>
      <p:pic>
        <p:nvPicPr>
          <p:cNvPr id="32772" name="Picture 10">
            <a:extLst>
              <a:ext uri="{FF2B5EF4-FFF2-40B4-BE49-F238E27FC236}">
                <a16:creationId xmlns:a16="http://schemas.microsoft.com/office/drawing/2014/main" id="{1A01011A-CB0D-40ED-8E72-CD03BC985C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909" y="1698041"/>
            <a:ext cx="3613150" cy="270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11">
            <a:extLst>
              <a:ext uri="{FF2B5EF4-FFF2-40B4-BE49-F238E27FC236}">
                <a16:creationId xmlns:a16="http://schemas.microsoft.com/office/drawing/2014/main" id="{557051F1-169F-4389-9C01-AF3179F473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1763" y="2844800"/>
            <a:ext cx="4222750"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TextBox 2">
            <a:extLst>
              <a:ext uri="{FF2B5EF4-FFF2-40B4-BE49-F238E27FC236}">
                <a16:creationId xmlns:a16="http://schemas.microsoft.com/office/drawing/2014/main" id="{43C10F8D-D0CF-418C-8446-D178589DEC75}"/>
              </a:ext>
            </a:extLst>
          </p:cNvPr>
          <p:cNvSpPr txBox="1">
            <a:spLocks noChangeArrowheads="1"/>
          </p:cNvSpPr>
          <p:nvPr/>
        </p:nvSpPr>
        <p:spPr bwMode="auto">
          <a:xfrm>
            <a:off x="5060084" y="1280529"/>
            <a:ext cx="4670425"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a:rPr>
              <a:t>Keep fingers away from hold down and cutting edge.</a:t>
            </a:r>
            <a:r>
              <a:rPr lang="en-US" altLang="en-US" sz="2600" dirty="0">
                <a:solidFill>
                  <a:srgbClr val="FF0000"/>
                </a:solidFill>
                <a:latin typeface="Open Sans"/>
              </a:rPr>
              <a:t>  </a:t>
            </a:r>
            <a:endParaRPr lang="en-US" altLang="en-US" sz="2600" dirty="0">
              <a:latin typeface="Open Sans"/>
            </a:endParaRPr>
          </a:p>
        </p:txBody>
      </p:sp>
      <p:cxnSp>
        <p:nvCxnSpPr>
          <p:cNvPr id="6" name="Straight Arrow Connector 5">
            <a:extLst>
              <a:ext uri="{FF2B5EF4-FFF2-40B4-BE49-F238E27FC236}">
                <a16:creationId xmlns:a16="http://schemas.microsoft.com/office/drawing/2014/main" id="{AE46DA58-D356-4536-8A76-76BAECA576D6}"/>
              </a:ext>
            </a:extLst>
          </p:cNvPr>
          <p:cNvCxnSpPr/>
          <p:nvPr/>
        </p:nvCxnSpPr>
        <p:spPr>
          <a:xfrm flipH="1">
            <a:off x="2262909" y="1961566"/>
            <a:ext cx="2819400" cy="863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776" name="TextBox 12">
            <a:extLst>
              <a:ext uri="{FF2B5EF4-FFF2-40B4-BE49-F238E27FC236}">
                <a16:creationId xmlns:a16="http://schemas.microsoft.com/office/drawing/2014/main" id="{AC13CAD2-379E-4A22-97EA-3BAC202391D2}"/>
              </a:ext>
            </a:extLst>
          </p:cNvPr>
          <p:cNvSpPr txBox="1">
            <a:spLocks noChangeArrowheads="1"/>
          </p:cNvSpPr>
          <p:nvPr/>
        </p:nvSpPr>
        <p:spPr bwMode="auto">
          <a:xfrm>
            <a:off x="1828800" y="4800600"/>
            <a:ext cx="39624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a:rPr>
              <a:t>Keep your foot away from the  treadle of the shear.</a:t>
            </a:r>
          </a:p>
        </p:txBody>
      </p:sp>
      <p:sp>
        <p:nvSpPr>
          <p:cNvPr id="7" name="&quot;No&quot; Symbol 6">
            <a:extLst>
              <a:ext uri="{FF2B5EF4-FFF2-40B4-BE49-F238E27FC236}">
                <a16:creationId xmlns:a16="http://schemas.microsoft.com/office/drawing/2014/main" id="{85518993-E55F-4842-A84C-F2B6C18DDC22}"/>
              </a:ext>
            </a:extLst>
          </p:cNvPr>
          <p:cNvSpPr/>
          <p:nvPr/>
        </p:nvSpPr>
        <p:spPr>
          <a:xfrm>
            <a:off x="6690013" y="3276600"/>
            <a:ext cx="1447800" cy="1295400"/>
          </a:xfrm>
          <a:prstGeom prst="noSmoking">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cxnSp>
        <p:nvCxnSpPr>
          <p:cNvPr id="9" name="Straight Arrow Connector 8">
            <a:extLst>
              <a:ext uri="{FF2B5EF4-FFF2-40B4-BE49-F238E27FC236}">
                <a16:creationId xmlns:a16="http://schemas.microsoft.com/office/drawing/2014/main" id="{C456D96D-7EE6-42C1-B7FB-7291E7729B2A}"/>
              </a:ext>
            </a:extLst>
          </p:cNvPr>
          <p:cNvCxnSpPr/>
          <p:nvPr/>
        </p:nvCxnSpPr>
        <p:spPr>
          <a:xfrm>
            <a:off x="7826663" y="4572000"/>
            <a:ext cx="5715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FBA95C0-2414-416B-9C40-EF6348B49CC2}"/>
              </a:ext>
            </a:extLst>
          </p:cNvPr>
          <p:cNvCxnSpPr>
            <a:cxnSpLocks/>
          </p:cNvCxnSpPr>
          <p:nvPr/>
        </p:nvCxnSpPr>
        <p:spPr>
          <a:xfrm>
            <a:off x="5791200" y="5239948"/>
            <a:ext cx="2594263" cy="1785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38EC3-336E-47DC-820A-BB0A1A623BF8}"/>
              </a:ext>
            </a:extLst>
          </p:cNvPr>
          <p:cNvSpPr>
            <a:spLocks noGrp="1"/>
          </p:cNvSpPr>
          <p:nvPr>
            <p:ph type="title"/>
          </p:nvPr>
        </p:nvSpPr>
        <p:spPr/>
        <p:txBody>
          <a:bodyPr>
            <a:normAutofit/>
          </a:bodyPr>
          <a:lstStyle/>
          <a:p>
            <a:pPr fontAlgn="auto">
              <a:spcAft>
                <a:spcPts val="0"/>
              </a:spcAft>
              <a:defRPr/>
            </a:pPr>
            <a:r>
              <a:rPr lang="en-US" dirty="0"/>
              <a:t>Spot Welder</a:t>
            </a:r>
          </a:p>
        </p:txBody>
      </p:sp>
      <p:sp>
        <p:nvSpPr>
          <p:cNvPr id="33797" name="Content Placeholder 2">
            <a:extLst>
              <a:ext uri="{FF2B5EF4-FFF2-40B4-BE49-F238E27FC236}">
                <a16:creationId xmlns:a16="http://schemas.microsoft.com/office/drawing/2014/main" id="{6A58A428-0746-42C5-A74B-6F6ED02EE24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dirty="0"/>
              <a:t>A resistance spot welder heats a spot, melting the area together, which welds the two pieces of metal together.  </a:t>
            </a:r>
          </a:p>
          <a:p>
            <a:pPr marL="0" indent="0">
              <a:buFont typeface="Arial" panose="020B0604020202020204" pitchFamily="34" charset="0"/>
              <a:buNone/>
            </a:pPr>
            <a:endParaRPr lang="en-US" altLang="en-US" dirty="0">
              <a:solidFill>
                <a:srgbClr val="00B050"/>
              </a:solidFill>
            </a:endParaRPr>
          </a:p>
        </p:txBody>
      </p:sp>
      <p:pic>
        <p:nvPicPr>
          <p:cNvPr id="33796" name="Picture 5">
            <a:extLst>
              <a:ext uri="{FF2B5EF4-FFF2-40B4-BE49-F238E27FC236}">
                <a16:creationId xmlns:a16="http://schemas.microsoft.com/office/drawing/2014/main" id="{F4AC4569-30DF-43A5-A032-46A603A890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2544" y="2992438"/>
            <a:ext cx="4213225"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9FEC2-7F25-44C3-B6F6-2EA7C5E9FD5F}"/>
              </a:ext>
            </a:extLst>
          </p:cNvPr>
          <p:cNvSpPr>
            <a:spLocks noGrp="1"/>
          </p:cNvSpPr>
          <p:nvPr>
            <p:ph type="title"/>
          </p:nvPr>
        </p:nvSpPr>
        <p:spPr/>
        <p:txBody>
          <a:bodyPr>
            <a:normAutofit/>
          </a:bodyPr>
          <a:lstStyle/>
          <a:p>
            <a:pPr fontAlgn="auto">
              <a:spcAft>
                <a:spcPts val="0"/>
              </a:spcAft>
              <a:defRPr/>
            </a:pPr>
            <a:r>
              <a:rPr lang="en-US" dirty="0"/>
              <a:t>Box and Pan Brake</a:t>
            </a:r>
          </a:p>
        </p:txBody>
      </p:sp>
      <p:pic>
        <p:nvPicPr>
          <p:cNvPr id="34820" name="Content Placeholder 5">
            <a:extLst>
              <a:ext uri="{FF2B5EF4-FFF2-40B4-BE49-F238E27FC236}">
                <a16:creationId xmlns:a16="http://schemas.microsoft.com/office/drawing/2014/main" id="{18DC98F4-103B-4F86-AF0B-CDA988D8AE2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3806326" y="3120448"/>
            <a:ext cx="4924425" cy="2590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F1B51CF9-D828-45C8-99EE-B5AA7B64C398}"/>
              </a:ext>
            </a:extLst>
          </p:cNvPr>
          <p:cNvSpPr txBox="1">
            <a:spLocks noChangeArrowheads="1"/>
          </p:cNvSpPr>
          <p:nvPr/>
        </p:nvSpPr>
        <p:spPr bwMode="auto">
          <a:xfrm>
            <a:off x="740664" y="1420420"/>
            <a:ext cx="11055750" cy="12765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hangingPunct="1"/>
            <a:r>
              <a:rPr lang="en-US" altLang="en-US" dirty="0"/>
              <a:t>This is a machine used to bend folds of sheet metal to form seams and sides of projects.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18DB2-74D0-42D3-8150-1EA2F2D840DD}"/>
              </a:ext>
            </a:extLst>
          </p:cNvPr>
          <p:cNvSpPr>
            <a:spLocks noGrp="1"/>
          </p:cNvSpPr>
          <p:nvPr>
            <p:ph type="title"/>
          </p:nvPr>
        </p:nvSpPr>
        <p:spPr/>
        <p:txBody>
          <a:bodyPr>
            <a:normAutofit/>
          </a:bodyPr>
          <a:lstStyle/>
          <a:p>
            <a:pPr fontAlgn="auto">
              <a:spcAft>
                <a:spcPts val="0"/>
              </a:spcAft>
              <a:defRPr/>
            </a:pPr>
            <a:r>
              <a:rPr lang="en-US" dirty="0"/>
              <a:t>Safety First</a:t>
            </a:r>
          </a:p>
        </p:txBody>
      </p:sp>
      <p:sp>
        <p:nvSpPr>
          <p:cNvPr id="35844" name="Content Placeholder 2">
            <a:extLst>
              <a:ext uri="{FF2B5EF4-FFF2-40B4-BE49-F238E27FC236}">
                <a16:creationId xmlns:a16="http://schemas.microsoft.com/office/drawing/2014/main" id="{CEDE0DB2-63C5-488E-9F83-123CB63DD81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Always wear  personal protective equipment (PPE).</a:t>
            </a:r>
          </a:p>
          <a:p>
            <a:pPr lvl="1"/>
            <a:r>
              <a:rPr lang="en-US" altLang="en-US" dirty="0"/>
              <a:t>Always use the tools and equipment safely.</a:t>
            </a:r>
          </a:p>
        </p:txBody>
      </p:sp>
      <p:pic>
        <p:nvPicPr>
          <p:cNvPr id="35845" name="Picture 4">
            <a:extLst>
              <a:ext uri="{FF2B5EF4-FFF2-40B4-BE49-F238E27FC236}">
                <a16:creationId xmlns:a16="http://schemas.microsoft.com/office/drawing/2014/main" id="{D45233CB-944E-45B4-BC18-EAFFFF7D2F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1146" y="2919413"/>
            <a:ext cx="3505200" cy="323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92EAF-60A7-41D9-B674-FF64F50C4C97}"/>
              </a:ext>
            </a:extLst>
          </p:cNvPr>
          <p:cNvSpPr>
            <a:spLocks noGrp="1"/>
          </p:cNvSpPr>
          <p:nvPr>
            <p:ph type="title"/>
          </p:nvPr>
        </p:nvSpPr>
        <p:spPr/>
        <p:txBody>
          <a:bodyPr>
            <a:normAutofit/>
          </a:bodyPr>
          <a:lstStyle/>
          <a:p>
            <a:pPr fontAlgn="auto">
              <a:spcAft>
                <a:spcPts val="0"/>
              </a:spcAft>
              <a:defRPr/>
            </a:pPr>
            <a:r>
              <a:rPr lang="en-US" dirty="0"/>
              <a:t>Assignment #1</a:t>
            </a:r>
          </a:p>
        </p:txBody>
      </p:sp>
      <p:sp>
        <p:nvSpPr>
          <p:cNvPr id="3" name="Content Placeholder 2">
            <a:extLst>
              <a:ext uri="{FF2B5EF4-FFF2-40B4-BE49-F238E27FC236}">
                <a16:creationId xmlns:a16="http://schemas.microsoft.com/office/drawing/2014/main" id="{EF3223B6-A17C-477A-B9E0-26CD3571ADCC}"/>
              </a:ext>
            </a:extLst>
          </p:cNvPr>
          <p:cNvSpPr>
            <a:spLocks noGrp="1"/>
          </p:cNvSpPr>
          <p:nvPr>
            <p:ph sz="half" idx="1"/>
          </p:nvPr>
        </p:nvSpPr>
        <p:spPr/>
        <p:txBody>
          <a:bodyPr/>
          <a:lstStyle/>
          <a:p>
            <a:pPr marL="0" indent="0" fontAlgn="auto">
              <a:spcAft>
                <a:spcPts val="0"/>
              </a:spcAft>
              <a:buFont typeface="Arial" panose="020B0604020202020204" pitchFamily="34" charset="0"/>
              <a:buNone/>
              <a:defRPr/>
            </a:pPr>
            <a:r>
              <a:rPr lang="en-US" dirty="0"/>
              <a:t>Using eight pieces of 3” X 5” sheet metal form the following:</a:t>
            </a:r>
          </a:p>
          <a:p>
            <a:pPr lvl="1" fontAlgn="auto">
              <a:spcAft>
                <a:spcPts val="0"/>
              </a:spcAft>
              <a:defRPr/>
            </a:pPr>
            <a:r>
              <a:rPr lang="en-US" dirty="0"/>
              <a:t>¼” Helm</a:t>
            </a:r>
          </a:p>
          <a:p>
            <a:pPr lvl="1" fontAlgn="auto">
              <a:spcAft>
                <a:spcPts val="0"/>
              </a:spcAft>
              <a:defRPr/>
            </a:pPr>
            <a:r>
              <a:rPr lang="en-US" dirty="0"/>
              <a:t>corner lapped seam</a:t>
            </a:r>
          </a:p>
          <a:p>
            <a:pPr lvl="1" fontAlgn="auto">
              <a:spcAft>
                <a:spcPts val="0"/>
              </a:spcAft>
              <a:defRPr/>
            </a:pPr>
            <a:r>
              <a:rPr lang="en-US" dirty="0"/>
              <a:t>flat locked seam</a:t>
            </a:r>
          </a:p>
          <a:p>
            <a:pPr lvl="1" fontAlgn="auto">
              <a:spcAft>
                <a:spcPts val="0"/>
              </a:spcAft>
              <a:defRPr/>
            </a:pPr>
            <a:r>
              <a:rPr lang="en-US" dirty="0"/>
              <a:t>grooved locked seam</a:t>
            </a:r>
          </a:p>
          <a:p>
            <a:pPr lvl="1" fontAlgn="auto">
              <a:spcAft>
                <a:spcPts val="0"/>
              </a:spcAft>
              <a:defRPr/>
            </a:pPr>
            <a:r>
              <a:rPr lang="en-US" dirty="0"/>
              <a:t>standing seam </a:t>
            </a:r>
            <a:endParaRPr lang="en-US" dirty="0">
              <a:solidFill>
                <a:srgbClr val="00B050"/>
              </a:solidFill>
            </a:endParaRPr>
          </a:p>
        </p:txBody>
      </p:sp>
      <p:pic>
        <p:nvPicPr>
          <p:cNvPr id="36869" name="Picture 4">
            <a:extLst>
              <a:ext uri="{FF2B5EF4-FFF2-40B4-BE49-F238E27FC236}">
                <a16:creationId xmlns:a16="http://schemas.microsoft.com/office/drawing/2014/main" id="{BBDB1759-BB29-4FE4-B3D7-1F1E016FB7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438400"/>
            <a:ext cx="39735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F44F-3825-47C4-BB97-D3836EA761C9}"/>
              </a:ext>
            </a:extLst>
          </p:cNvPr>
          <p:cNvSpPr>
            <a:spLocks noGrp="1"/>
          </p:cNvSpPr>
          <p:nvPr>
            <p:ph type="title"/>
          </p:nvPr>
        </p:nvSpPr>
        <p:spPr/>
        <p:txBody>
          <a:bodyPr>
            <a:normAutofit/>
          </a:bodyPr>
          <a:lstStyle/>
          <a:p>
            <a:pPr fontAlgn="auto">
              <a:spcAft>
                <a:spcPts val="0"/>
              </a:spcAft>
              <a:defRPr/>
            </a:pPr>
            <a:r>
              <a:rPr lang="en-US" dirty="0"/>
              <a:t>Assignment #2</a:t>
            </a:r>
          </a:p>
        </p:txBody>
      </p:sp>
      <p:sp>
        <p:nvSpPr>
          <p:cNvPr id="3" name="Content Placeholder 2">
            <a:extLst>
              <a:ext uri="{FF2B5EF4-FFF2-40B4-BE49-F238E27FC236}">
                <a16:creationId xmlns:a16="http://schemas.microsoft.com/office/drawing/2014/main" id="{33C5416B-8EEB-4F48-9865-9FA6D708EAE9}"/>
              </a:ext>
            </a:extLst>
          </p:cNvPr>
          <p:cNvSpPr>
            <a:spLocks noGrp="1"/>
          </p:cNvSpPr>
          <p:nvPr>
            <p:ph sz="half" idx="1"/>
          </p:nvPr>
        </p:nvSpPr>
        <p:spPr/>
        <p:txBody>
          <a:bodyPr>
            <a:noAutofit/>
          </a:bodyPr>
          <a:lstStyle/>
          <a:p>
            <a:pPr fontAlgn="auto">
              <a:spcAft>
                <a:spcPts val="0"/>
              </a:spcAft>
              <a:defRPr/>
            </a:pPr>
            <a:r>
              <a:rPr lang="en-US" dirty="0"/>
              <a:t>Construct a Small Sheet Metal Box.</a:t>
            </a:r>
          </a:p>
        </p:txBody>
      </p:sp>
      <p:pic>
        <p:nvPicPr>
          <p:cNvPr id="37893" name="Picture 4">
            <a:extLst>
              <a:ext uri="{FF2B5EF4-FFF2-40B4-BE49-F238E27FC236}">
                <a16:creationId xmlns:a16="http://schemas.microsoft.com/office/drawing/2014/main" id="{57CFDEF2-6124-43A6-BB73-D41646923F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8339" y="2328863"/>
            <a:ext cx="3200400" cy="334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2">
            <a:extLst>
              <a:ext uri="{FF2B5EF4-FFF2-40B4-BE49-F238E27FC236}">
                <a16:creationId xmlns:a16="http://schemas.microsoft.com/office/drawing/2014/main" id="{C2C66720-C0AC-4EB2-BBB0-42491C4629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8500" y="152400"/>
            <a:ext cx="8255000" cy="6230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72DF-01D5-44CB-AEDD-2D0899CE1463}"/>
              </a:ext>
            </a:extLst>
          </p:cNvPr>
          <p:cNvSpPr>
            <a:spLocks noGrp="1"/>
          </p:cNvSpPr>
          <p:nvPr>
            <p:ph type="title"/>
          </p:nvPr>
        </p:nvSpPr>
        <p:spPr/>
        <p:txBody>
          <a:bodyPr>
            <a:normAutofit/>
          </a:bodyPr>
          <a:lstStyle/>
          <a:p>
            <a:pPr fontAlgn="auto">
              <a:spcAft>
                <a:spcPts val="0"/>
              </a:spcAft>
              <a:defRPr/>
            </a:pPr>
            <a:r>
              <a:rPr lang="en-US" dirty="0"/>
              <a:t>Layout</a:t>
            </a:r>
          </a:p>
        </p:txBody>
      </p:sp>
      <p:pic>
        <p:nvPicPr>
          <p:cNvPr id="5" name="Content Placeholder 4">
            <a:extLst>
              <a:ext uri="{FF2B5EF4-FFF2-40B4-BE49-F238E27FC236}">
                <a16:creationId xmlns:a16="http://schemas.microsoft.com/office/drawing/2014/main" id="{41A827D8-D66C-4A1A-8CAD-DA4A4E94B005}"/>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4185155" y="2007394"/>
            <a:ext cx="4371975" cy="4533900"/>
          </a:xfrm>
        </p:spPr>
      </p:pic>
      <p:sp>
        <p:nvSpPr>
          <p:cNvPr id="6" name="Content Placeholder 2">
            <a:extLst>
              <a:ext uri="{FF2B5EF4-FFF2-40B4-BE49-F238E27FC236}">
                <a16:creationId xmlns:a16="http://schemas.microsoft.com/office/drawing/2014/main" id="{1B00FE46-675D-4C5E-94B5-E7D7157C2179}"/>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Use the Small Sheet Metal Box Plan and draw the layout on the sheet metal.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DDCA-A82F-4158-B188-FEC13402521D}"/>
              </a:ext>
            </a:extLst>
          </p:cNvPr>
          <p:cNvSpPr>
            <a:spLocks noGrp="1"/>
          </p:cNvSpPr>
          <p:nvPr>
            <p:ph type="title"/>
          </p:nvPr>
        </p:nvSpPr>
        <p:spPr/>
        <p:txBody>
          <a:bodyPr>
            <a:normAutofit/>
          </a:bodyPr>
          <a:lstStyle/>
          <a:p>
            <a:pPr fontAlgn="auto">
              <a:spcAft>
                <a:spcPts val="0"/>
              </a:spcAft>
              <a:defRPr/>
            </a:pPr>
            <a:r>
              <a:rPr lang="en-US" dirty="0"/>
              <a:t>Cut Out Box</a:t>
            </a:r>
          </a:p>
        </p:txBody>
      </p:sp>
      <p:pic>
        <p:nvPicPr>
          <p:cNvPr id="5" name="Content Placeholder 4">
            <a:extLst>
              <a:ext uri="{FF2B5EF4-FFF2-40B4-BE49-F238E27FC236}">
                <a16:creationId xmlns:a16="http://schemas.microsoft.com/office/drawing/2014/main" id="{379F35F2-B6EB-4984-9FDC-A9D43834CF23}"/>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3675352" y="2726819"/>
            <a:ext cx="5372100" cy="3038475"/>
          </a:xfrm>
        </p:spPr>
      </p:pic>
      <p:sp>
        <p:nvSpPr>
          <p:cNvPr id="6" name="Content Placeholder 2">
            <a:extLst>
              <a:ext uri="{FF2B5EF4-FFF2-40B4-BE49-F238E27FC236}">
                <a16:creationId xmlns:a16="http://schemas.microsoft.com/office/drawing/2014/main" id="{5784336B-AACE-4028-837E-956DDCAB9ACF}"/>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Using snips, cut the box out.  Do Not Cut the seams and helms off.</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D926-AF79-41EF-A7AD-4448BFB2D207}"/>
              </a:ext>
            </a:extLst>
          </p:cNvPr>
          <p:cNvSpPr>
            <a:spLocks noGrp="1"/>
          </p:cNvSpPr>
          <p:nvPr>
            <p:ph type="title"/>
          </p:nvPr>
        </p:nvSpPr>
        <p:spPr/>
        <p:txBody>
          <a:bodyPr>
            <a:normAutofit/>
          </a:bodyPr>
          <a:lstStyle/>
          <a:p>
            <a:pPr fontAlgn="auto">
              <a:spcAft>
                <a:spcPts val="0"/>
              </a:spcAft>
              <a:defRPr/>
            </a:pPr>
            <a:r>
              <a:rPr lang="en-US" dirty="0"/>
              <a:t>Fold Side and Seams</a:t>
            </a:r>
          </a:p>
        </p:txBody>
      </p:sp>
      <p:pic>
        <p:nvPicPr>
          <p:cNvPr id="5" name="Content Placeholder 4">
            <a:extLst>
              <a:ext uri="{FF2B5EF4-FFF2-40B4-BE49-F238E27FC236}">
                <a16:creationId xmlns:a16="http://schemas.microsoft.com/office/drawing/2014/main" id="{1921BC26-6567-4C49-BA1F-CF9D5BBB034D}"/>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3558676" y="2516188"/>
            <a:ext cx="5419725" cy="3638550"/>
          </a:xfrm>
        </p:spPr>
      </p:pic>
      <p:sp>
        <p:nvSpPr>
          <p:cNvPr id="6" name="Content Placeholder 2">
            <a:extLst>
              <a:ext uri="{FF2B5EF4-FFF2-40B4-BE49-F238E27FC236}">
                <a16:creationId xmlns:a16="http://schemas.microsoft.com/office/drawing/2014/main" id="{48C7F8F6-5923-42D0-A5AB-363E071DD62D}"/>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Fold the first side with seams, using a box and pan brake.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632D-D6A0-4241-96D9-455D6A0ADB93}"/>
              </a:ext>
            </a:extLst>
          </p:cNvPr>
          <p:cNvSpPr>
            <a:spLocks noGrp="1"/>
          </p:cNvSpPr>
          <p:nvPr>
            <p:ph type="title"/>
          </p:nvPr>
        </p:nvSpPr>
        <p:spPr/>
        <p:txBody>
          <a:bodyPr>
            <a:normAutofit/>
          </a:bodyPr>
          <a:lstStyle/>
          <a:p>
            <a:pPr fontAlgn="auto">
              <a:spcAft>
                <a:spcPts val="0"/>
              </a:spcAft>
              <a:defRPr/>
            </a:pPr>
            <a:r>
              <a:rPr lang="en-US" dirty="0"/>
              <a:t>Fold Second Side</a:t>
            </a:r>
          </a:p>
        </p:txBody>
      </p:sp>
      <p:pic>
        <p:nvPicPr>
          <p:cNvPr id="5" name="Content Placeholder 4">
            <a:extLst>
              <a:ext uri="{FF2B5EF4-FFF2-40B4-BE49-F238E27FC236}">
                <a16:creationId xmlns:a16="http://schemas.microsoft.com/office/drawing/2014/main" id="{A030630C-97EC-4898-9DEF-F5E890F74445}"/>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3809923" y="2272434"/>
            <a:ext cx="4743450" cy="3695700"/>
          </a:xfrm>
        </p:spPr>
      </p:pic>
      <p:sp>
        <p:nvSpPr>
          <p:cNvPr id="6" name="Content Placeholder 2">
            <a:extLst>
              <a:ext uri="{FF2B5EF4-FFF2-40B4-BE49-F238E27FC236}">
                <a16:creationId xmlns:a16="http://schemas.microsoft.com/office/drawing/2014/main" id="{0AABB347-86A2-46BD-B89B-92B340C6A179}"/>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Fold the second side.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9BCAA-F219-444B-A827-B976FD6CE4E1}"/>
              </a:ext>
            </a:extLst>
          </p:cNvPr>
          <p:cNvSpPr>
            <a:spLocks noGrp="1"/>
          </p:cNvSpPr>
          <p:nvPr>
            <p:ph type="title"/>
          </p:nvPr>
        </p:nvSpPr>
        <p:spPr/>
        <p:txBody>
          <a:bodyPr>
            <a:normAutofit/>
          </a:bodyPr>
          <a:lstStyle/>
          <a:p>
            <a:pPr fontAlgn="auto">
              <a:spcAft>
                <a:spcPts val="0"/>
              </a:spcAft>
              <a:defRPr/>
            </a:pPr>
            <a:r>
              <a:rPr lang="en-US" dirty="0"/>
              <a:t>Seam</a:t>
            </a:r>
            <a:endParaRPr lang="en-US" dirty="0">
              <a:solidFill>
                <a:srgbClr val="00B050"/>
              </a:solidFill>
            </a:endParaRPr>
          </a:p>
        </p:txBody>
      </p:sp>
      <p:sp>
        <p:nvSpPr>
          <p:cNvPr id="15363" name="Subtitle 2">
            <a:extLst>
              <a:ext uri="{FF2B5EF4-FFF2-40B4-BE49-F238E27FC236}">
                <a16:creationId xmlns:a16="http://schemas.microsoft.com/office/drawing/2014/main" id="{C204CDD4-6C3E-4E6C-AEBD-2F2B2C45A16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dirty="0"/>
              <a:t>A joint formed by two pieces of metal, overlapped and held in place by spot welds, rivets, or bends.</a:t>
            </a:r>
          </a:p>
        </p:txBody>
      </p:sp>
      <p:pic>
        <p:nvPicPr>
          <p:cNvPr id="15365" name="Picture 4">
            <a:extLst>
              <a:ext uri="{FF2B5EF4-FFF2-40B4-BE49-F238E27FC236}">
                <a16:creationId xmlns:a16="http://schemas.microsoft.com/office/drawing/2014/main" id="{6718F7C3-7352-490C-A2AA-03427885EE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429000"/>
            <a:ext cx="8529638"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07F9-368A-491B-82AC-D075DE6036DC}"/>
              </a:ext>
            </a:extLst>
          </p:cNvPr>
          <p:cNvSpPr>
            <a:spLocks noGrp="1"/>
          </p:cNvSpPr>
          <p:nvPr>
            <p:ph type="title"/>
          </p:nvPr>
        </p:nvSpPr>
        <p:spPr/>
        <p:txBody>
          <a:bodyPr>
            <a:normAutofit/>
          </a:bodyPr>
          <a:lstStyle/>
          <a:p>
            <a:pPr fontAlgn="auto">
              <a:spcAft>
                <a:spcPts val="0"/>
              </a:spcAft>
              <a:defRPr/>
            </a:pPr>
            <a:r>
              <a:rPr lang="en-US" dirty="0"/>
              <a:t>Fold First End</a:t>
            </a:r>
          </a:p>
        </p:txBody>
      </p:sp>
      <p:pic>
        <p:nvPicPr>
          <p:cNvPr id="6" name="Content Placeholder 5">
            <a:extLst>
              <a:ext uri="{FF2B5EF4-FFF2-40B4-BE49-F238E27FC236}">
                <a16:creationId xmlns:a16="http://schemas.microsoft.com/office/drawing/2014/main" id="{43FDCEA7-4D10-49D4-B64D-D42917629F56}"/>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3620589" y="2324100"/>
            <a:ext cx="4686300" cy="4533900"/>
          </a:xfrm>
        </p:spPr>
      </p:pic>
      <p:sp>
        <p:nvSpPr>
          <p:cNvPr id="7" name="Content Placeholder 2">
            <a:extLst>
              <a:ext uri="{FF2B5EF4-FFF2-40B4-BE49-F238E27FC236}">
                <a16:creationId xmlns:a16="http://schemas.microsoft.com/office/drawing/2014/main" id="{BB838031-3E5B-4C40-AE64-11918FAB402D}"/>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Fold the helms of both ends down, then fold the ends up into place.  </a:t>
            </a:r>
          </a:p>
          <a:p>
            <a:pPr defTabSz="914400" eaLnBrk="1" fontAlgn="auto" hangingPunct="1">
              <a:spcAft>
                <a:spcPts val="0"/>
              </a:spcAft>
              <a:defRPr/>
            </a:pPr>
            <a:r>
              <a:rPr lang="en-US" dirty="0"/>
              <a:t>The seam  flanges should fold into the inside of the box.</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4B9E-B6FB-4A27-BB05-2609D2E02A36}"/>
              </a:ext>
            </a:extLst>
          </p:cNvPr>
          <p:cNvSpPr>
            <a:spLocks noGrp="1"/>
          </p:cNvSpPr>
          <p:nvPr>
            <p:ph type="title"/>
          </p:nvPr>
        </p:nvSpPr>
        <p:spPr/>
        <p:txBody>
          <a:bodyPr>
            <a:normAutofit/>
          </a:bodyPr>
          <a:lstStyle/>
          <a:p>
            <a:pPr fontAlgn="auto">
              <a:spcAft>
                <a:spcPts val="0"/>
              </a:spcAft>
              <a:defRPr/>
            </a:pPr>
            <a:r>
              <a:rPr lang="en-US" dirty="0"/>
              <a:t>Fold Second End </a:t>
            </a:r>
          </a:p>
        </p:txBody>
      </p:sp>
      <p:pic>
        <p:nvPicPr>
          <p:cNvPr id="5" name="Content Placeholder 4">
            <a:extLst>
              <a:ext uri="{FF2B5EF4-FFF2-40B4-BE49-F238E27FC236}">
                <a16:creationId xmlns:a16="http://schemas.microsoft.com/office/drawing/2014/main" id="{01EF0146-5E03-45FF-B00C-8DE23D8610F6}"/>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4051812" y="2498004"/>
            <a:ext cx="4133850" cy="4238625"/>
          </a:xfrm>
        </p:spPr>
      </p:pic>
      <p:sp>
        <p:nvSpPr>
          <p:cNvPr id="6" name="Content Placeholder 2">
            <a:extLst>
              <a:ext uri="{FF2B5EF4-FFF2-40B4-BE49-F238E27FC236}">
                <a16:creationId xmlns:a16="http://schemas.microsoft.com/office/drawing/2014/main" id="{C669D8F0-EC11-408B-9A27-7B448B1DCA4D}"/>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Fold the second end up in place, make sure that the seam flanges fold inside the box.</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621F9-A960-4749-86C4-846722FBDFC5}"/>
              </a:ext>
            </a:extLst>
          </p:cNvPr>
          <p:cNvSpPr>
            <a:spLocks noGrp="1"/>
          </p:cNvSpPr>
          <p:nvPr>
            <p:ph type="title"/>
          </p:nvPr>
        </p:nvSpPr>
        <p:spPr/>
        <p:txBody>
          <a:bodyPr>
            <a:normAutofit/>
          </a:bodyPr>
          <a:lstStyle/>
          <a:p>
            <a:pPr fontAlgn="auto">
              <a:spcAft>
                <a:spcPts val="0"/>
              </a:spcAft>
              <a:defRPr/>
            </a:pPr>
            <a:r>
              <a:rPr lang="en-US" dirty="0"/>
              <a:t>Fold the Last Two Helms</a:t>
            </a:r>
          </a:p>
        </p:txBody>
      </p:sp>
      <p:pic>
        <p:nvPicPr>
          <p:cNvPr id="5" name="Content Placeholder 4">
            <a:extLst>
              <a:ext uri="{FF2B5EF4-FFF2-40B4-BE49-F238E27FC236}">
                <a16:creationId xmlns:a16="http://schemas.microsoft.com/office/drawing/2014/main" id="{4C3AEFA7-982D-4537-8D12-B31B02D9A098}"/>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3764252" y="2337378"/>
            <a:ext cx="4381500" cy="4286250"/>
          </a:xfrm>
        </p:spPr>
      </p:pic>
      <p:sp>
        <p:nvSpPr>
          <p:cNvPr id="7" name="Content Placeholder 2">
            <a:extLst>
              <a:ext uri="{FF2B5EF4-FFF2-40B4-BE49-F238E27FC236}">
                <a16:creationId xmlns:a16="http://schemas.microsoft.com/office/drawing/2014/main" id="{76651F22-BBA2-415B-9941-88441A025228}"/>
              </a:ext>
            </a:extLst>
          </p:cNvPr>
          <p:cNvSpPr txBox="1">
            <a:spLocks/>
          </p:cNvSpPr>
          <p:nvPr/>
        </p:nvSpPr>
        <p:spPr>
          <a:xfrm>
            <a:off x="740664" y="1420420"/>
            <a:ext cx="1105575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Fold the last two helms into the box, locking the side seams in place.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FD44A-A1AA-41AF-9271-A1F709556DA0}"/>
              </a:ext>
            </a:extLst>
          </p:cNvPr>
          <p:cNvSpPr>
            <a:spLocks noGrp="1"/>
          </p:cNvSpPr>
          <p:nvPr>
            <p:ph type="title"/>
          </p:nvPr>
        </p:nvSpPr>
        <p:spPr/>
        <p:txBody>
          <a:bodyPr>
            <a:normAutofit/>
          </a:bodyPr>
          <a:lstStyle/>
          <a:p>
            <a:pPr fontAlgn="auto">
              <a:spcAft>
                <a:spcPts val="0"/>
              </a:spcAft>
              <a:defRPr/>
            </a:pPr>
            <a:r>
              <a:rPr lang="en-US" dirty="0"/>
              <a:t>Finished Box</a:t>
            </a:r>
          </a:p>
        </p:txBody>
      </p:sp>
      <p:pic>
        <p:nvPicPr>
          <p:cNvPr id="5" name="Content Placeholder 4">
            <a:extLst>
              <a:ext uri="{FF2B5EF4-FFF2-40B4-BE49-F238E27FC236}">
                <a16:creationId xmlns:a16="http://schemas.microsoft.com/office/drawing/2014/main" id="{42084B12-9F16-4CDE-B078-FA46DB4A2F1E}"/>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a:ext>
            </a:extLst>
          </a:blip>
          <a:stretch/>
        </p:blipFill>
        <p:spPr>
          <a:xfrm>
            <a:off x="6738361" y="1631172"/>
            <a:ext cx="4381500" cy="4105275"/>
          </a:xfrm>
        </p:spPr>
      </p:pic>
      <p:sp>
        <p:nvSpPr>
          <p:cNvPr id="7" name="Content Placeholder 2">
            <a:extLst>
              <a:ext uri="{FF2B5EF4-FFF2-40B4-BE49-F238E27FC236}">
                <a16:creationId xmlns:a16="http://schemas.microsoft.com/office/drawing/2014/main" id="{E52E794D-A48F-4074-8EAE-266475D70457}"/>
              </a:ext>
            </a:extLst>
          </p:cNvPr>
          <p:cNvSpPr txBox="1">
            <a:spLocks/>
          </p:cNvSpPr>
          <p:nvPr/>
        </p:nvSpPr>
        <p:spPr>
          <a:xfrm>
            <a:off x="740664" y="1420420"/>
            <a:ext cx="5346100" cy="4734318"/>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fontAlgn="auto" hangingPunct="1">
              <a:spcAft>
                <a:spcPts val="0"/>
              </a:spcAft>
              <a:defRPr/>
            </a:pPr>
            <a:r>
              <a:rPr lang="en-US" dirty="0"/>
              <a:t>The box is completed. The top edges should be smooth because of the helms.</a:t>
            </a:r>
          </a:p>
          <a:p>
            <a:pPr defTabSz="914400" eaLnBrk="1" fontAlgn="auto" hangingPunct="1">
              <a:spcAft>
                <a:spcPts val="0"/>
              </a:spcAft>
              <a:defRPr/>
            </a:pPr>
            <a:endParaRPr lang="en-US" dirty="0"/>
          </a:p>
          <a:p>
            <a:pPr defTabSz="914400" eaLnBrk="1" fontAlgn="auto" hangingPunct="1">
              <a:spcAft>
                <a:spcPts val="0"/>
              </a:spcAft>
              <a:defRPr/>
            </a:pPr>
            <a:r>
              <a:rPr lang="en-US" dirty="0"/>
              <a:t>Turn in the box and worksheets for a grade.</a:t>
            </a:r>
          </a:p>
          <a:p>
            <a:pPr defTabSz="914400" eaLnBrk="1" fontAlgn="auto" hangingPunct="1">
              <a:spcAft>
                <a:spcPts val="0"/>
              </a:spcAft>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526B1-6E30-4806-B143-C365CB21D582}"/>
              </a:ext>
            </a:extLst>
          </p:cNvPr>
          <p:cNvSpPr>
            <a:spLocks noGrp="1"/>
          </p:cNvSpPr>
          <p:nvPr>
            <p:ph type="title"/>
          </p:nvPr>
        </p:nvSpPr>
        <p:spPr/>
        <p:txBody>
          <a:bodyPr>
            <a:normAutofit/>
          </a:bodyPr>
          <a:lstStyle/>
          <a:p>
            <a:pPr fontAlgn="auto">
              <a:spcAft>
                <a:spcPts val="0"/>
              </a:spcAft>
              <a:defRPr/>
            </a:pPr>
            <a:r>
              <a:rPr lang="en-US" dirty="0"/>
              <a:t>Rubrics for Assignment #I</a:t>
            </a:r>
            <a:r>
              <a:rPr lang="en-US" dirty="0">
                <a:solidFill>
                  <a:srgbClr val="FF0000"/>
                </a:solidFill>
              </a:rPr>
              <a:t> </a:t>
            </a:r>
            <a:endParaRPr lang="en-US" dirty="0">
              <a:solidFill>
                <a:srgbClr val="00B050"/>
              </a:solidFill>
            </a:endParaRPr>
          </a:p>
        </p:txBody>
      </p:sp>
      <p:graphicFrame>
        <p:nvGraphicFramePr>
          <p:cNvPr id="5" name="Content Placeholder 4">
            <a:extLst>
              <a:ext uri="{FF2B5EF4-FFF2-40B4-BE49-F238E27FC236}">
                <a16:creationId xmlns:a16="http://schemas.microsoft.com/office/drawing/2014/main" id="{CFA60D95-33D6-47A4-A57B-44552D5F6BCB}"/>
              </a:ext>
            </a:extLst>
          </p:cNvPr>
          <p:cNvGraphicFramePr>
            <a:graphicFrameLocks noGrp="1"/>
          </p:cNvGraphicFramePr>
          <p:nvPr>
            <p:ph sz="half" idx="1"/>
            <p:extLst>
              <p:ext uri="{D42A27DB-BD31-4B8C-83A1-F6EECF244321}">
                <p14:modId xmlns:p14="http://schemas.microsoft.com/office/powerpoint/2010/main" val="3717218326"/>
              </p:ext>
            </p:extLst>
          </p:nvPr>
        </p:nvGraphicFramePr>
        <p:xfrm>
          <a:off x="741363" y="1420813"/>
          <a:ext cx="11055352" cy="3581400"/>
        </p:xfrm>
        <a:graphic>
          <a:graphicData uri="http://schemas.openxmlformats.org/drawingml/2006/table">
            <a:tbl>
              <a:tblPr firstRow="1" firstCol="1" bandRow="1"/>
              <a:tblGrid>
                <a:gridCol w="1578619">
                  <a:extLst>
                    <a:ext uri="{9D8B030D-6E8A-4147-A177-3AD203B41FA5}">
                      <a16:colId xmlns:a16="http://schemas.microsoft.com/office/drawing/2014/main" val="20000"/>
                    </a:ext>
                  </a:extLst>
                </a:gridCol>
                <a:gridCol w="3158242">
                  <a:extLst>
                    <a:ext uri="{9D8B030D-6E8A-4147-A177-3AD203B41FA5}">
                      <a16:colId xmlns:a16="http://schemas.microsoft.com/office/drawing/2014/main" val="20001"/>
                    </a:ext>
                  </a:extLst>
                </a:gridCol>
                <a:gridCol w="1579623">
                  <a:extLst>
                    <a:ext uri="{9D8B030D-6E8A-4147-A177-3AD203B41FA5}">
                      <a16:colId xmlns:a16="http://schemas.microsoft.com/office/drawing/2014/main" val="20002"/>
                    </a:ext>
                  </a:extLst>
                </a:gridCol>
                <a:gridCol w="1649873">
                  <a:extLst>
                    <a:ext uri="{9D8B030D-6E8A-4147-A177-3AD203B41FA5}">
                      <a16:colId xmlns:a16="http://schemas.microsoft.com/office/drawing/2014/main" val="20003"/>
                    </a:ext>
                  </a:extLst>
                </a:gridCol>
                <a:gridCol w="1509372">
                  <a:extLst>
                    <a:ext uri="{9D8B030D-6E8A-4147-A177-3AD203B41FA5}">
                      <a16:colId xmlns:a16="http://schemas.microsoft.com/office/drawing/2014/main" val="20004"/>
                    </a:ext>
                  </a:extLst>
                </a:gridCol>
                <a:gridCol w="1579623">
                  <a:extLst>
                    <a:ext uri="{9D8B030D-6E8A-4147-A177-3AD203B41FA5}">
                      <a16:colId xmlns:a16="http://schemas.microsoft.com/office/drawing/2014/main" val="20005"/>
                    </a:ext>
                  </a:extLst>
                </a:gridCol>
              </a:tblGrid>
              <a:tr h="895350">
                <a:tc>
                  <a:txBody>
                    <a:bodyPr/>
                    <a:lstStyle/>
                    <a:p>
                      <a:pPr marL="0" marR="0">
                        <a:spcBef>
                          <a:spcPts val="0"/>
                        </a:spcBef>
                        <a:spcAft>
                          <a:spcPts val="0"/>
                        </a:spcAft>
                      </a:pPr>
                      <a:r>
                        <a:rPr lang="en-US" sz="1800" dirty="0">
                          <a:effectLst/>
                          <a:latin typeface="Open Sans"/>
                          <a:ea typeface="Times New Roman"/>
                          <a:cs typeface="Times New Roman"/>
                        </a:rPr>
                        <a:t>Example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800">
                          <a:effectLst/>
                          <a:latin typeface="Open Sans"/>
                          <a:ea typeface="Times New Roman"/>
                          <a:cs typeface="Times New Roman"/>
                        </a:rPr>
                        <a:t>Name of Seam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800">
                          <a:effectLst/>
                          <a:latin typeface="Open Sans"/>
                          <a:ea typeface="Times New Roman"/>
                          <a:cs typeface="Times New Roman"/>
                        </a:rPr>
                        <a:t>Smooth bend</a:t>
                      </a:r>
                    </a:p>
                    <a:p>
                      <a:pPr marL="0" marR="0">
                        <a:spcBef>
                          <a:spcPts val="0"/>
                        </a:spcBef>
                        <a:spcAft>
                          <a:spcPts val="0"/>
                        </a:spcAft>
                      </a:pPr>
                      <a:r>
                        <a:rPr lang="en-US" sz="1800">
                          <a:effectLst/>
                          <a:latin typeface="Open Sans"/>
                          <a:ea typeface="Times New Roman"/>
                          <a:cs typeface="Times New Roman"/>
                        </a:rPr>
                        <a:t> (3 pts)</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800" dirty="0">
                          <a:effectLst/>
                          <a:latin typeface="Open Sans"/>
                          <a:ea typeface="Times New Roman"/>
                          <a:cs typeface="Times New Roman"/>
                        </a:rPr>
                        <a:t>Correct development </a:t>
                      </a:r>
                    </a:p>
                    <a:p>
                      <a:pPr marL="0" marR="0">
                        <a:spcBef>
                          <a:spcPts val="0"/>
                        </a:spcBef>
                        <a:spcAft>
                          <a:spcPts val="0"/>
                        </a:spcAft>
                      </a:pPr>
                      <a:r>
                        <a:rPr lang="en-US" sz="1800" dirty="0">
                          <a:effectLst/>
                          <a:latin typeface="Open Sans"/>
                          <a:ea typeface="Times New Roman"/>
                          <a:cs typeface="Times New Roman"/>
                        </a:rPr>
                        <a:t>(8 pts)</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800">
                          <a:effectLst/>
                          <a:latin typeface="Open Sans"/>
                          <a:ea typeface="Times New Roman"/>
                          <a:cs typeface="Times New Roman"/>
                        </a:rPr>
                        <a:t>Label (4 pts)</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800">
                          <a:effectLst/>
                          <a:latin typeface="Open Sans"/>
                          <a:ea typeface="Times New Roman"/>
                          <a:cs typeface="Times New Roman"/>
                        </a:rPr>
                        <a:t>Total</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98450">
                <a:tc>
                  <a:txBody>
                    <a:bodyPr/>
                    <a:lstStyle/>
                    <a:p>
                      <a:pPr marL="0" marR="0" algn="ctr">
                        <a:spcBef>
                          <a:spcPts val="0"/>
                        </a:spcBef>
                        <a:spcAft>
                          <a:spcPts val="0"/>
                        </a:spcAft>
                      </a:pPr>
                      <a:r>
                        <a:rPr lang="en-US" sz="1800">
                          <a:effectLst/>
                          <a:latin typeface="Open Sans"/>
                          <a:ea typeface="Times New Roman"/>
                          <a:cs typeface="Times New Roman"/>
                        </a:rPr>
                        <a:t>1</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Open Sans"/>
                          <a:ea typeface="Times New Roman"/>
                          <a:cs typeface="Times New Roman"/>
                        </a:rPr>
                        <a:t>¼” helm</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8450">
                <a:tc>
                  <a:txBody>
                    <a:bodyPr/>
                    <a:lstStyle/>
                    <a:p>
                      <a:pPr marL="0" marR="0" algn="ctr">
                        <a:spcBef>
                          <a:spcPts val="0"/>
                        </a:spcBef>
                        <a:spcAft>
                          <a:spcPts val="0"/>
                        </a:spcAft>
                      </a:pPr>
                      <a:r>
                        <a:rPr lang="en-US" sz="1800">
                          <a:effectLst/>
                          <a:latin typeface="Open Sans"/>
                          <a:ea typeface="Times New Roman"/>
                          <a:cs typeface="Times New Roman"/>
                        </a:rPr>
                        <a:t>2</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Corner lapped seam</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8450">
                <a:tc>
                  <a:txBody>
                    <a:bodyPr/>
                    <a:lstStyle/>
                    <a:p>
                      <a:pPr marL="0" marR="0" algn="ctr">
                        <a:spcBef>
                          <a:spcPts val="0"/>
                        </a:spcBef>
                        <a:spcAft>
                          <a:spcPts val="0"/>
                        </a:spcAft>
                      </a:pPr>
                      <a:r>
                        <a:rPr lang="en-US" sz="1800">
                          <a:effectLst/>
                          <a:latin typeface="Open Sans"/>
                          <a:ea typeface="Times New Roman"/>
                          <a:cs typeface="Times New Roman"/>
                        </a:rPr>
                        <a:t>3</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chemeClr val="tx1"/>
                          </a:solidFill>
                          <a:effectLst/>
                          <a:latin typeface="Open Sans"/>
                          <a:ea typeface="Times New Roman"/>
                          <a:cs typeface="Times New Roman"/>
                        </a:rPr>
                        <a:t>Flat locked seam</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8450">
                <a:tc>
                  <a:txBody>
                    <a:bodyPr/>
                    <a:lstStyle/>
                    <a:p>
                      <a:pPr marL="0" marR="0" algn="ctr">
                        <a:spcBef>
                          <a:spcPts val="0"/>
                        </a:spcBef>
                        <a:spcAft>
                          <a:spcPts val="0"/>
                        </a:spcAft>
                      </a:pPr>
                      <a:r>
                        <a:rPr lang="en-US" sz="1800">
                          <a:effectLst/>
                          <a:latin typeface="Open Sans"/>
                          <a:ea typeface="Times New Roman"/>
                          <a:cs typeface="Times New Roman"/>
                        </a:rPr>
                        <a:t>4</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chemeClr val="tx1"/>
                          </a:solidFill>
                          <a:effectLst/>
                          <a:latin typeface="Open Sans"/>
                          <a:ea typeface="Times New Roman"/>
                          <a:cs typeface="Times New Roman"/>
                        </a:rPr>
                        <a:t>Grooved locked seam</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8450">
                <a:tc>
                  <a:txBody>
                    <a:bodyPr/>
                    <a:lstStyle/>
                    <a:p>
                      <a:pPr marL="0" marR="0" algn="ctr">
                        <a:spcBef>
                          <a:spcPts val="0"/>
                        </a:spcBef>
                        <a:spcAft>
                          <a:spcPts val="0"/>
                        </a:spcAft>
                      </a:pPr>
                      <a:r>
                        <a:rPr lang="en-US" sz="1800">
                          <a:effectLst/>
                          <a:latin typeface="Open Sans"/>
                          <a:ea typeface="Times New Roman"/>
                          <a:cs typeface="Times New Roman"/>
                        </a:rPr>
                        <a:t>5</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Standing seam</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8450">
                <a:tc>
                  <a:txBody>
                    <a:bodyPr/>
                    <a:lstStyle/>
                    <a:p>
                      <a:pPr marL="0" marR="0" algn="ctr">
                        <a:spcBef>
                          <a:spcPts val="0"/>
                        </a:spcBef>
                        <a:spcAft>
                          <a:spcPts val="0"/>
                        </a:spcAft>
                      </a:pPr>
                      <a:r>
                        <a:rPr lang="en-US" sz="1800">
                          <a:effectLst/>
                          <a:latin typeface="Open Sans"/>
                          <a:ea typeface="Times New Roman"/>
                          <a:cs typeface="Times New Roman"/>
                        </a:rPr>
                        <a:t>6</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8450">
                <a:tc>
                  <a:txBody>
                    <a:bodyPr/>
                    <a:lstStyle/>
                    <a:p>
                      <a:pPr marL="0" marR="0" algn="ctr">
                        <a:spcBef>
                          <a:spcPts val="0"/>
                        </a:spcBef>
                        <a:spcAft>
                          <a:spcPts val="0"/>
                        </a:spcAft>
                      </a:pPr>
                      <a:r>
                        <a:rPr lang="en-US" sz="1800">
                          <a:effectLst/>
                          <a:latin typeface="Open Sans"/>
                          <a:ea typeface="Times New Roman"/>
                          <a:cs typeface="Times New Roman"/>
                        </a:rPr>
                        <a:t>7</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8450">
                <a:tc>
                  <a:txBody>
                    <a:bodyPr/>
                    <a:lstStyle/>
                    <a:p>
                      <a:pPr marL="0" marR="0" algn="ctr">
                        <a:spcBef>
                          <a:spcPts val="0"/>
                        </a:spcBef>
                        <a:spcAft>
                          <a:spcPts val="0"/>
                        </a:spcAft>
                      </a:pPr>
                      <a:r>
                        <a:rPr lang="en-US" sz="1800">
                          <a:effectLst/>
                          <a:latin typeface="Open Sans"/>
                          <a:ea typeface="Times New Roman"/>
                          <a:cs typeface="Times New Roman"/>
                        </a:rPr>
                        <a:t>8</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8450">
                <a:tc>
                  <a:txBody>
                    <a:bodyPr/>
                    <a:lstStyle/>
                    <a:p>
                      <a:pPr marL="0" marR="0" algn="ctr">
                        <a:spcBef>
                          <a:spcPts val="0"/>
                        </a:spcBef>
                        <a:spcAft>
                          <a:spcPts val="0"/>
                        </a:spcAft>
                      </a:pPr>
                      <a:r>
                        <a:rPr lang="en-US" sz="1800">
                          <a:effectLst/>
                          <a:latin typeface="Open Sans"/>
                          <a:ea typeface="Times New Roman"/>
                          <a:cs typeface="Times New Roman"/>
                        </a:rPr>
                        <a:t> </a:t>
                      </a:r>
                    </a:p>
                  </a:txBody>
                  <a:tcPr marL="92989" marR="9298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800">
                          <a:effectLst/>
                          <a:latin typeface="Open Sans"/>
                          <a:ea typeface="Times New Roman"/>
                          <a:cs typeface="Times New Roman"/>
                        </a:rPr>
                        <a:t> </a:t>
                      </a:r>
                    </a:p>
                  </a:txBody>
                  <a:tcPr marL="92989" marR="929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1800">
                          <a:effectLst/>
                          <a:latin typeface="Open Sans"/>
                          <a:ea typeface="Times New Roman"/>
                          <a:cs typeface="Times New Roman"/>
                        </a:rPr>
                        <a:t>Total</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800" dirty="0">
                          <a:effectLst/>
                          <a:latin typeface="Open Sans"/>
                          <a:ea typeface="Times New Roman"/>
                          <a:cs typeface="Times New Roman"/>
                        </a:rPr>
                        <a:t> </a:t>
                      </a:r>
                    </a:p>
                  </a:txBody>
                  <a:tcPr marL="92989" marR="92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AA42-79E6-4836-AC88-251ED52A5C85}"/>
              </a:ext>
            </a:extLst>
          </p:cNvPr>
          <p:cNvSpPr>
            <a:spLocks noGrp="1"/>
          </p:cNvSpPr>
          <p:nvPr>
            <p:ph type="title"/>
          </p:nvPr>
        </p:nvSpPr>
        <p:spPr/>
        <p:txBody>
          <a:bodyPr>
            <a:normAutofit/>
          </a:bodyPr>
          <a:lstStyle/>
          <a:p>
            <a:pPr fontAlgn="auto">
              <a:spcAft>
                <a:spcPts val="0"/>
              </a:spcAft>
              <a:defRPr/>
            </a:pPr>
            <a:r>
              <a:rPr lang="en-US" dirty="0"/>
              <a:t>Rubrics for Assignment #2</a:t>
            </a:r>
          </a:p>
        </p:txBody>
      </p:sp>
      <p:sp>
        <p:nvSpPr>
          <p:cNvPr id="6" name="Content Placeholder 5">
            <a:extLst>
              <a:ext uri="{FF2B5EF4-FFF2-40B4-BE49-F238E27FC236}">
                <a16:creationId xmlns:a16="http://schemas.microsoft.com/office/drawing/2014/main" id="{37F7F466-D892-4352-BD3D-B3936190E871}"/>
              </a:ext>
            </a:extLst>
          </p:cNvPr>
          <p:cNvSpPr>
            <a:spLocks noGrp="1"/>
          </p:cNvSpPr>
          <p:nvPr>
            <p:ph sz="half" idx="1"/>
          </p:nvPr>
        </p:nvSpPr>
        <p:spPr/>
        <p:txBody>
          <a:bodyPr>
            <a:noAutofit/>
          </a:bodyPr>
          <a:lstStyle/>
          <a:p>
            <a:pPr marL="0" indent="0" fontAlgn="auto">
              <a:spcAft>
                <a:spcPts val="0"/>
              </a:spcAft>
              <a:buFont typeface="Arial" panose="020B0604020202020204" pitchFamily="34" charset="0"/>
              <a:buNone/>
              <a:defRPr/>
            </a:pPr>
            <a:r>
              <a:rPr lang="en-US" sz="1800" dirty="0"/>
              <a:t>Small Sheet Metal Box													            </a:t>
            </a:r>
            <a:r>
              <a:rPr lang="en-US" sz="1800" b="1" u="sng" dirty="0"/>
              <a:t>Points</a:t>
            </a:r>
          </a:p>
          <a:p>
            <a:pPr marL="0" indent="0" fontAlgn="auto">
              <a:spcAft>
                <a:spcPts val="0"/>
              </a:spcAft>
              <a:buFont typeface="Arial" panose="020B0604020202020204" pitchFamily="34" charset="0"/>
              <a:buNone/>
              <a:defRPr/>
            </a:pPr>
            <a:r>
              <a:rPr lang="en-US" sz="1800" dirty="0"/>
              <a:t>1.  The box is the size specified in the plans. 	___ Yes (12 points)	____ No (0 points)  ___________</a:t>
            </a:r>
          </a:p>
          <a:p>
            <a:pPr marL="0" indent="0" fontAlgn="auto">
              <a:spcAft>
                <a:spcPts val="0"/>
              </a:spcAft>
              <a:buFont typeface="Arial" panose="020B0604020202020204" pitchFamily="34" charset="0"/>
              <a:buNone/>
              <a:defRPr/>
            </a:pPr>
            <a:r>
              <a:rPr lang="en-US" sz="1800" dirty="0"/>
              <a:t>2.  The seams are the correct size.	(4 seams; 4 points for each smooth bend)	             ___________</a:t>
            </a:r>
          </a:p>
          <a:p>
            <a:pPr marL="0" indent="0" fontAlgn="auto">
              <a:spcAft>
                <a:spcPts val="0"/>
              </a:spcAft>
              <a:buFont typeface="Arial" panose="020B0604020202020204" pitchFamily="34" charset="0"/>
              <a:buNone/>
              <a:defRPr/>
            </a:pPr>
            <a:r>
              <a:rPr lang="en-US" sz="1800" dirty="0"/>
              <a:t>3.  The helms are the correct size.	(4 helms; 4 points for each smooth bend)	             ___________</a:t>
            </a:r>
          </a:p>
          <a:p>
            <a:pPr marL="0" indent="0" fontAlgn="auto">
              <a:spcAft>
                <a:spcPts val="0"/>
              </a:spcAft>
              <a:buFont typeface="Arial" panose="020B0604020202020204" pitchFamily="34" charset="0"/>
              <a:buNone/>
              <a:defRPr/>
            </a:pPr>
            <a:r>
              <a:rPr lang="en-US" sz="1800" dirty="0"/>
              <a:t>4.  The seams are correctly bent.	(4 seams; 2 points for each smooth bend) 	             ___________</a:t>
            </a:r>
          </a:p>
          <a:p>
            <a:pPr marL="0" indent="0" fontAlgn="auto">
              <a:spcAft>
                <a:spcPts val="0"/>
              </a:spcAft>
              <a:buFont typeface="Arial" panose="020B0604020202020204" pitchFamily="34" charset="0"/>
              <a:buNone/>
              <a:defRPr/>
            </a:pPr>
            <a:r>
              <a:rPr lang="en-US" sz="1800" dirty="0"/>
              <a:t>4.  The helms are correctly bent. 	(4 helms; 2 points for each smooth bend)	             ___________</a:t>
            </a:r>
          </a:p>
          <a:p>
            <a:pPr marL="0" indent="0" fontAlgn="auto">
              <a:spcAft>
                <a:spcPts val="0"/>
              </a:spcAft>
              <a:buFont typeface="Arial" panose="020B0604020202020204" pitchFamily="34" charset="0"/>
              <a:buNone/>
              <a:defRPr/>
            </a:pPr>
            <a:r>
              <a:rPr lang="en-US" sz="1800" dirty="0"/>
              <a:t>5.  The bends are smooth. 	(8 bends; 5 points for each smooth bend) 	              ___________</a:t>
            </a:r>
          </a:p>
          <a:p>
            <a:pPr marL="0" indent="0" fontAlgn="auto">
              <a:spcAft>
                <a:spcPts val="0"/>
              </a:spcAft>
              <a:buFont typeface="Arial" panose="020B0604020202020204" pitchFamily="34" charset="0"/>
              <a:buNone/>
              <a:defRPr/>
            </a:pPr>
            <a:r>
              <a:rPr lang="en-US" sz="1800" dirty="0"/>
              <a:t>						Total	 ___________</a:t>
            </a:r>
          </a:p>
          <a:p>
            <a:pPr marL="0" indent="0" fontAlgn="auto">
              <a:spcAft>
                <a:spcPts val="0"/>
              </a:spcAft>
              <a:buFont typeface="Arial" panose="020B0604020202020204" pitchFamily="34" charset="0"/>
              <a:buNone/>
              <a:defRPr/>
            </a:pPr>
            <a:r>
              <a:rPr lang="en-US" sz="1800" dirty="0"/>
              <a:t>Comments______________________________________________________________________</a:t>
            </a:r>
          </a:p>
          <a:p>
            <a:pPr marL="0" indent="0" fontAlgn="auto">
              <a:spcAft>
                <a:spcPts val="0"/>
              </a:spcAft>
              <a:buFont typeface="Arial" panose="020B0604020202020204" pitchFamily="34" charset="0"/>
              <a:buNone/>
              <a:defRPr/>
            </a:pPr>
            <a:r>
              <a:rPr lang="en-US" sz="1800" dirty="0"/>
              <a:t>_______________________________________________________________________________</a:t>
            </a:r>
          </a:p>
          <a:p>
            <a:pPr marL="0" indent="0" fontAlgn="auto">
              <a:spcAft>
                <a:spcPts val="0"/>
              </a:spcAft>
              <a:buFont typeface="Arial" panose="020B0604020202020204" pitchFamily="34" charset="0"/>
              <a:buNone/>
              <a:defRPr/>
            </a:pPr>
            <a:r>
              <a:rPr lang="en-US" sz="1800" dirty="0"/>
              <a:t>_______________________________________________________________________________</a:t>
            </a:r>
          </a:p>
          <a:p>
            <a:pPr marL="0" indent="0" fontAlgn="auto">
              <a:spcAft>
                <a:spcPts val="0"/>
              </a:spcAft>
              <a:buFont typeface="Arial" panose="020B0604020202020204" pitchFamily="34" charset="0"/>
              <a:buNone/>
              <a:defRPr/>
            </a:pPr>
            <a:r>
              <a:rPr lang="en-US" sz="1800" dirty="0"/>
              <a:t>_______________________________________________________________________________</a:t>
            </a:r>
          </a:p>
          <a:p>
            <a:pPr marL="0" indent="0" fontAlgn="auto">
              <a:spcAft>
                <a:spcPts val="0"/>
              </a:spcAft>
              <a:buFont typeface="Arial" panose="020B0604020202020204" pitchFamily="34" charset="0"/>
              <a:buNone/>
              <a:defRPr/>
            </a:pPr>
            <a:r>
              <a:rPr lang="en-US" sz="1800" dirty="0"/>
              <a:t>_______________________________________________________________________________</a:t>
            </a:r>
          </a:p>
          <a:p>
            <a:pPr marL="0" indent="0" fontAlgn="auto">
              <a:spcAft>
                <a:spcPts val="0"/>
              </a:spcAft>
              <a:buFont typeface="Arial" panose="020B0604020202020204" pitchFamily="34" charset="0"/>
              <a:buNone/>
              <a:defRPr/>
            </a:pPr>
            <a:endParaRPr lang="en-US" sz="1800" dirty="0"/>
          </a:p>
          <a:p>
            <a:pPr marL="0" indent="0" fontAlgn="auto">
              <a:spcAft>
                <a:spcPts val="0"/>
              </a:spcAft>
              <a:buFont typeface="Arial" panose="020B0604020202020204" pitchFamily="34" charset="0"/>
              <a:buNone/>
              <a:defRPr/>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092FB-22BE-4825-A45F-626D69FB1DED}"/>
              </a:ext>
            </a:extLst>
          </p:cNvPr>
          <p:cNvSpPr>
            <a:spLocks noGrp="1"/>
          </p:cNvSpPr>
          <p:nvPr>
            <p:ph type="title"/>
          </p:nvPr>
        </p:nvSpPr>
        <p:spPr/>
        <p:txBody>
          <a:bodyPr>
            <a:normAutofit/>
          </a:bodyPr>
          <a:lstStyle/>
          <a:p>
            <a:pPr fontAlgn="auto">
              <a:spcAft>
                <a:spcPts val="0"/>
              </a:spcAft>
              <a:defRPr/>
            </a:pPr>
            <a:r>
              <a:rPr lang="en-US" dirty="0"/>
              <a:t>Helm</a:t>
            </a:r>
          </a:p>
        </p:txBody>
      </p:sp>
      <p:sp>
        <p:nvSpPr>
          <p:cNvPr id="16387" name="Subtitle 2">
            <a:extLst>
              <a:ext uri="{FF2B5EF4-FFF2-40B4-BE49-F238E27FC236}">
                <a16:creationId xmlns:a16="http://schemas.microsoft.com/office/drawing/2014/main" id="{2C9EE37B-E18A-4418-9804-0221ED21EED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a:t>This is the edge of a piece of metal that is folded over on itself for strength and smoothness.</a:t>
            </a:r>
          </a:p>
        </p:txBody>
      </p:sp>
      <p:pic>
        <p:nvPicPr>
          <p:cNvPr id="16389" name="Picture 5">
            <a:extLst>
              <a:ext uri="{FF2B5EF4-FFF2-40B4-BE49-F238E27FC236}">
                <a16:creationId xmlns:a16="http://schemas.microsoft.com/office/drawing/2014/main" id="{48A9BBB0-CDE0-4E5F-BD11-AF011F8A92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0103" y="1420420"/>
            <a:ext cx="2143125" cy="446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ACC1A-4AD8-4B68-9193-4226AB3869E4}"/>
              </a:ext>
            </a:extLst>
          </p:cNvPr>
          <p:cNvSpPr>
            <a:spLocks noGrp="1"/>
          </p:cNvSpPr>
          <p:nvPr>
            <p:ph type="title"/>
          </p:nvPr>
        </p:nvSpPr>
        <p:spPr/>
        <p:txBody>
          <a:bodyPr>
            <a:normAutofit/>
          </a:bodyPr>
          <a:lstStyle/>
          <a:p>
            <a:pPr fontAlgn="auto">
              <a:spcAft>
                <a:spcPts val="0"/>
              </a:spcAft>
              <a:defRPr/>
            </a:pPr>
            <a:r>
              <a:rPr lang="en-US" dirty="0"/>
              <a:t>Flange</a:t>
            </a:r>
          </a:p>
        </p:txBody>
      </p:sp>
      <p:sp>
        <p:nvSpPr>
          <p:cNvPr id="17411" name="Subtitle 2">
            <a:extLst>
              <a:ext uri="{FF2B5EF4-FFF2-40B4-BE49-F238E27FC236}">
                <a16:creationId xmlns:a16="http://schemas.microsoft.com/office/drawing/2014/main" id="{F2180BA1-C249-4012-9376-DFB99A904A3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a:t>This is an edge folded to a 90° angle to make a corner or part of a seam.</a:t>
            </a:r>
          </a:p>
        </p:txBody>
      </p:sp>
      <p:pic>
        <p:nvPicPr>
          <p:cNvPr id="17413" name="Picture 4">
            <a:extLst>
              <a:ext uri="{FF2B5EF4-FFF2-40B4-BE49-F238E27FC236}">
                <a16:creationId xmlns:a16="http://schemas.microsoft.com/office/drawing/2014/main" id="{250FAAE5-FE00-408C-BA79-BEB31C288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1788" y="2971800"/>
            <a:ext cx="594360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C07A7-BF46-499B-A819-C76E8F9A38A5}"/>
              </a:ext>
            </a:extLst>
          </p:cNvPr>
          <p:cNvSpPr>
            <a:spLocks noGrp="1"/>
          </p:cNvSpPr>
          <p:nvPr>
            <p:ph type="title"/>
          </p:nvPr>
        </p:nvSpPr>
        <p:spPr/>
        <p:txBody>
          <a:bodyPr>
            <a:normAutofit/>
          </a:bodyPr>
          <a:lstStyle/>
          <a:p>
            <a:pPr fontAlgn="auto">
              <a:spcAft>
                <a:spcPts val="0"/>
              </a:spcAft>
              <a:defRPr/>
            </a:pPr>
            <a:r>
              <a:rPr lang="en-US" dirty="0"/>
              <a:t>Wire Rolled Edge</a:t>
            </a:r>
          </a:p>
        </p:txBody>
      </p:sp>
      <p:sp>
        <p:nvSpPr>
          <p:cNvPr id="18435" name="Subtitle 2">
            <a:extLst>
              <a:ext uri="{FF2B5EF4-FFF2-40B4-BE49-F238E27FC236}">
                <a16:creationId xmlns:a16="http://schemas.microsoft.com/office/drawing/2014/main" id="{24E8E068-0CF7-487E-8824-2431C233DD6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a:t>This is the edge of a piece of metal that is wrapped around a piece of wire. It makes a stronger, smoother, reinforced edge.</a:t>
            </a:r>
          </a:p>
        </p:txBody>
      </p:sp>
      <p:pic>
        <p:nvPicPr>
          <p:cNvPr id="18437" name="Picture 5">
            <a:extLst>
              <a:ext uri="{FF2B5EF4-FFF2-40B4-BE49-F238E27FC236}">
                <a16:creationId xmlns:a16="http://schemas.microsoft.com/office/drawing/2014/main" id="{738429AA-F8F1-42E1-BB7D-2CC2B11E68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1600200"/>
            <a:ext cx="1898650" cy="458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C07A7-BF46-499B-A819-C76E8F9A38A5}"/>
              </a:ext>
            </a:extLst>
          </p:cNvPr>
          <p:cNvSpPr>
            <a:spLocks noGrp="1"/>
          </p:cNvSpPr>
          <p:nvPr>
            <p:ph type="title"/>
          </p:nvPr>
        </p:nvSpPr>
        <p:spPr/>
        <p:txBody>
          <a:bodyPr>
            <a:normAutofit/>
          </a:bodyPr>
          <a:lstStyle/>
          <a:p>
            <a:pPr fontAlgn="auto">
              <a:spcAft>
                <a:spcPts val="0"/>
              </a:spcAft>
              <a:defRPr/>
            </a:pPr>
            <a:r>
              <a:rPr lang="en-US" dirty="0"/>
              <a:t>Simple Seams</a:t>
            </a:r>
          </a:p>
        </p:txBody>
      </p:sp>
      <p:sp>
        <p:nvSpPr>
          <p:cNvPr id="18435" name="Subtitle 2">
            <a:extLst>
              <a:ext uri="{FF2B5EF4-FFF2-40B4-BE49-F238E27FC236}">
                <a16:creationId xmlns:a16="http://schemas.microsoft.com/office/drawing/2014/main" id="{24E8E068-0CF7-487E-8824-2431C233DD6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These seams will be welded, riveted, or glued to hold them together.</a:t>
            </a:r>
          </a:p>
        </p:txBody>
      </p:sp>
      <p:pic>
        <p:nvPicPr>
          <p:cNvPr id="5" name="Content Placeholder 4">
            <a:extLst>
              <a:ext uri="{FF2B5EF4-FFF2-40B4-BE49-F238E27FC236}">
                <a16:creationId xmlns:a16="http://schemas.microsoft.com/office/drawing/2014/main" id="{71CFAA17-759E-42F2-9A15-D1A215E6F9B7}"/>
              </a:ext>
            </a:extLst>
          </p:cNvPr>
          <p:cNvPicPr>
            <a:picLocks noChangeAspect="1"/>
          </p:cNvPicPr>
          <p:nvPr/>
        </p:nvPicPr>
        <p:blipFill rotWithShape="1">
          <a:blip r:embed="rId2" cstate="email">
            <a:extLst>
              <a:ext uri="{28A0092B-C50C-407E-A947-70E740481C1C}">
                <a14:useLocalDpi xmlns:a14="http://schemas.microsoft.com/office/drawing/2010/main"/>
              </a:ext>
            </a:extLst>
          </a:blip>
          <a:stretch/>
        </p:blipFill>
        <p:spPr>
          <a:xfrm>
            <a:off x="2343150" y="3740149"/>
            <a:ext cx="3619500" cy="847725"/>
          </a:xfrm>
          <a:prstGeom prst="rect">
            <a:avLst/>
          </a:prstGeom>
        </p:spPr>
      </p:pic>
      <p:pic>
        <p:nvPicPr>
          <p:cNvPr id="6" name="Picture 5">
            <a:extLst>
              <a:ext uri="{FF2B5EF4-FFF2-40B4-BE49-F238E27FC236}">
                <a16:creationId xmlns:a16="http://schemas.microsoft.com/office/drawing/2014/main" id="{9DD345AE-4705-49C4-84F8-F2A59CFAC0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743200"/>
            <a:ext cx="2427288"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7">
            <a:extLst>
              <a:ext uri="{FF2B5EF4-FFF2-40B4-BE49-F238E27FC236}">
                <a16:creationId xmlns:a16="http://schemas.microsoft.com/office/drawing/2014/main" id="{6E4F9DE6-EBF6-48A4-9602-62A6136AAA4C}"/>
              </a:ext>
            </a:extLst>
          </p:cNvPr>
          <p:cNvSpPr txBox="1">
            <a:spLocks noChangeArrowheads="1"/>
          </p:cNvSpPr>
          <p:nvPr/>
        </p:nvSpPr>
        <p:spPr bwMode="auto">
          <a:xfrm>
            <a:off x="2743200" y="5029200"/>
            <a:ext cx="2819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200" b="1">
                <a:latin typeface="Open Sans"/>
              </a:rPr>
              <a:t>Flat Lapped Seam</a:t>
            </a:r>
          </a:p>
        </p:txBody>
      </p:sp>
      <p:sp>
        <p:nvSpPr>
          <p:cNvPr id="8" name="TextBox 8">
            <a:extLst>
              <a:ext uri="{FF2B5EF4-FFF2-40B4-BE49-F238E27FC236}">
                <a16:creationId xmlns:a16="http://schemas.microsoft.com/office/drawing/2014/main" id="{0B28D37A-12AA-4A95-B34A-6FDC4B83F694}"/>
              </a:ext>
            </a:extLst>
          </p:cNvPr>
          <p:cNvSpPr txBox="1">
            <a:spLocks noChangeArrowheads="1"/>
          </p:cNvSpPr>
          <p:nvPr/>
        </p:nvSpPr>
        <p:spPr bwMode="auto">
          <a:xfrm>
            <a:off x="6553200" y="5029200"/>
            <a:ext cx="345281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200" b="1">
                <a:latin typeface="Open Sans"/>
              </a:rPr>
              <a:t>Corner Lapped Seam</a:t>
            </a:r>
          </a:p>
        </p:txBody>
      </p:sp>
    </p:spTree>
    <p:extLst>
      <p:ext uri="{BB962C8B-B14F-4D97-AF65-F5344CB8AC3E}">
        <p14:creationId xmlns:p14="http://schemas.microsoft.com/office/powerpoint/2010/main" val="79794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2247-1AAF-44D2-B6B8-06F6F5CBC8BB}"/>
              </a:ext>
            </a:extLst>
          </p:cNvPr>
          <p:cNvSpPr>
            <a:spLocks noGrp="1"/>
          </p:cNvSpPr>
          <p:nvPr>
            <p:ph type="title"/>
          </p:nvPr>
        </p:nvSpPr>
        <p:spPr/>
        <p:txBody>
          <a:bodyPr>
            <a:normAutofit/>
          </a:bodyPr>
          <a:lstStyle/>
          <a:p>
            <a:pPr fontAlgn="auto">
              <a:spcAft>
                <a:spcPts val="0"/>
              </a:spcAft>
              <a:defRPr/>
            </a:pPr>
            <a:r>
              <a:rPr lang="en-US" dirty="0"/>
              <a:t>Flat Locked Seam</a:t>
            </a:r>
          </a:p>
        </p:txBody>
      </p:sp>
      <p:sp>
        <p:nvSpPr>
          <p:cNvPr id="20486" name="Content Placeholder 2">
            <a:extLst>
              <a:ext uri="{FF2B5EF4-FFF2-40B4-BE49-F238E27FC236}">
                <a16:creationId xmlns:a16="http://schemas.microsoft.com/office/drawing/2014/main" id="{8A9C06E3-340F-4363-A026-6E5F7982293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a:t>The edges are folded over and slid together to lock the seam.</a:t>
            </a:r>
          </a:p>
        </p:txBody>
      </p:sp>
      <p:sp>
        <p:nvSpPr>
          <p:cNvPr id="20484" name="TextBox 5">
            <a:extLst>
              <a:ext uri="{FF2B5EF4-FFF2-40B4-BE49-F238E27FC236}">
                <a16:creationId xmlns:a16="http://schemas.microsoft.com/office/drawing/2014/main" id="{2BF8960A-B93C-4EDD-8107-CC4146F1D0D4}"/>
              </a:ext>
            </a:extLst>
          </p:cNvPr>
          <p:cNvSpPr txBox="1">
            <a:spLocks noChangeArrowheads="1"/>
          </p:cNvSpPr>
          <p:nvPr/>
        </p:nvSpPr>
        <p:spPr bwMode="auto">
          <a:xfrm>
            <a:off x="1981200" y="1371600"/>
            <a:ext cx="365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800"/>
          </a:p>
        </p:txBody>
      </p:sp>
      <p:pic>
        <p:nvPicPr>
          <p:cNvPr id="20485" name="Picture 6">
            <a:extLst>
              <a:ext uri="{FF2B5EF4-FFF2-40B4-BE49-F238E27FC236}">
                <a16:creationId xmlns:a16="http://schemas.microsoft.com/office/drawing/2014/main" id="{0C842257-9963-4B71-BAAE-CADCF6A24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4800" y="3604780"/>
            <a:ext cx="81280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1A3D7-4F3F-428B-B04E-DA963081FD78}"/>
              </a:ext>
            </a:extLst>
          </p:cNvPr>
          <p:cNvSpPr>
            <a:spLocks noGrp="1"/>
          </p:cNvSpPr>
          <p:nvPr>
            <p:ph type="title"/>
          </p:nvPr>
        </p:nvSpPr>
        <p:spPr/>
        <p:txBody>
          <a:bodyPr>
            <a:normAutofit/>
          </a:bodyPr>
          <a:lstStyle/>
          <a:p>
            <a:pPr fontAlgn="auto">
              <a:spcAft>
                <a:spcPts val="0"/>
              </a:spcAft>
              <a:defRPr/>
            </a:pPr>
            <a:r>
              <a:rPr lang="en-US" dirty="0"/>
              <a:t>Grooved Locked</a:t>
            </a:r>
            <a:r>
              <a:rPr lang="en-US" dirty="0">
                <a:solidFill>
                  <a:srgbClr val="FF0000"/>
                </a:solidFill>
              </a:rPr>
              <a:t> </a:t>
            </a:r>
            <a:r>
              <a:rPr lang="en-US" dirty="0"/>
              <a:t>Seam</a:t>
            </a:r>
          </a:p>
        </p:txBody>
      </p:sp>
      <p:sp>
        <p:nvSpPr>
          <p:cNvPr id="21510" name="Content Placeholder 2">
            <a:extLst>
              <a:ext uri="{FF2B5EF4-FFF2-40B4-BE49-F238E27FC236}">
                <a16:creationId xmlns:a16="http://schemas.microsoft.com/office/drawing/2014/main" id="{A6FF6E2B-D8EA-4499-AAB5-A365E416811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dirty="0"/>
              <a:t>The edges are folded over and slid together. A hand </a:t>
            </a:r>
            <a:r>
              <a:rPr lang="en-US" altLang="en-US" dirty="0" err="1"/>
              <a:t>groover</a:t>
            </a:r>
            <a:r>
              <a:rPr lang="en-US" altLang="en-US" dirty="0"/>
              <a:t> is used to flatten the seam to lock it together.    </a:t>
            </a:r>
            <a:endParaRPr lang="en-US" altLang="en-US" dirty="0">
              <a:solidFill>
                <a:srgbClr val="00B050"/>
              </a:solidFill>
            </a:endParaRPr>
          </a:p>
        </p:txBody>
      </p:sp>
      <p:sp>
        <p:nvSpPr>
          <p:cNvPr id="21508" name="TextBox 5">
            <a:extLst>
              <a:ext uri="{FF2B5EF4-FFF2-40B4-BE49-F238E27FC236}">
                <a16:creationId xmlns:a16="http://schemas.microsoft.com/office/drawing/2014/main" id="{A6BA3B23-EEA1-4146-8069-50EDDC10C7DA}"/>
              </a:ext>
            </a:extLst>
          </p:cNvPr>
          <p:cNvSpPr txBox="1">
            <a:spLocks noChangeArrowheads="1"/>
          </p:cNvSpPr>
          <p:nvPr/>
        </p:nvSpPr>
        <p:spPr bwMode="auto">
          <a:xfrm>
            <a:off x="1981200" y="1371600"/>
            <a:ext cx="365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800"/>
          </a:p>
        </p:txBody>
      </p:sp>
      <p:pic>
        <p:nvPicPr>
          <p:cNvPr id="21509" name="Picture 6">
            <a:extLst>
              <a:ext uri="{FF2B5EF4-FFF2-40B4-BE49-F238E27FC236}">
                <a16:creationId xmlns:a16="http://schemas.microsoft.com/office/drawing/2014/main" id="{89EAF034-1813-46C1-AA2A-05CF936F6C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5391" y="4369954"/>
            <a:ext cx="859472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documentManagement/types"/>
    <ds:schemaRef ds:uri="http://schemas.microsoft.com/sharepoint/v3"/>
    <ds:schemaRef ds:uri="http://schemas.microsoft.com/office/infopath/2007/PartnerControls"/>
    <ds:schemaRef ds:uri="http://purl.org/dc/elements/1.1/"/>
    <ds:schemaRef ds:uri="http://www.w3.org/XML/1998/namespace"/>
    <ds:schemaRef ds:uri="56ea17bb-c96d-4826-b465-01eec0dd23dd"/>
    <ds:schemaRef ds:uri="http://schemas.openxmlformats.org/package/2006/metadata/core-properties"/>
    <ds:schemaRef ds:uri="http://purl.org/dc/terms/"/>
    <ds:schemaRef ds:uri="05d88611-e516-4d1a-b12e-39107e78b3d0"/>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73</TotalTime>
  <Words>698</Words>
  <Application>Microsoft Office PowerPoint</Application>
  <PresentationFormat>Widescreen</PresentationFormat>
  <Paragraphs>154</Paragraphs>
  <Slides>35</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35</vt:i4>
      </vt:variant>
    </vt:vector>
  </HeadingPairs>
  <TitlesOfParts>
    <vt:vector size="44"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Seam</vt:lpstr>
      <vt:lpstr>Helm</vt:lpstr>
      <vt:lpstr>Flange</vt:lpstr>
      <vt:lpstr>Wire Rolled Edge</vt:lpstr>
      <vt:lpstr>Simple Seams</vt:lpstr>
      <vt:lpstr>Flat Locked Seam</vt:lpstr>
      <vt:lpstr>Grooved Locked Seam</vt:lpstr>
      <vt:lpstr>Standing Edge Seam</vt:lpstr>
      <vt:lpstr>Single Bottom Seam</vt:lpstr>
      <vt:lpstr>Examples of Items Made Using Seams</vt:lpstr>
      <vt:lpstr>Tools and Equipment</vt:lpstr>
      <vt:lpstr>Tin Snips</vt:lpstr>
      <vt:lpstr>Aviation Snips</vt:lpstr>
      <vt:lpstr>Hand Seamer</vt:lpstr>
      <vt:lpstr>Hand Groover</vt:lpstr>
      <vt:lpstr>Sheet Metal Shear</vt:lpstr>
      <vt:lpstr>Sheet Metal Shear Safety</vt:lpstr>
      <vt:lpstr>Spot Welder</vt:lpstr>
      <vt:lpstr>Box and Pan Brake</vt:lpstr>
      <vt:lpstr>Safety First</vt:lpstr>
      <vt:lpstr>Assignment #1</vt:lpstr>
      <vt:lpstr>Assignment #2</vt:lpstr>
      <vt:lpstr>PowerPoint Presentation</vt:lpstr>
      <vt:lpstr>Layout</vt:lpstr>
      <vt:lpstr>Cut Out Box</vt:lpstr>
      <vt:lpstr>Fold Side and Seams</vt:lpstr>
      <vt:lpstr>Fold Second Side</vt:lpstr>
      <vt:lpstr>Fold First End</vt:lpstr>
      <vt:lpstr>Fold Second End </vt:lpstr>
      <vt:lpstr>Fold the Last Two Helms</vt:lpstr>
      <vt:lpstr>Finished Box</vt:lpstr>
      <vt:lpstr>Rubrics for Assignment #I </vt:lpstr>
      <vt:lpstr>Rubrics for Assignment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19</cp:revision>
  <cp:lastPrinted>2017-07-07T16:17:37Z</cp:lastPrinted>
  <dcterms:created xsi:type="dcterms:W3CDTF">2017-07-11T23:58:30Z</dcterms:created>
  <dcterms:modified xsi:type="dcterms:W3CDTF">2017-07-26T13:45:02Z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