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2"/>
  </p:notesMasterIdLst>
  <p:sldIdLst>
    <p:sldId id="321" r:id="rId7"/>
    <p:sldId id="340" r:id="rId8"/>
    <p:sldId id="326" r:id="rId9"/>
    <p:sldId id="327" r:id="rId10"/>
    <p:sldId id="328" r:id="rId11"/>
    <p:sldId id="329" r:id="rId12"/>
    <p:sldId id="330" r:id="rId13"/>
    <p:sldId id="332" r:id="rId14"/>
    <p:sldId id="333" r:id="rId15"/>
    <p:sldId id="334" r:id="rId16"/>
    <p:sldId id="335" r:id="rId17"/>
    <p:sldId id="336" r:id="rId18"/>
    <p:sldId id="337" r:id="rId19"/>
    <p:sldId id="338" r:id="rId20"/>
    <p:sldId id="339" r:id="rId21"/>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99E585-22E3-486D-84DD-951B420B2147}"/>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B10E716-A70E-47ED-B0A6-48875C1B707B}"/>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EEFF60D9-074B-4828-89C1-6F4586B0BBBE}" type="datetimeFigureOut">
              <a:rPr lang="en-US"/>
              <a:pPr>
                <a:defRPr/>
              </a:pPr>
              <a:t>7/21/2017</a:t>
            </a:fld>
            <a:endParaRPr lang="en-US"/>
          </a:p>
        </p:txBody>
      </p:sp>
      <p:sp>
        <p:nvSpPr>
          <p:cNvPr id="4" name="Slide Image Placeholder 3">
            <a:extLst>
              <a:ext uri="{FF2B5EF4-FFF2-40B4-BE49-F238E27FC236}">
                <a16:creationId xmlns:a16="http://schemas.microsoft.com/office/drawing/2014/main" id="{667C0E7E-02DB-4712-AE77-4721C731CCF2}"/>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C8C58A9-21F4-4F0D-925E-97FF0029C01E}"/>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98BC12-6D9D-47B0-9E82-5EEFECA6A739}"/>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A60FD9F-68C1-4E1A-B42A-0EF37372729C}"/>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F5DABA6E-E041-4A99-BC81-B75A518111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DA0B972F-2360-48B6-9267-3B1BD15572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69D12F2D-257F-4B73-BD21-C6A2E168EB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EE6E0BB7-3443-4DD8-85CE-050D70FB16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724554A4-2258-404D-B1A6-E1B3513A67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717E13B0-C30F-4157-84D7-50C7E51E90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2CD55A33-48D6-4981-952B-CD8D6496BA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AB52DD91-38F6-4603-831E-F26DE971A6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82A9C82A-7AF6-4FEF-8DF7-4FEBB9B4AD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785EE50-DAD1-47B9-8672-88BB7618AA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6FCAEB0E-C128-4CED-B8AD-68086CB7A1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8E758F4-D26B-44DE-B360-5F7094394E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0D22C9E8-A99F-4833-A6B5-F3D8C11A24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77A6A83E-987E-4F77-9117-A2F1C7B5C5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DF02C8AA-F81E-4576-9FE9-F57575775F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CBADB15E-033F-4E2E-B940-0816E1D184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35D6336-139A-4720-A055-EDFBA9ADCA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977E968-73A7-4FF0-8FCB-9FE715E9BB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A5E3DE3-B5DF-4A6C-A478-6F4A497444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DE452631-4B35-4C9C-8EFD-15A1BA1AB2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9886550-3F27-497B-8D8B-34F1A979F0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B8B16C7-9967-4C26-BC7B-4A3E2C7665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BF261852-E7D1-4382-A4EE-3E6865E5BE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3B4F670F-84CB-47C1-A6D6-2F204D0BC7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11DD30A9-D1E4-4FF3-AEE2-8D26D1C989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4D3F020-2918-451B-835B-F493A4D679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2E4476B7-85D0-48FC-802C-27D1C5CA51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469437E-F4E5-4C67-A9AF-B37F53E098EA}"/>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7B1E1BE8-CDF2-44CA-BF09-5519A0EA13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8268855-933F-455B-8C4B-8C3A9487687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FF818A48-5676-43F7-90A0-8CCB4B81AC83}"/>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583671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6D848A6-3BD0-4FB2-A447-600053D5AC7C}"/>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4F2670F-C8BE-4D2E-BEA8-E910E1A9A591}"/>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DF3688C-4A4E-4696-9732-1D2123499F7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52351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rgbClr val="FFC000"/>
                </a:solidFill>
              </a:defRPr>
            </a:lvl1pPr>
          </a:lstStyle>
          <a:p>
            <a:r>
              <a:rPr lang="en-US"/>
              <a:t>Click to edit Master title style</a:t>
            </a:r>
            <a:endParaRPr lang="en-US" dirty="0"/>
          </a:p>
        </p:txBody>
      </p:sp>
      <p:sp>
        <p:nvSpPr>
          <p:cNvPr id="8" name="Content Placeholder 7"/>
          <p:cNvSpPr>
            <a:spLocks noGrp="1"/>
          </p:cNvSpPr>
          <p:nvPr>
            <p:ph sz="quarter" idx="1"/>
          </p:nvPr>
        </p:nvSpPr>
        <p:spPr>
          <a:xfrm>
            <a:off x="402336" y="1527048"/>
            <a:ext cx="1133856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C248B014-2719-41B1-BA78-B29D224EE3F2}"/>
              </a:ext>
            </a:extLst>
          </p:cNvPr>
          <p:cNvSpPr>
            <a:spLocks noGrp="1"/>
          </p:cNvSpPr>
          <p:nvPr>
            <p:ph type="ftr" sz="quarter" idx="10"/>
          </p:nvPr>
        </p:nvSpPr>
        <p:spPr>
          <a:xfrm>
            <a:off x="406400" y="6410325"/>
            <a:ext cx="6604000" cy="366713"/>
          </a:xfrm>
        </p:spPr>
        <p:txBody>
          <a:bodyPr/>
          <a:lstStyle>
            <a:lvl1pPr eaLnBrk="1" fontAlgn="auto" hangingPunct="1">
              <a:spcBef>
                <a:spcPts val="0"/>
              </a:spcBef>
              <a:spcAft>
                <a:spcPts val="0"/>
              </a:spcAft>
              <a:defRPr>
                <a:latin typeface="+mn-lt"/>
              </a:defRPr>
            </a:lvl1pPr>
          </a:lstStyle>
          <a:p>
            <a:pPr>
              <a:defRPr/>
            </a:pPr>
            <a:r>
              <a:rPr lang="en-US"/>
              <a:t>Copyright © Texas Education Agency 2011. All rights reserved.</a:t>
            </a:r>
          </a:p>
        </p:txBody>
      </p:sp>
      <p:sp>
        <p:nvSpPr>
          <p:cNvPr id="5" name="Slide Number Placeholder 5">
            <a:extLst>
              <a:ext uri="{FF2B5EF4-FFF2-40B4-BE49-F238E27FC236}">
                <a16:creationId xmlns:a16="http://schemas.microsoft.com/office/drawing/2014/main" id="{F1145A64-C8F8-4FE4-B2CD-CB4F0F243912}"/>
              </a:ext>
            </a:extLst>
          </p:cNvPr>
          <p:cNvSpPr>
            <a:spLocks noGrp="1"/>
          </p:cNvSpPr>
          <p:nvPr>
            <p:ph type="sldNum" sz="quarter" idx="11"/>
          </p:nvPr>
        </p:nvSpPr>
        <p:spPr>
          <a:xfrm>
            <a:off x="5816600" y="1027113"/>
            <a:ext cx="609600" cy="441325"/>
          </a:xfrm>
        </p:spPr>
        <p:txBody>
          <a:bodyPr/>
          <a:lstStyle>
            <a:lvl1pPr eaLnBrk="1" fontAlgn="auto" hangingPunct="1">
              <a:spcBef>
                <a:spcPts val="0"/>
              </a:spcBef>
              <a:spcAft>
                <a:spcPts val="0"/>
              </a:spcAft>
              <a:defRPr>
                <a:latin typeface="+mn-lt"/>
              </a:defRPr>
            </a:lvl1pPr>
          </a:lstStyle>
          <a:p>
            <a:pPr>
              <a:defRPr/>
            </a:pPr>
            <a:fld id="{108BB62C-3A11-4A1E-85CB-9B83D393ED06}" type="slidenum">
              <a:rPr lang="en-US"/>
              <a:pPr>
                <a:defRPr/>
              </a:pPr>
              <a:t>‹#›</a:t>
            </a:fld>
            <a:endParaRPr lang="en-US"/>
          </a:p>
        </p:txBody>
      </p:sp>
    </p:spTree>
    <p:extLst>
      <p:ext uri="{BB962C8B-B14F-4D97-AF65-F5344CB8AC3E}">
        <p14:creationId xmlns:p14="http://schemas.microsoft.com/office/powerpoint/2010/main" val="287363700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662948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66489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2956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27844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44725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6168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3454761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5440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A3C7DE-8042-493C-9666-66FC61B04D9F}"/>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A2EA79B7-875A-4B50-8461-39E5446B0263}"/>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6AB19C9D-2C52-44F1-B37A-5AC111FF99B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2799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71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98036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8077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5151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656322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3205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6AD9DE1-4124-469D-9F69-FF91AC64ABBB}"/>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858696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3E55AF5-612E-418E-84F2-9812B21B1043}"/>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D4161D3-9140-4619-AAF1-18C67AE5896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CAA308C-338C-4380-8F1E-E7369F5CDF2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6955403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DBAFB80-A485-4FC7-B940-8AC85BEE3A88}"/>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4556C88-D939-4BE5-8014-3531AC8ABFC2}"/>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543EBD-681E-4B5A-ACA7-8A280F54517E}"/>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1AD6F978-ECCD-4534-8A04-BA482CD9CD54}"/>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DA9FAE5A-D12B-43B1-A934-5F3805644DF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E2B60DFB-C0CE-4318-B198-7B3C0EC5653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1BBB841-F9B2-4B5E-93D5-C89E808BAB7D}"/>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7A091098-A885-4B45-BB3F-9A06AEE1FF94}"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541669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npc.navy.mil/CommandSupport/CorrectionsandPrograms/"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www.bop.gov/jobs/index.js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AEBD73-8554-4384-B147-5508BED585E8}"/>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Correctional Services</a:t>
            </a:r>
          </a:p>
          <a:p>
            <a:pPr lvl="1" fontAlgn="auto">
              <a:spcAft>
                <a:spcPts val="0"/>
              </a:spcAft>
              <a:defRPr/>
            </a:pPr>
            <a:r>
              <a:rPr lang="en-US" dirty="0"/>
              <a:t>Food Service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9A58325-EC57-4084-9891-9FB0D1F84B42}"/>
              </a:ext>
            </a:extLst>
          </p:cNvPr>
          <p:cNvSpPr>
            <a:spLocks noGrp="1"/>
          </p:cNvSpPr>
          <p:nvPr>
            <p:ph type="title"/>
          </p:nvPr>
        </p:nvSpPr>
        <p:spPr/>
        <p:txBody>
          <a:bodyPr/>
          <a:lstStyle/>
          <a:p>
            <a:pPr fontAlgn="auto">
              <a:spcAft>
                <a:spcPts val="0"/>
              </a:spcAft>
              <a:defRPr/>
            </a:pPr>
            <a:r>
              <a:rPr lang="en-US"/>
              <a:t>Special Housing</a:t>
            </a:r>
          </a:p>
        </p:txBody>
      </p:sp>
      <p:sp>
        <p:nvSpPr>
          <p:cNvPr id="33796" name="Content Placeholder 2">
            <a:extLst>
              <a:ext uri="{FF2B5EF4-FFF2-40B4-BE49-F238E27FC236}">
                <a16:creationId xmlns:a16="http://schemas.microsoft.com/office/drawing/2014/main" id="{94D40C9F-EAE0-4642-BBF7-5EBC42F7FA5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While serving food in special housing:</a:t>
            </a:r>
          </a:p>
          <a:p>
            <a:pPr lvl="1"/>
            <a:r>
              <a:rPr lang="en-US" altLang="en-US" dirty="0">
                <a:cs typeface="Arial" panose="020B0604020202020204" pitchFamily="34" charset="0"/>
              </a:rPr>
              <a:t>Search carts before and after for contraband</a:t>
            </a:r>
          </a:p>
          <a:p>
            <a:pPr lvl="1"/>
            <a:r>
              <a:rPr lang="en-US" altLang="en-US" dirty="0">
                <a:cs typeface="Arial" panose="020B0604020202020204" pitchFamily="34" charset="0"/>
              </a:rPr>
              <a:t>Do not allow inmates to serve the food</a:t>
            </a:r>
          </a:p>
          <a:p>
            <a:pPr lvl="1"/>
            <a:r>
              <a:rPr lang="en-US" altLang="en-US" dirty="0">
                <a:cs typeface="Arial" panose="020B0604020202020204" pitchFamily="34" charset="0"/>
              </a:rPr>
              <a:t>Make sure you collect all extra food and utensils</a:t>
            </a:r>
          </a:p>
          <a:p>
            <a:pPr lvl="1"/>
            <a:r>
              <a:rPr lang="en-US" altLang="en-US" dirty="0">
                <a:cs typeface="Arial" panose="020B0604020202020204" pitchFamily="34" charset="0"/>
              </a:rPr>
              <a:t>Make sure food is delivered at temperature</a:t>
            </a:r>
          </a:p>
          <a:p>
            <a:pPr>
              <a:buFont typeface="Arial" panose="020B0604020202020204" pitchFamily="34" charset="0"/>
              <a:buNone/>
            </a:pPr>
            <a:endParaRPr lang="en-US" altLang="en-US" dirty="0">
              <a:cs typeface="Arial" panose="020B0604020202020204" pitchFamily="34" charset="0"/>
            </a:endParaRPr>
          </a:p>
        </p:txBody>
      </p:sp>
      <p:sp>
        <p:nvSpPr>
          <p:cNvPr id="33797" name="Footer Placeholder 3">
            <a:extLst>
              <a:ext uri="{FF2B5EF4-FFF2-40B4-BE49-F238E27FC236}">
                <a16:creationId xmlns:a16="http://schemas.microsoft.com/office/drawing/2014/main" id="{E9938462-4FD2-464E-B29D-0FC52160F012}"/>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028F908-11BF-4484-A3A7-4E52CF837A71}"/>
              </a:ext>
            </a:extLst>
          </p:cNvPr>
          <p:cNvSpPr>
            <a:spLocks noGrp="1"/>
          </p:cNvSpPr>
          <p:nvPr>
            <p:ph type="title"/>
          </p:nvPr>
        </p:nvSpPr>
        <p:spPr/>
        <p:txBody>
          <a:bodyPr/>
          <a:lstStyle/>
          <a:p>
            <a:pPr fontAlgn="auto">
              <a:spcAft>
                <a:spcPts val="0"/>
              </a:spcAft>
              <a:defRPr/>
            </a:pPr>
            <a:r>
              <a:rPr lang="en-US"/>
              <a:t>Commissary Operations</a:t>
            </a:r>
          </a:p>
        </p:txBody>
      </p:sp>
      <p:sp>
        <p:nvSpPr>
          <p:cNvPr id="35844" name="Content Placeholder 2">
            <a:extLst>
              <a:ext uri="{FF2B5EF4-FFF2-40B4-BE49-F238E27FC236}">
                <a16:creationId xmlns:a16="http://schemas.microsoft.com/office/drawing/2014/main" id="{38E55AB9-4EDD-4FF3-8B0D-4D19A95B8CC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When operating a commissary, beware of inmates hoarding foods and limit some selections</a:t>
            </a:r>
          </a:p>
        </p:txBody>
      </p:sp>
      <p:pic>
        <p:nvPicPr>
          <p:cNvPr id="35845" name="Picture 6" descr="C:\Users\ashwini\Desktop\Amber-DrJ\hiding food.jpg">
            <a:extLst>
              <a:ext uri="{FF2B5EF4-FFF2-40B4-BE49-F238E27FC236}">
                <a16:creationId xmlns:a16="http://schemas.microsoft.com/office/drawing/2014/main" id="{694F8394-5351-431D-A609-81185EA6CC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2093" y="2874157"/>
            <a:ext cx="162401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Footer Placeholder 3">
            <a:extLst>
              <a:ext uri="{FF2B5EF4-FFF2-40B4-BE49-F238E27FC236}">
                <a16:creationId xmlns:a16="http://schemas.microsoft.com/office/drawing/2014/main" id="{FBD9A636-CD7D-4D95-B4D5-BBF0BD748939}"/>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2AB3191-5D56-4DF2-B98C-DB3B768F6C38}"/>
              </a:ext>
            </a:extLst>
          </p:cNvPr>
          <p:cNvSpPr>
            <a:spLocks noGrp="1"/>
          </p:cNvSpPr>
          <p:nvPr>
            <p:ph type="title"/>
          </p:nvPr>
        </p:nvSpPr>
        <p:spPr/>
        <p:txBody>
          <a:bodyPr/>
          <a:lstStyle/>
          <a:p>
            <a:pPr fontAlgn="auto">
              <a:spcAft>
                <a:spcPts val="0"/>
              </a:spcAft>
              <a:defRPr/>
            </a:pPr>
            <a:r>
              <a:rPr lang="en-US"/>
              <a:t>Supervision Issues</a:t>
            </a:r>
          </a:p>
        </p:txBody>
      </p:sp>
      <p:sp>
        <p:nvSpPr>
          <p:cNvPr id="37892" name="Content Placeholder 2">
            <a:extLst>
              <a:ext uri="{FF2B5EF4-FFF2-40B4-BE49-F238E27FC236}">
                <a16:creationId xmlns:a16="http://schemas.microsoft.com/office/drawing/2014/main" id="{8DDEE608-22E2-4B6F-857C-EDD490BE4FE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When supervising inmates dining:</a:t>
            </a:r>
          </a:p>
          <a:p>
            <a:pPr lvl="1"/>
            <a:r>
              <a:rPr lang="en-US" altLang="en-US" dirty="0">
                <a:cs typeface="Arial" panose="020B0604020202020204" pitchFamily="34" charset="0"/>
              </a:rPr>
              <a:t>Control</a:t>
            </a:r>
          </a:p>
          <a:p>
            <a:pPr lvl="2"/>
            <a:r>
              <a:rPr lang="en-US" altLang="en-US" dirty="0">
                <a:cs typeface="Arial" panose="020B0604020202020204" pitchFamily="34" charset="0"/>
              </a:rPr>
              <a:t>food service traffic</a:t>
            </a:r>
          </a:p>
          <a:p>
            <a:pPr lvl="2"/>
            <a:r>
              <a:rPr lang="en-US" altLang="en-US" dirty="0">
                <a:cs typeface="Arial" panose="020B0604020202020204" pitchFamily="34" charset="0"/>
              </a:rPr>
              <a:t>kitchen items and tools</a:t>
            </a:r>
          </a:p>
          <a:p>
            <a:pPr lvl="2"/>
            <a:r>
              <a:rPr lang="en-US" altLang="en-US" dirty="0">
                <a:cs typeface="Arial" panose="020B0604020202020204" pitchFamily="34" charset="0"/>
              </a:rPr>
              <a:t>trash</a:t>
            </a:r>
          </a:p>
          <a:p>
            <a:pPr lvl="2"/>
            <a:r>
              <a:rPr lang="en-US" altLang="en-US" dirty="0">
                <a:cs typeface="Arial" panose="020B0604020202020204" pitchFamily="34" charset="0"/>
              </a:rPr>
              <a:t>yeast, sugar, and extract</a:t>
            </a:r>
          </a:p>
          <a:p>
            <a:pPr lvl="1"/>
            <a:r>
              <a:rPr lang="en-US" altLang="en-US" dirty="0">
                <a:cs typeface="Arial" panose="020B0604020202020204" pitchFamily="34" charset="0"/>
              </a:rPr>
              <a:t>Search inmates </a:t>
            </a:r>
          </a:p>
          <a:p>
            <a:pPr>
              <a:buFont typeface="Arial" panose="020B0604020202020204" pitchFamily="34" charset="0"/>
              <a:buNone/>
            </a:pPr>
            <a:endParaRPr lang="en-US" altLang="en-US" dirty="0">
              <a:cs typeface="Arial" panose="020B0604020202020204" pitchFamily="34" charset="0"/>
            </a:endParaRPr>
          </a:p>
          <a:p>
            <a:endParaRPr lang="en-US" altLang="en-US" dirty="0">
              <a:cs typeface="Arial" panose="020B0604020202020204" pitchFamily="34" charset="0"/>
            </a:endParaRPr>
          </a:p>
        </p:txBody>
      </p:sp>
      <p:sp>
        <p:nvSpPr>
          <p:cNvPr id="37891" name="Slide Number Placeholder 5">
            <a:extLst>
              <a:ext uri="{FF2B5EF4-FFF2-40B4-BE49-F238E27FC236}">
                <a16:creationId xmlns:a16="http://schemas.microsoft.com/office/drawing/2014/main" id="{B3F7144F-CAD9-459A-82B8-7F1E20803B96}"/>
              </a:ext>
            </a:extLst>
          </p:cNvPr>
          <p:cNvSpPr>
            <a:spLocks noGrp="1" noChangeArrowheads="1"/>
          </p:cNvSpPr>
          <p:nvPr>
            <p:ph type="sldNum" sz="quarter" idx="4294967295"/>
          </p:nvPr>
        </p:nvSpPr>
        <p:spPr bwMode="auto">
          <a:xfrm>
            <a:off x="11582400" y="1027113"/>
            <a:ext cx="609600" cy="4413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A32A691-9BBF-498B-82DB-E896509D724D}" type="slidenum">
              <a:rPr lang="en-US" altLang="en-US" smtClean="0"/>
              <a:pPr fontAlgn="base">
                <a:spcBef>
                  <a:spcPct val="0"/>
                </a:spcBef>
                <a:spcAft>
                  <a:spcPct val="0"/>
                </a:spcAft>
              </a:pPr>
              <a:t>12</a:t>
            </a:fld>
            <a:endParaRPr lang="en-US" altLang="en-US"/>
          </a:p>
        </p:txBody>
      </p:sp>
      <p:pic>
        <p:nvPicPr>
          <p:cNvPr id="37893" name="Picture 6" descr="C:\Users\ashwini\Desktop\Amber-DrJ\trash3.jpg">
            <a:extLst>
              <a:ext uri="{FF2B5EF4-FFF2-40B4-BE49-F238E27FC236}">
                <a16:creationId xmlns:a16="http://schemas.microsoft.com/office/drawing/2014/main" id="{04B01246-45C2-446B-BCDF-58DA34548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5245" y="1124803"/>
            <a:ext cx="3721100"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7" descr="C:\Users\ashwini\Desktop\Amber-DrJ\diningtools.jpg">
            <a:extLst>
              <a:ext uri="{FF2B5EF4-FFF2-40B4-BE49-F238E27FC236}">
                <a16:creationId xmlns:a16="http://schemas.microsoft.com/office/drawing/2014/main" id="{E5488C37-43B8-4160-81B2-9B4C03EB9C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8113" y="4322072"/>
            <a:ext cx="2690813"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Footer Placeholder 3">
            <a:extLst>
              <a:ext uri="{FF2B5EF4-FFF2-40B4-BE49-F238E27FC236}">
                <a16:creationId xmlns:a16="http://schemas.microsoft.com/office/drawing/2014/main" id="{367D728C-61CD-4874-9A42-8E649B27637F}"/>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009280A5-753B-4FD1-A61A-3E5707150E98}"/>
              </a:ext>
            </a:extLst>
          </p:cNvPr>
          <p:cNvSpPr>
            <a:spLocks noGrp="1"/>
          </p:cNvSpPr>
          <p:nvPr>
            <p:ph type="title"/>
          </p:nvPr>
        </p:nvSpPr>
        <p:spPr/>
        <p:txBody>
          <a:bodyPr/>
          <a:lstStyle/>
          <a:p>
            <a:pPr fontAlgn="auto">
              <a:spcAft>
                <a:spcPts val="0"/>
              </a:spcAft>
              <a:defRPr/>
            </a:pPr>
            <a:r>
              <a:rPr lang="en-US"/>
              <a:t>Inmate Work Assignments</a:t>
            </a:r>
          </a:p>
        </p:txBody>
      </p:sp>
      <p:sp>
        <p:nvSpPr>
          <p:cNvPr id="39940" name="Content Placeholder 2">
            <a:extLst>
              <a:ext uri="{FF2B5EF4-FFF2-40B4-BE49-F238E27FC236}">
                <a16:creationId xmlns:a16="http://schemas.microsoft.com/office/drawing/2014/main" id="{998D1572-C17C-4DD0-82B2-01995A6A56C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Arial" panose="020B0604020202020204" pitchFamily="34" charset="0"/>
              </a:rPr>
              <a:t>Food as payment is NEVER acceptable</a:t>
            </a:r>
          </a:p>
          <a:p>
            <a:pPr lvl="1"/>
            <a:r>
              <a:rPr lang="en-US" altLang="en-US" dirty="0">
                <a:cs typeface="Arial" panose="020B0604020202020204" pitchFamily="34" charset="0"/>
              </a:rPr>
              <a:t>Supervisory staff decides on food portion</a:t>
            </a:r>
          </a:p>
        </p:txBody>
      </p:sp>
      <p:pic>
        <p:nvPicPr>
          <p:cNvPr id="39941" name="Picture 6" descr="C:\Users\ashwini\Desktop\Amber-DrJ\food portion.jpg">
            <a:extLst>
              <a:ext uri="{FF2B5EF4-FFF2-40B4-BE49-F238E27FC236}">
                <a16:creationId xmlns:a16="http://schemas.microsoft.com/office/drawing/2014/main" id="{ABEC0738-F394-47DB-B700-D376B79F7A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5245" y="1468438"/>
            <a:ext cx="441325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Footer Placeholder 3">
            <a:extLst>
              <a:ext uri="{FF2B5EF4-FFF2-40B4-BE49-F238E27FC236}">
                <a16:creationId xmlns:a16="http://schemas.microsoft.com/office/drawing/2014/main" id="{71480490-290E-4500-8D0F-D8651E88C78B}"/>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4F5F4E5-1F1D-45C1-AF14-639FFDBC9D7C}"/>
              </a:ext>
            </a:extLst>
          </p:cNvPr>
          <p:cNvSpPr>
            <a:spLocks noGrp="1"/>
          </p:cNvSpPr>
          <p:nvPr>
            <p:ph type="title"/>
          </p:nvPr>
        </p:nvSpPr>
        <p:spPr/>
        <p:txBody>
          <a:bodyPr/>
          <a:lstStyle/>
          <a:p>
            <a:pPr fontAlgn="auto">
              <a:spcAft>
                <a:spcPts val="0"/>
              </a:spcAft>
              <a:defRPr/>
            </a:pPr>
            <a:r>
              <a:rPr lang="en-US"/>
              <a:t>Food Service Summary</a:t>
            </a:r>
          </a:p>
        </p:txBody>
      </p:sp>
      <p:sp>
        <p:nvSpPr>
          <p:cNvPr id="41988" name="Content Placeholder 2">
            <a:extLst>
              <a:ext uri="{FF2B5EF4-FFF2-40B4-BE49-F238E27FC236}">
                <a16:creationId xmlns:a16="http://schemas.microsoft.com/office/drawing/2014/main" id="{3735A51F-0BEB-4CDB-95D1-CB94F5702BB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2" panose="05020102010507070707" pitchFamily="18" charset="2"/>
              <a:buNone/>
            </a:pPr>
            <a:r>
              <a:rPr lang="en-US" altLang="en-US" dirty="0">
                <a:cs typeface="Arial" panose="020B0604020202020204" pitchFamily="34" charset="0"/>
              </a:rPr>
              <a:t>A correctional officer needs to know how to properly supervise these times for the safety and security of ALL involved</a:t>
            </a:r>
          </a:p>
        </p:txBody>
      </p:sp>
      <p:pic>
        <p:nvPicPr>
          <p:cNvPr id="41989" name="Picture 6" descr="C:\Users\ashwini\Desktop\Amber-DrJ\prisonkitchen.jpg">
            <a:extLst>
              <a:ext uri="{FF2B5EF4-FFF2-40B4-BE49-F238E27FC236}">
                <a16:creationId xmlns:a16="http://schemas.microsoft.com/office/drawing/2014/main" id="{5F4F2AA1-9011-4652-9C0D-91FF77E7C9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7158" y="3325504"/>
            <a:ext cx="3606800"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0" name="Footer Placeholder 3">
            <a:extLst>
              <a:ext uri="{FF2B5EF4-FFF2-40B4-BE49-F238E27FC236}">
                <a16:creationId xmlns:a16="http://schemas.microsoft.com/office/drawing/2014/main" id="{2894BC93-3877-4165-8C58-8AC9EAD2025A}"/>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C957F166-59CB-4489-87A4-D9A9BAFB2E54}"/>
              </a:ext>
            </a:extLst>
          </p:cNvPr>
          <p:cNvSpPr>
            <a:spLocks noGrp="1"/>
          </p:cNvSpPr>
          <p:nvPr>
            <p:ph type="title"/>
          </p:nvPr>
        </p:nvSpPr>
        <p:spPr/>
        <p:txBody>
          <a:bodyPr/>
          <a:lstStyle/>
          <a:p>
            <a:pPr fontAlgn="auto">
              <a:spcAft>
                <a:spcPts val="0"/>
              </a:spcAft>
              <a:defRPr/>
            </a:pPr>
            <a:r>
              <a:rPr lang="en-US"/>
              <a:t>Resources</a:t>
            </a:r>
          </a:p>
        </p:txBody>
      </p:sp>
      <p:sp>
        <p:nvSpPr>
          <p:cNvPr id="44036" name="Content Placeholder 2">
            <a:extLst>
              <a:ext uri="{FF2B5EF4-FFF2-40B4-BE49-F238E27FC236}">
                <a16:creationId xmlns:a16="http://schemas.microsoft.com/office/drawing/2014/main" id="{75CB426D-E518-441D-A4F5-8744E82BDCD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ct val="0"/>
              </a:spcBef>
            </a:pPr>
            <a:r>
              <a:rPr lang="en-US" altLang="en-US" dirty="0">
                <a:cs typeface="Arial" panose="020B0604020202020204" pitchFamily="34" charset="0"/>
              </a:rPr>
              <a:t>U.S. Navy System </a:t>
            </a:r>
          </a:p>
          <a:p>
            <a:pPr marL="341313" lvl="1" indent="0">
              <a:spcBef>
                <a:spcPct val="0"/>
              </a:spcBef>
              <a:buNone/>
            </a:pPr>
            <a:r>
              <a:rPr lang="en-US" altLang="en-US" sz="2000" dirty="0">
                <a:cs typeface="Arial" panose="020B0604020202020204" pitchFamily="34" charset="0"/>
                <a:hlinkClick r:id="rId3"/>
              </a:rPr>
              <a:t>http://www.npc.navy.mil/CommandSupport/CorrectionsandPrograms/</a:t>
            </a:r>
            <a:endParaRPr lang="en-US" altLang="en-US" sz="2000" dirty="0">
              <a:cs typeface="Arial" panose="020B0604020202020204" pitchFamily="34" charset="0"/>
            </a:endParaRPr>
          </a:p>
          <a:p>
            <a:pPr lvl="1">
              <a:spcBef>
                <a:spcPct val="0"/>
              </a:spcBef>
            </a:pPr>
            <a:endParaRPr lang="en-US" altLang="en-US" sz="2000" dirty="0">
              <a:cs typeface="Arial" panose="020B0604020202020204" pitchFamily="34" charset="0"/>
            </a:endParaRPr>
          </a:p>
          <a:p>
            <a:pPr lvl="1">
              <a:spcBef>
                <a:spcPct val="0"/>
              </a:spcBef>
            </a:pPr>
            <a:r>
              <a:rPr lang="en-US" altLang="en-US" dirty="0">
                <a:cs typeface="Arial" panose="020B0604020202020204" pitchFamily="34" charset="0"/>
              </a:rPr>
              <a:t>The Bureau of Prisons System</a:t>
            </a:r>
          </a:p>
          <a:p>
            <a:pPr marL="341313" lvl="1" indent="0">
              <a:spcBef>
                <a:spcPct val="0"/>
              </a:spcBef>
              <a:buNone/>
            </a:pPr>
            <a:r>
              <a:rPr lang="en-US" altLang="en-US" sz="2000" dirty="0">
                <a:cs typeface="Arial" panose="020B0604020202020204" pitchFamily="34" charset="0"/>
                <a:hlinkClick r:id="rId4"/>
              </a:rPr>
              <a:t>http://www.bop.gov/jobs/index.jsp</a:t>
            </a:r>
            <a:endParaRPr lang="en-US" altLang="en-US" sz="2000" dirty="0">
              <a:cs typeface="Arial" panose="020B0604020202020204" pitchFamily="34" charset="0"/>
            </a:endParaRPr>
          </a:p>
        </p:txBody>
      </p:sp>
      <p:sp>
        <p:nvSpPr>
          <p:cNvPr id="44037" name="Footer Placeholder 3">
            <a:extLst>
              <a:ext uri="{FF2B5EF4-FFF2-40B4-BE49-F238E27FC236}">
                <a16:creationId xmlns:a16="http://schemas.microsoft.com/office/drawing/2014/main" id="{CF9AFF58-3409-42DD-A895-B2CF7BBE3F68}"/>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432464A-82DB-4351-BAE9-642B8BEF9708}"/>
              </a:ext>
            </a:extLst>
          </p:cNvPr>
          <p:cNvSpPr>
            <a:spLocks noGrp="1"/>
          </p:cNvSpPr>
          <p:nvPr>
            <p:ph type="title"/>
          </p:nvPr>
        </p:nvSpPr>
        <p:spPr/>
        <p:txBody>
          <a:bodyPr/>
          <a:lstStyle/>
          <a:p>
            <a:pPr fontAlgn="auto">
              <a:spcAft>
                <a:spcPts val="0"/>
              </a:spcAft>
              <a:defRPr/>
            </a:pPr>
            <a:r>
              <a:rPr lang="en-US" dirty="0"/>
              <a:t>Food Service Organization</a:t>
            </a:r>
          </a:p>
        </p:txBody>
      </p:sp>
      <p:sp>
        <p:nvSpPr>
          <p:cNvPr id="17412" name="Content Placeholder 2">
            <a:extLst>
              <a:ext uri="{FF2B5EF4-FFF2-40B4-BE49-F238E27FC236}">
                <a16:creationId xmlns:a16="http://schemas.microsoft.com/office/drawing/2014/main" id="{FF471A10-8E47-40A2-9462-C6121DA1473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2" panose="05020102010507070707" pitchFamily="18" charset="2"/>
              <a:buNone/>
            </a:pPr>
            <a:r>
              <a:rPr lang="en-US" altLang="en-US" dirty="0">
                <a:latin typeface="Arial" panose="020B0604020202020204" pitchFamily="34" charset="0"/>
                <a:cs typeface="Arial" panose="020B0604020202020204" pitchFamily="34" charset="0"/>
              </a:rPr>
              <a:t>The Modified Cafeteria System is the most common method used to provide meals to inmates in a correctional facility</a:t>
            </a:r>
          </a:p>
          <a:p>
            <a:pPr>
              <a:buFont typeface="Arial" panose="020B0604020202020204" pitchFamily="34" charset="0"/>
              <a:buNone/>
            </a:pPr>
            <a:endParaRPr lang="en-US" altLang="en-US" dirty="0">
              <a:latin typeface="Arial" panose="020B0604020202020204" pitchFamily="34" charset="0"/>
              <a:cs typeface="Arial" panose="020B0604020202020204" pitchFamily="34" charset="0"/>
            </a:endParaRPr>
          </a:p>
        </p:txBody>
      </p:sp>
      <p:pic>
        <p:nvPicPr>
          <p:cNvPr id="17413" name="Picture 6" descr="C:\Users\ashwini\Desktop\Amber-DrJ\prisoncafeteria.jpg">
            <a:extLst>
              <a:ext uri="{FF2B5EF4-FFF2-40B4-BE49-F238E27FC236}">
                <a16:creationId xmlns:a16="http://schemas.microsoft.com/office/drawing/2014/main" id="{CA01224D-EE0E-407D-9B48-C831474B10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3239" y="3416111"/>
            <a:ext cx="353060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Footer Placeholder 3">
            <a:extLst>
              <a:ext uri="{FF2B5EF4-FFF2-40B4-BE49-F238E27FC236}">
                <a16:creationId xmlns:a16="http://schemas.microsoft.com/office/drawing/2014/main" id="{02B6F8F6-CAC5-4260-904F-9481832ACBC0}"/>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233A051-A715-4A1D-852F-7134E121F93F}"/>
              </a:ext>
            </a:extLst>
          </p:cNvPr>
          <p:cNvSpPr>
            <a:spLocks noGrp="1"/>
          </p:cNvSpPr>
          <p:nvPr>
            <p:ph type="title"/>
          </p:nvPr>
        </p:nvSpPr>
        <p:spPr/>
        <p:txBody>
          <a:bodyPr/>
          <a:lstStyle/>
          <a:p>
            <a:pPr fontAlgn="auto">
              <a:spcAft>
                <a:spcPts val="0"/>
              </a:spcAft>
              <a:defRPr/>
            </a:pPr>
            <a:r>
              <a:rPr lang="en-US" dirty="0"/>
              <a:t>Food Service Organization</a:t>
            </a:r>
          </a:p>
        </p:txBody>
      </p:sp>
      <p:sp>
        <p:nvSpPr>
          <p:cNvPr id="19460" name="Content Placeholder 2">
            <a:extLst>
              <a:ext uri="{FF2B5EF4-FFF2-40B4-BE49-F238E27FC236}">
                <a16:creationId xmlns:a16="http://schemas.microsoft.com/office/drawing/2014/main" id="{32CFDF66-13F3-4B9B-A3FF-B3E141FC8DB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2" panose="05020102010507070707" pitchFamily="18" charset="2"/>
              <a:buNone/>
            </a:pPr>
            <a:r>
              <a:rPr lang="en-US" altLang="en-US" u="sng" dirty="0">
                <a:cs typeface="Arial" panose="020B0604020202020204" pitchFamily="34" charset="0"/>
              </a:rPr>
              <a:t>Cafeteria style</a:t>
            </a:r>
          </a:p>
          <a:p>
            <a:pPr lvl="1"/>
            <a:r>
              <a:rPr lang="en-US" altLang="en-US" dirty="0">
                <a:cs typeface="Arial" panose="020B0604020202020204" pitchFamily="34" charset="0"/>
              </a:rPr>
              <a:t>Hot trays are used to serve the food</a:t>
            </a:r>
          </a:p>
          <a:p>
            <a:pPr lvl="1"/>
            <a:r>
              <a:rPr lang="en-US" altLang="en-US" dirty="0">
                <a:cs typeface="Arial" panose="020B0604020202020204" pitchFamily="34" charset="0"/>
              </a:rPr>
              <a:t>A registered dietician and the administrator plan menus</a:t>
            </a:r>
          </a:p>
          <a:p>
            <a:pPr lvl="1"/>
            <a:r>
              <a:rPr lang="en-US" altLang="en-US" dirty="0">
                <a:cs typeface="Arial" panose="020B0604020202020204" pitchFamily="34" charset="0"/>
              </a:rPr>
              <a:t>Planned at least one week in advance</a:t>
            </a:r>
          </a:p>
          <a:p>
            <a:pPr>
              <a:buFont typeface="Arial" panose="020B0604020202020204" pitchFamily="34" charset="0"/>
              <a:buNone/>
            </a:pPr>
            <a:endParaRPr lang="en-US" altLang="en-US" dirty="0">
              <a:cs typeface="Arial" panose="020B0604020202020204" pitchFamily="34" charset="0"/>
            </a:endParaRPr>
          </a:p>
        </p:txBody>
      </p:sp>
      <p:pic>
        <p:nvPicPr>
          <p:cNvPr id="19461" name="Picture 6" descr="C:\Users\ashwini\Desktop\Amber-DrJ\hottray.jpg">
            <a:extLst>
              <a:ext uri="{FF2B5EF4-FFF2-40B4-BE49-F238E27FC236}">
                <a16:creationId xmlns:a16="http://schemas.microsoft.com/office/drawing/2014/main" id="{3C33EF07-B200-49E8-8CB9-5278561B50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3725" y="4191000"/>
            <a:ext cx="273367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Footer Placeholder 3">
            <a:extLst>
              <a:ext uri="{FF2B5EF4-FFF2-40B4-BE49-F238E27FC236}">
                <a16:creationId xmlns:a16="http://schemas.microsoft.com/office/drawing/2014/main" id="{C5200B2B-BF20-4730-96F8-4291DE23EE13}"/>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2BBE6FA-2BCE-484B-830B-DEFDC91D0F37}"/>
              </a:ext>
            </a:extLst>
          </p:cNvPr>
          <p:cNvSpPr>
            <a:spLocks noGrp="1"/>
          </p:cNvSpPr>
          <p:nvPr>
            <p:ph type="title"/>
          </p:nvPr>
        </p:nvSpPr>
        <p:spPr/>
        <p:txBody>
          <a:bodyPr/>
          <a:lstStyle/>
          <a:p>
            <a:pPr fontAlgn="auto">
              <a:spcAft>
                <a:spcPts val="0"/>
              </a:spcAft>
              <a:defRPr/>
            </a:pPr>
            <a:r>
              <a:rPr lang="en-US"/>
              <a:t>Food Supplies and Storage</a:t>
            </a:r>
          </a:p>
        </p:txBody>
      </p:sp>
      <p:sp>
        <p:nvSpPr>
          <p:cNvPr id="21508" name="Content Placeholder 2">
            <a:extLst>
              <a:ext uri="{FF2B5EF4-FFF2-40B4-BE49-F238E27FC236}">
                <a16:creationId xmlns:a16="http://schemas.microsoft.com/office/drawing/2014/main" id="{A0C483A9-A068-43F3-9B95-5D45904FB99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Arial" panose="020B0604020202020204" pitchFamily="34" charset="0"/>
              </a:rPr>
              <a:t>Much of the food comes from institutional farms</a:t>
            </a:r>
          </a:p>
          <a:p>
            <a:pPr lvl="1"/>
            <a:r>
              <a:rPr lang="en-US" altLang="en-US" dirty="0">
                <a:cs typeface="Arial" panose="020B0604020202020204" pitchFamily="34" charset="0"/>
              </a:rPr>
              <a:t>There is wholesale food distribution</a:t>
            </a:r>
          </a:p>
        </p:txBody>
      </p:sp>
      <p:pic>
        <p:nvPicPr>
          <p:cNvPr id="21509" name="Picture 6" descr="C:\Users\ashwini\Desktop\Amber-DrJ\fooddistribution.jpg">
            <a:extLst>
              <a:ext uri="{FF2B5EF4-FFF2-40B4-BE49-F238E27FC236}">
                <a16:creationId xmlns:a16="http://schemas.microsoft.com/office/drawing/2014/main" id="{D668E42A-094C-4952-B6C0-C8A76E763D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429000"/>
            <a:ext cx="40640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Footer Placeholder 3">
            <a:extLst>
              <a:ext uri="{FF2B5EF4-FFF2-40B4-BE49-F238E27FC236}">
                <a16:creationId xmlns:a16="http://schemas.microsoft.com/office/drawing/2014/main" id="{1221A599-39FE-491D-BF4D-FDFC3D20B2CB}"/>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12E5F16-C513-4F83-A04E-1CA8D6B7784A}"/>
              </a:ext>
            </a:extLst>
          </p:cNvPr>
          <p:cNvSpPr>
            <a:spLocks noGrp="1"/>
          </p:cNvSpPr>
          <p:nvPr>
            <p:ph type="title"/>
          </p:nvPr>
        </p:nvSpPr>
        <p:spPr/>
        <p:txBody>
          <a:bodyPr/>
          <a:lstStyle/>
          <a:p>
            <a:pPr fontAlgn="auto">
              <a:spcAft>
                <a:spcPts val="0"/>
              </a:spcAft>
              <a:defRPr/>
            </a:pPr>
            <a:r>
              <a:rPr lang="en-US"/>
              <a:t>Food Supplies and Storage</a:t>
            </a:r>
          </a:p>
        </p:txBody>
      </p:sp>
      <p:sp>
        <p:nvSpPr>
          <p:cNvPr id="14339" name="Content Placeholder 2">
            <a:extLst>
              <a:ext uri="{FF2B5EF4-FFF2-40B4-BE49-F238E27FC236}">
                <a16:creationId xmlns:a16="http://schemas.microsoft.com/office/drawing/2014/main" id="{19169C68-2EE9-48BF-BA78-A96FE0002176}"/>
              </a:ext>
            </a:extLst>
          </p:cNvPr>
          <p:cNvSpPr>
            <a:spLocks noGrp="1"/>
          </p:cNvSpPr>
          <p:nvPr>
            <p:ph sz="half" idx="1"/>
          </p:nvPr>
        </p:nvSpPr>
        <p:spPr/>
        <p:txBody>
          <a:bodyPr>
            <a:normAutofit/>
          </a:bodyPr>
          <a:lstStyle/>
          <a:p>
            <a:pPr lvl="1" fontAlgn="auto">
              <a:spcAft>
                <a:spcPts val="0"/>
              </a:spcAft>
              <a:tabLst>
                <a:tab pos="177800" algn="l"/>
              </a:tabLst>
              <a:defRPr/>
            </a:pPr>
            <a:r>
              <a:rPr lang="en-US" u="sng" dirty="0">
                <a:cs typeface="Arial" charset="0"/>
              </a:rPr>
              <a:t>Storage rooms</a:t>
            </a:r>
          </a:p>
          <a:p>
            <a:pPr lvl="2" fontAlgn="auto">
              <a:spcAft>
                <a:spcPts val="0"/>
              </a:spcAft>
              <a:tabLst>
                <a:tab pos="177800" algn="l"/>
              </a:tabLst>
              <a:defRPr/>
            </a:pPr>
            <a:r>
              <a:rPr lang="en-US" dirty="0">
                <a:cs typeface="Arial" charset="0"/>
              </a:rPr>
              <a:t>Shelf goods stored at 45-80°F</a:t>
            </a:r>
          </a:p>
          <a:p>
            <a:pPr marL="617220" lvl="2" indent="0" fontAlgn="auto">
              <a:spcAft>
                <a:spcPts val="0"/>
              </a:spcAft>
              <a:buNone/>
              <a:defRPr/>
            </a:pPr>
            <a:r>
              <a:rPr lang="en-US" dirty="0">
                <a:cs typeface="Arial" charset="0"/>
              </a:rPr>
              <a:t>   </a:t>
            </a:r>
          </a:p>
          <a:p>
            <a:pPr lvl="1" fontAlgn="auto">
              <a:spcAft>
                <a:spcPts val="0"/>
              </a:spcAft>
              <a:defRPr/>
            </a:pPr>
            <a:r>
              <a:rPr lang="en-US" u="sng" dirty="0">
                <a:cs typeface="Arial" charset="0"/>
              </a:rPr>
              <a:t>Cold storage</a:t>
            </a:r>
          </a:p>
          <a:p>
            <a:pPr lvl="2" fontAlgn="auto">
              <a:spcAft>
                <a:spcPts val="0"/>
              </a:spcAft>
              <a:defRPr/>
            </a:pPr>
            <a:r>
              <a:rPr lang="en-US" dirty="0">
                <a:cs typeface="Arial" charset="0"/>
              </a:rPr>
              <a:t>Refrigerated goods store</a:t>
            </a:r>
          </a:p>
          <a:p>
            <a:pPr lvl="2" fontAlgn="auto">
              <a:spcAft>
                <a:spcPts val="0"/>
              </a:spcAft>
              <a:defRPr/>
            </a:pPr>
            <a:r>
              <a:rPr lang="en-US" dirty="0">
                <a:cs typeface="Arial" charset="0"/>
              </a:rPr>
              <a:t>Lock</a:t>
            </a:r>
          </a:p>
          <a:p>
            <a:pPr lvl="2" fontAlgn="auto">
              <a:spcAft>
                <a:spcPts val="0"/>
              </a:spcAft>
              <a:defRPr/>
            </a:pPr>
            <a:r>
              <a:rPr lang="en-US" dirty="0">
                <a:cs typeface="Arial" charset="0"/>
              </a:rPr>
              <a:t>Thermometer</a:t>
            </a:r>
          </a:p>
          <a:p>
            <a:pPr lvl="2" fontAlgn="auto">
              <a:spcAft>
                <a:spcPts val="0"/>
              </a:spcAft>
              <a:defRPr/>
            </a:pPr>
            <a:r>
              <a:rPr lang="en-US" dirty="0">
                <a:cs typeface="Arial" charset="0"/>
              </a:rPr>
              <a:t>Sign-in sheet</a:t>
            </a:r>
          </a:p>
        </p:txBody>
      </p:sp>
      <p:pic>
        <p:nvPicPr>
          <p:cNvPr id="23557" name="Picture 6" descr="C:\Users\ashwini\Desktop\Amber-DrJ\coldstorage.jpg">
            <a:extLst>
              <a:ext uri="{FF2B5EF4-FFF2-40B4-BE49-F238E27FC236}">
                <a16:creationId xmlns:a16="http://schemas.microsoft.com/office/drawing/2014/main" id="{16BAF320-5140-4C78-A4E7-0E19CAB648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733800"/>
            <a:ext cx="3548063"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7" descr="C:\Users\ashwini\Desktop\Amber-DrJ\Communication\shelf goods.jpg">
            <a:extLst>
              <a:ext uri="{FF2B5EF4-FFF2-40B4-BE49-F238E27FC236}">
                <a16:creationId xmlns:a16="http://schemas.microsoft.com/office/drawing/2014/main" id="{BA63861A-ED78-4FF4-BE49-154B898D9A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6296" y="1402051"/>
            <a:ext cx="3239069" cy="213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Footer Placeholder 3">
            <a:extLst>
              <a:ext uri="{FF2B5EF4-FFF2-40B4-BE49-F238E27FC236}">
                <a16:creationId xmlns:a16="http://schemas.microsoft.com/office/drawing/2014/main" id="{0C293189-B713-4B45-BA9E-930D4BF92EE0}"/>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15497DC-B5BC-4F54-96B1-2A8CE899709C}"/>
              </a:ext>
            </a:extLst>
          </p:cNvPr>
          <p:cNvSpPr>
            <a:spLocks noGrp="1"/>
          </p:cNvSpPr>
          <p:nvPr>
            <p:ph type="title"/>
          </p:nvPr>
        </p:nvSpPr>
        <p:spPr/>
        <p:txBody>
          <a:bodyPr/>
          <a:lstStyle/>
          <a:p>
            <a:pPr fontAlgn="auto">
              <a:spcAft>
                <a:spcPts val="0"/>
              </a:spcAft>
              <a:defRPr/>
            </a:pPr>
            <a:r>
              <a:rPr lang="en-US" dirty="0"/>
              <a:t>Food Preparation</a:t>
            </a:r>
          </a:p>
        </p:txBody>
      </p:sp>
      <p:sp>
        <p:nvSpPr>
          <p:cNvPr id="25604" name="Content Placeholder 2">
            <a:extLst>
              <a:ext uri="{FF2B5EF4-FFF2-40B4-BE49-F238E27FC236}">
                <a16:creationId xmlns:a16="http://schemas.microsoft.com/office/drawing/2014/main" id="{6D969AFD-690E-48E8-A29B-FE323749143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Arial" panose="020B0604020202020204" pitchFamily="34" charset="0"/>
              </a:rPr>
              <a:t>Correctional facilities use the U.S. Navy System and the Bureau of Prison’s System as their guides to food preparation</a:t>
            </a:r>
          </a:p>
          <a:p>
            <a:pPr lvl="1"/>
            <a:r>
              <a:rPr lang="en-US" altLang="en-US" u="sng" dirty="0">
                <a:solidFill>
                  <a:srgbClr val="000000"/>
                </a:solidFill>
                <a:cs typeface="Arial" panose="020B0604020202020204" pitchFamily="34" charset="0"/>
              </a:rPr>
              <a:t>Critical Issues</a:t>
            </a:r>
          </a:p>
          <a:p>
            <a:pPr lvl="2">
              <a:buClr>
                <a:srgbClr val="4E7CBE"/>
              </a:buClr>
            </a:pPr>
            <a:r>
              <a:rPr lang="en-US" altLang="en-US" dirty="0">
                <a:solidFill>
                  <a:srgbClr val="000000"/>
                </a:solidFill>
                <a:cs typeface="Arial" panose="020B0604020202020204" pitchFamily="34" charset="0"/>
              </a:rPr>
              <a:t>Sanitation</a:t>
            </a:r>
          </a:p>
          <a:p>
            <a:pPr lvl="2">
              <a:buClr>
                <a:srgbClr val="4E7CBE"/>
              </a:buClr>
            </a:pPr>
            <a:r>
              <a:rPr lang="en-US" altLang="en-US" dirty="0">
                <a:solidFill>
                  <a:srgbClr val="000000"/>
                </a:solidFill>
                <a:cs typeface="Arial" panose="020B0604020202020204" pitchFamily="34" charset="0"/>
              </a:rPr>
              <a:t>Hazard analysis (control point)</a:t>
            </a:r>
          </a:p>
          <a:p>
            <a:pPr lvl="2">
              <a:buClr>
                <a:srgbClr val="4E7CBE"/>
              </a:buClr>
            </a:pPr>
            <a:r>
              <a:rPr lang="en-US" altLang="en-US" dirty="0">
                <a:solidFill>
                  <a:srgbClr val="000000"/>
                </a:solidFill>
                <a:cs typeface="Arial" panose="020B0604020202020204" pitchFamily="34" charset="0"/>
              </a:rPr>
              <a:t>Daily cleaning and inspection system is </a:t>
            </a:r>
            <a:r>
              <a:rPr lang="en-US" altLang="en-US" i="1" u="sng" dirty="0">
                <a:solidFill>
                  <a:srgbClr val="000000"/>
                </a:solidFill>
                <a:cs typeface="Arial" panose="020B0604020202020204" pitchFamily="34" charset="0"/>
              </a:rPr>
              <a:t>vital</a:t>
            </a:r>
          </a:p>
          <a:p>
            <a:pPr lvl="1"/>
            <a:r>
              <a:rPr lang="en-US" altLang="en-US" u="sng" dirty="0">
                <a:solidFill>
                  <a:srgbClr val="000000"/>
                </a:solidFill>
                <a:cs typeface="Arial" panose="020B0604020202020204" pitchFamily="34" charset="0"/>
              </a:rPr>
              <a:t>Special diets:</a:t>
            </a:r>
          </a:p>
          <a:p>
            <a:pPr lvl="2">
              <a:buClr>
                <a:srgbClr val="4E7CBE"/>
              </a:buClr>
            </a:pPr>
            <a:r>
              <a:rPr lang="en-US" altLang="en-US" dirty="0">
                <a:solidFill>
                  <a:srgbClr val="000000"/>
                </a:solidFill>
                <a:cs typeface="Arial" panose="020B0604020202020204" pitchFamily="34" charset="0"/>
              </a:rPr>
              <a:t>Medical</a:t>
            </a:r>
          </a:p>
          <a:p>
            <a:pPr lvl="2">
              <a:buClr>
                <a:srgbClr val="4E7CBE"/>
              </a:buClr>
            </a:pPr>
            <a:r>
              <a:rPr lang="en-US" altLang="en-US" dirty="0">
                <a:solidFill>
                  <a:srgbClr val="000000"/>
                </a:solidFill>
                <a:cs typeface="Arial" panose="020B0604020202020204" pitchFamily="34" charset="0"/>
              </a:rPr>
              <a:t>Religious</a:t>
            </a:r>
          </a:p>
          <a:p>
            <a:pPr lvl="1"/>
            <a:endParaRPr lang="en-US" altLang="en-US" dirty="0">
              <a:cs typeface="Arial" panose="020B0604020202020204" pitchFamily="34" charset="0"/>
            </a:endParaRPr>
          </a:p>
          <a:p>
            <a:pPr lvl="1">
              <a:buNone/>
            </a:pPr>
            <a:endParaRPr lang="en-US" altLang="en-US" dirty="0">
              <a:cs typeface="Arial" panose="020B0604020202020204" pitchFamily="34" charset="0"/>
            </a:endParaRPr>
          </a:p>
        </p:txBody>
      </p:sp>
      <p:pic>
        <p:nvPicPr>
          <p:cNvPr id="25605" name="Picture 6" descr="C:\Users\ashwini\Desktop\Amber-DrJ\Communication\kitchen.jpg">
            <a:extLst>
              <a:ext uri="{FF2B5EF4-FFF2-40B4-BE49-F238E27FC236}">
                <a16:creationId xmlns:a16="http://schemas.microsoft.com/office/drawing/2014/main" id="{06409A39-88F2-43C5-AF73-AD01F2BFB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3969" y="1248780"/>
            <a:ext cx="3288431" cy="2190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Footer Placeholder 3">
            <a:extLst>
              <a:ext uri="{FF2B5EF4-FFF2-40B4-BE49-F238E27FC236}">
                <a16:creationId xmlns:a16="http://schemas.microsoft.com/office/drawing/2014/main" id="{8E5C84C2-8A30-41E1-9689-53621EC912D0}"/>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pic>
        <p:nvPicPr>
          <p:cNvPr id="7" name="Picture 7" descr="C:\Users\ashwini\Desktop\Amber-DrJ\specialdiet.jpg">
            <a:extLst>
              <a:ext uri="{FF2B5EF4-FFF2-40B4-BE49-F238E27FC236}">
                <a16:creationId xmlns:a16="http://schemas.microsoft.com/office/drawing/2014/main" id="{17FF820C-D967-4803-BA37-FE299E9283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5328" y="4127480"/>
            <a:ext cx="3297072" cy="2197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C:\Users\ashwini\Desktop\Amber-DrJ\sanitation.jpg">
            <a:extLst>
              <a:ext uri="{FF2B5EF4-FFF2-40B4-BE49-F238E27FC236}">
                <a16:creationId xmlns:a16="http://schemas.microsoft.com/office/drawing/2014/main" id="{CF2897ED-621E-4FBF-B5E2-7A9F141D05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0839" y="2354239"/>
            <a:ext cx="1792561" cy="2701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1033BDA3-4B25-40D2-89B4-70844EAA34BD}"/>
              </a:ext>
            </a:extLst>
          </p:cNvPr>
          <p:cNvSpPr>
            <a:spLocks noGrp="1"/>
          </p:cNvSpPr>
          <p:nvPr>
            <p:ph type="title"/>
          </p:nvPr>
        </p:nvSpPr>
        <p:spPr/>
        <p:txBody>
          <a:bodyPr/>
          <a:lstStyle/>
          <a:p>
            <a:pPr fontAlgn="auto">
              <a:spcAft>
                <a:spcPts val="0"/>
              </a:spcAft>
              <a:defRPr/>
            </a:pPr>
            <a:r>
              <a:rPr lang="en-US"/>
              <a:t>Food Preparation</a:t>
            </a:r>
          </a:p>
        </p:txBody>
      </p:sp>
      <p:sp>
        <p:nvSpPr>
          <p:cNvPr id="19459" name="Content Placeholder 2">
            <a:extLst>
              <a:ext uri="{FF2B5EF4-FFF2-40B4-BE49-F238E27FC236}">
                <a16:creationId xmlns:a16="http://schemas.microsoft.com/office/drawing/2014/main" id="{40151C4F-D90F-421A-B59E-98FE11BCF229}"/>
              </a:ext>
            </a:extLst>
          </p:cNvPr>
          <p:cNvSpPr>
            <a:spLocks noGrp="1"/>
          </p:cNvSpPr>
          <p:nvPr>
            <p:ph sz="half" idx="1"/>
          </p:nvPr>
        </p:nvSpPr>
        <p:spPr/>
        <p:txBody>
          <a:bodyPr>
            <a:normAutofit/>
          </a:bodyPr>
          <a:lstStyle/>
          <a:p>
            <a:pPr lvl="1" fontAlgn="auto">
              <a:spcAft>
                <a:spcPts val="0"/>
              </a:spcAft>
              <a:defRPr/>
            </a:pPr>
            <a:r>
              <a:rPr lang="en-US" u="sng" dirty="0"/>
              <a:t>Inmates wear:</a:t>
            </a:r>
          </a:p>
          <a:p>
            <a:pPr lvl="2" fontAlgn="auto">
              <a:spcAft>
                <a:spcPts val="0"/>
              </a:spcAft>
              <a:defRPr/>
            </a:pPr>
            <a:r>
              <a:rPr lang="en-US" dirty="0"/>
              <a:t>Hats</a:t>
            </a:r>
          </a:p>
          <a:p>
            <a:pPr lvl="2" fontAlgn="auto">
              <a:spcAft>
                <a:spcPts val="0"/>
              </a:spcAft>
              <a:defRPr/>
            </a:pPr>
            <a:r>
              <a:rPr lang="en-US" dirty="0"/>
              <a:t>Aprons</a:t>
            </a:r>
          </a:p>
          <a:p>
            <a:pPr lvl="2" fontAlgn="auto">
              <a:spcAft>
                <a:spcPts val="0"/>
              </a:spcAft>
              <a:defRPr/>
            </a:pPr>
            <a:r>
              <a:rPr lang="en-US" dirty="0"/>
              <a:t>Serving gloves</a:t>
            </a:r>
          </a:p>
          <a:p>
            <a:pPr lvl="1" fontAlgn="auto">
              <a:spcAft>
                <a:spcPts val="0"/>
              </a:spcAft>
              <a:defRPr/>
            </a:pPr>
            <a:r>
              <a:rPr lang="en-US" dirty="0"/>
              <a:t>A log sheet MUST be kept to monitor utensil control.</a:t>
            </a:r>
          </a:p>
          <a:p>
            <a:pPr fontAlgn="auto">
              <a:spcAft>
                <a:spcPts val="0"/>
              </a:spcAft>
              <a:defRPr/>
            </a:pPr>
            <a:endParaRPr lang="en-US" dirty="0"/>
          </a:p>
          <a:p>
            <a:pPr marL="274320" lvl="1" indent="0" fontAlgn="auto">
              <a:spcAft>
                <a:spcPts val="0"/>
              </a:spcAft>
              <a:buNone/>
              <a:defRPr/>
            </a:pPr>
            <a:endParaRPr lang="en-US" dirty="0"/>
          </a:p>
          <a:p>
            <a:pPr marL="274320" lvl="1" indent="0" fontAlgn="auto">
              <a:spcAft>
                <a:spcPts val="0"/>
              </a:spcAft>
              <a:buNone/>
              <a:defRPr/>
            </a:pPr>
            <a:endParaRPr lang="en-US" dirty="0"/>
          </a:p>
        </p:txBody>
      </p:sp>
      <p:pic>
        <p:nvPicPr>
          <p:cNvPr id="29701" name="Picture 6" descr="C:\Users\ashwini\Desktop\Amber-DrJ\gloves.jpg">
            <a:extLst>
              <a:ext uri="{FF2B5EF4-FFF2-40B4-BE49-F238E27FC236}">
                <a16:creationId xmlns:a16="http://schemas.microsoft.com/office/drawing/2014/main" id="{8F7FA39F-B14E-4592-A6CF-9562BC2A01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0"/>
            <a:ext cx="304323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Footer Placeholder 3">
            <a:extLst>
              <a:ext uri="{FF2B5EF4-FFF2-40B4-BE49-F238E27FC236}">
                <a16:creationId xmlns:a16="http://schemas.microsoft.com/office/drawing/2014/main" id="{CA0AFE2D-64B9-4A5A-BF4B-93158AF5FACA}"/>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DE7FBDB6-7C44-4AEB-B0AC-CB067E043AC6}"/>
              </a:ext>
            </a:extLst>
          </p:cNvPr>
          <p:cNvSpPr>
            <a:spLocks noGrp="1"/>
          </p:cNvSpPr>
          <p:nvPr>
            <p:ph type="title"/>
          </p:nvPr>
        </p:nvSpPr>
        <p:spPr/>
        <p:txBody>
          <a:bodyPr/>
          <a:lstStyle/>
          <a:p>
            <a:pPr fontAlgn="auto">
              <a:spcAft>
                <a:spcPts val="0"/>
              </a:spcAft>
              <a:defRPr/>
            </a:pPr>
            <a:r>
              <a:rPr lang="en-US"/>
              <a:t>Meal Service</a:t>
            </a:r>
          </a:p>
        </p:txBody>
      </p:sp>
      <p:sp>
        <p:nvSpPr>
          <p:cNvPr id="31748" name="Content Placeholder 2">
            <a:extLst>
              <a:ext uri="{FF2B5EF4-FFF2-40B4-BE49-F238E27FC236}">
                <a16:creationId xmlns:a16="http://schemas.microsoft.com/office/drawing/2014/main" id="{EDE35755-D46A-448B-AA9E-2C5BDC12663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Aft>
                <a:spcPts val="1200"/>
              </a:spcAft>
            </a:pPr>
            <a:r>
              <a:rPr lang="en-US" altLang="en-US" dirty="0">
                <a:cs typeface="Arial" panose="020B0604020202020204" pitchFamily="34" charset="0"/>
              </a:rPr>
              <a:t>A food line is the most practical way of serving a large number of inmates.</a:t>
            </a:r>
          </a:p>
          <a:p>
            <a:pPr lvl="1">
              <a:spcAft>
                <a:spcPts val="1200"/>
              </a:spcAft>
            </a:pPr>
            <a:r>
              <a:rPr lang="en-US" altLang="en-US" dirty="0">
                <a:cs typeface="Arial" panose="020B0604020202020204" pitchFamily="34" charset="0"/>
              </a:rPr>
              <a:t>ALWAYS a security risk</a:t>
            </a:r>
          </a:p>
          <a:p>
            <a:pPr lvl="1">
              <a:spcAft>
                <a:spcPts val="1200"/>
              </a:spcAft>
            </a:pPr>
            <a:r>
              <a:rPr lang="en-US" altLang="en-US" dirty="0">
                <a:cs typeface="Arial" panose="020B0604020202020204" pitchFamily="34" charset="0"/>
              </a:rPr>
              <a:t>MUST be supervised at ALL times</a:t>
            </a:r>
          </a:p>
          <a:p>
            <a:pPr>
              <a:buFont typeface="Wingdings 2" panose="05020102010507070707" pitchFamily="18" charset="2"/>
              <a:buNone/>
            </a:pPr>
            <a:endParaRPr lang="en-US" altLang="en-US" dirty="0">
              <a:cs typeface="Arial" panose="020B0604020202020204" pitchFamily="34" charset="0"/>
            </a:endParaRPr>
          </a:p>
        </p:txBody>
      </p:sp>
      <p:pic>
        <p:nvPicPr>
          <p:cNvPr id="31749" name="Picture 6" descr="C:\Users\ashwini\Desktop\Amber-DrJ\dishes.jpg">
            <a:extLst>
              <a:ext uri="{FF2B5EF4-FFF2-40B4-BE49-F238E27FC236}">
                <a16:creationId xmlns:a16="http://schemas.microsoft.com/office/drawing/2014/main" id="{C5F53734-73B9-4948-AB8F-3E97590B0B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5190" y="1453371"/>
            <a:ext cx="4137434" cy="275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Footer Placeholder 3">
            <a:extLst>
              <a:ext uri="{FF2B5EF4-FFF2-40B4-BE49-F238E27FC236}">
                <a16:creationId xmlns:a16="http://schemas.microsoft.com/office/drawing/2014/main" id="{1492EFE5-695B-4A96-BAA1-E02B6B0B1006}"/>
              </a:ext>
            </a:extLst>
          </p:cNvPr>
          <p:cNvSpPr txBox="1">
            <a:spLocks/>
          </p:cNvSpPr>
          <p:nvPr/>
        </p:nvSpPr>
        <p:spPr bwMode="auto">
          <a:xfrm>
            <a:off x="4114800" y="6324600"/>
            <a:ext cx="403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Copyright © Texas Education Agency 2011. All rights reserved.</a:t>
            </a:r>
          </a:p>
          <a:p>
            <a:pPr algn="ctr" eaLnBrk="1" hangingPunct="1"/>
            <a:r>
              <a:rPr lang="en-US" altLang="en-US" sz="1000">
                <a:solidFill>
                  <a:schemeClr val="bg1"/>
                </a:solidFill>
                <a:latin typeface="Times New Roman" panose="02020603050405020304" pitchFamily="18" charset="0"/>
                <a:cs typeface="Times New Roman" panose="02020603050405020304" pitchFamily="18" charset="0"/>
              </a:rPr>
              <a:t>Images and other multimedia content used with permission. </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terms/"/>
    <ds:schemaRef ds:uri="http://purl.org/dc/dcmitype/"/>
    <ds:schemaRef ds:uri="http://schemas.microsoft.com/sharepoint/v3"/>
    <ds:schemaRef ds:uri="http://purl.org/dc/elements/1.1/"/>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05d88611-e516-4d1a-b12e-39107e78b3d0"/>
    <ds:schemaRef ds:uri="56ea17bb-c96d-4826-b465-01eec0dd23dd"/>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56</TotalTime>
  <Words>605</Words>
  <Application>Microsoft Office PowerPoint</Application>
  <PresentationFormat>Widescreen</PresentationFormat>
  <Paragraphs>95</Paragraphs>
  <Slides>15</Slides>
  <Notes>13</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15</vt:i4>
      </vt:variant>
    </vt:vector>
  </HeadingPairs>
  <TitlesOfParts>
    <vt:vector size="26" baseType="lpstr">
      <vt:lpstr>Calibri</vt:lpstr>
      <vt:lpstr>Arial</vt:lpstr>
      <vt:lpstr>Open Sans</vt:lpstr>
      <vt:lpstr>Open Sans SemiBold</vt:lpstr>
      <vt:lpstr>.AppleSystemUIFont</vt:lpstr>
      <vt:lpstr>Times New Roman</vt:lpstr>
      <vt:lpstr>Wingdings 2</vt:lpstr>
      <vt:lpstr>Wingdings</vt:lpstr>
      <vt:lpstr>2_Office Theme</vt:lpstr>
      <vt:lpstr>3_Office Theme</vt:lpstr>
      <vt:lpstr>4_Office Theme</vt:lpstr>
      <vt:lpstr>PowerPoint Presentation</vt:lpstr>
      <vt:lpstr>PowerPoint Presentation</vt:lpstr>
      <vt:lpstr>Food Service Organization</vt:lpstr>
      <vt:lpstr>Food Service Organization</vt:lpstr>
      <vt:lpstr>Food Supplies and Storage</vt:lpstr>
      <vt:lpstr>Food Supplies and Storage</vt:lpstr>
      <vt:lpstr>Food Preparation</vt:lpstr>
      <vt:lpstr>Food Preparation</vt:lpstr>
      <vt:lpstr>Meal Service</vt:lpstr>
      <vt:lpstr>Special Housing</vt:lpstr>
      <vt:lpstr>Commissary Operations</vt:lpstr>
      <vt:lpstr>Supervision Issues</vt:lpstr>
      <vt:lpstr>Inmate Work Assignments</vt:lpstr>
      <vt:lpstr>Food Service Summary</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16</cp:revision>
  <cp:lastPrinted>2017-07-07T16:17:37Z</cp:lastPrinted>
  <dcterms:created xsi:type="dcterms:W3CDTF">2017-07-11T23:58:30Z</dcterms:created>
  <dcterms:modified xsi:type="dcterms:W3CDTF">2017-07-21T19:13:28Z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