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68" d="100"/>
          <a:sy n="68" d="100"/>
        </p:scale>
        <p:origin x="616"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7/16/2017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en-US" dirty="0"/>
              <a:t>Drug Forms and Routes of Administration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Capsules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Comes in two varieties</a:t>
            </a:r>
          </a:p>
          <a:p>
            <a:pPr lvl="1"/>
            <a:endParaRPr lang="en-US" altLang="en-US" dirty="0"/>
          </a:p>
          <a:p>
            <a:pPr lvl="1"/>
            <a:r>
              <a:rPr lang="en-US" altLang="en-US" dirty="0"/>
              <a:t>Generally easier to swallow</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Soft-Gelatin Capsule</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Manufactured in one piece in which the drug is in a liquid form inside the soft shell</a:t>
            </a:r>
          </a:p>
          <a:p>
            <a:pPr lvl="1"/>
            <a:endParaRPr lang="en-US" dirty="0"/>
          </a:p>
        </p:txBody>
      </p:sp>
    </p:spTree>
    <p:extLst>
      <p:ext uri="{BB962C8B-B14F-4D97-AF65-F5344CB8AC3E}">
        <p14:creationId xmlns:p14="http://schemas.microsoft.com/office/powerpoint/2010/main" val="2084293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Hard-Shell Capsules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Manufactured in two pieces that fit together and hold the drug which is in a powder or granular form</a:t>
            </a:r>
          </a:p>
          <a:p>
            <a:pPr lvl="1"/>
            <a:endParaRPr lang="en-US" dirty="0"/>
          </a:p>
        </p:txBody>
      </p:sp>
    </p:spTree>
    <p:extLst>
      <p:ext uri="{BB962C8B-B14F-4D97-AF65-F5344CB8AC3E}">
        <p14:creationId xmlns:p14="http://schemas.microsoft.com/office/powerpoint/2010/main" val="1885744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Creams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A semisolid emulsion of oil and water: main ingredient water</a:t>
            </a:r>
          </a:p>
          <a:p>
            <a:pPr lvl="1"/>
            <a:endParaRPr lang="en-US" altLang="en-US" dirty="0"/>
          </a:p>
          <a:p>
            <a:pPr lvl="1"/>
            <a:r>
              <a:rPr lang="en-US" altLang="en-US" dirty="0"/>
              <a:t>Emulsifying agent added to keep mixed</a:t>
            </a:r>
          </a:p>
          <a:p>
            <a:pPr lvl="1"/>
            <a:endParaRPr lang="en-US" dirty="0"/>
          </a:p>
        </p:txBody>
      </p:sp>
    </p:spTree>
    <p:extLst>
      <p:ext uri="{BB962C8B-B14F-4D97-AF65-F5344CB8AC3E}">
        <p14:creationId xmlns:p14="http://schemas.microsoft.com/office/powerpoint/2010/main" val="2957077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Semisolid emulsion of oil and water: main ingredient oil</a:t>
            </a:r>
          </a:p>
          <a:p>
            <a:pPr lvl="1">
              <a:lnSpc>
                <a:spcPct val="90000"/>
              </a:lnSpc>
            </a:pPr>
            <a:endParaRPr lang="en-US" altLang="en-US" dirty="0"/>
          </a:p>
          <a:p>
            <a:pPr lvl="1">
              <a:lnSpc>
                <a:spcPct val="90000"/>
              </a:lnSpc>
            </a:pPr>
            <a:r>
              <a:rPr lang="en-US" altLang="en-US" dirty="0"/>
              <a:t>Normally applied to skin without precise measurement: nitroglycerin is an exception </a:t>
            </a:r>
          </a:p>
          <a:p>
            <a:pPr lvl="1"/>
            <a:endParaRPr lang="en-US" dirty="0"/>
          </a:p>
        </p:txBody>
      </p:sp>
      <p:sp>
        <p:nvSpPr>
          <p:cNvPr id="5" name="Rectangle 2">
            <a:extLst>
              <a:ext uri="{FF2B5EF4-FFF2-40B4-BE49-F238E27FC236}">
                <a16:creationId xmlns:a16="http://schemas.microsoft.com/office/drawing/2014/main" id="{0E521EA8-0153-4047-9BE6-827B52BB8370}"/>
              </a:ext>
            </a:extLst>
          </p:cNvPr>
          <p:cNvSpPr>
            <a:spLocks noGrp="1" noChangeArrowheads="1"/>
          </p:cNvSpPr>
          <p:nvPr>
            <p:ph type="title"/>
          </p:nvPr>
        </p:nvSpPr>
        <p:spPr>
          <a:xfrm>
            <a:off x="740664" y="407209"/>
            <a:ext cx="10059452" cy="876300"/>
          </a:xfrm>
        </p:spPr>
        <p:txBody>
          <a:bodyPr/>
          <a:lstStyle/>
          <a:p>
            <a:r>
              <a:rPr lang="en-US" altLang="en-US" dirty="0">
                <a:latin typeface="Open Sans SemiBold"/>
              </a:rPr>
              <a:t>Ointments</a:t>
            </a:r>
          </a:p>
        </p:txBody>
      </p:sp>
    </p:spTree>
    <p:extLst>
      <p:ext uri="{BB962C8B-B14F-4D97-AF65-F5344CB8AC3E}">
        <p14:creationId xmlns:p14="http://schemas.microsoft.com/office/powerpoint/2010/main" val="2937594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Lotions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dirty="0"/>
          </a:p>
          <a:p>
            <a:pPr lvl="1"/>
            <a:r>
              <a:rPr lang="en-US" altLang="en-US" sz="2800" dirty="0"/>
              <a:t>Suspension of an active drug in a water base</a:t>
            </a:r>
          </a:p>
          <a:p>
            <a:pPr lvl="1"/>
            <a:endParaRPr lang="en-US" dirty="0"/>
          </a:p>
        </p:txBody>
      </p:sp>
    </p:spTree>
    <p:extLst>
      <p:ext uri="{BB962C8B-B14F-4D97-AF65-F5344CB8AC3E}">
        <p14:creationId xmlns:p14="http://schemas.microsoft.com/office/powerpoint/2010/main" val="98979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Powders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Finely ground form of an active drug</a:t>
            </a:r>
          </a:p>
          <a:p>
            <a:pPr lvl="1">
              <a:lnSpc>
                <a:spcPct val="90000"/>
              </a:lnSpc>
            </a:pPr>
            <a:endParaRPr lang="en-US" altLang="en-US" dirty="0"/>
          </a:p>
          <a:p>
            <a:pPr lvl="1">
              <a:lnSpc>
                <a:spcPct val="90000"/>
              </a:lnSpc>
            </a:pPr>
            <a:r>
              <a:rPr lang="en-US" altLang="en-US" dirty="0"/>
              <a:t>Can be contained in a capsule</a:t>
            </a:r>
          </a:p>
          <a:p>
            <a:pPr lvl="1">
              <a:lnSpc>
                <a:spcPct val="90000"/>
              </a:lnSpc>
            </a:pPr>
            <a:endParaRPr lang="en-US" altLang="en-US" dirty="0"/>
          </a:p>
          <a:p>
            <a:pPr lvl="1">
              <a:lnSpc>
                <a:spcPct val="90000"/>
              </a:lnSpc>
            </a:pPr>
            <a:r>
              <a:rPr lang="en-US" altLang="en-US" dirty="0"/>
              <a:t>Glass vials with sterile water</a:t>
            </a:r>
          </a:p>
          <a:p>
            <a:pPr lvl="1">
              <a:lnSpc>
                <a:spcPct val="90000"/>
              </a:lnSpc>
            </a:pPr>
            <a:endParaRPr lang="en-US" altLang="en-US" dirty="0"/>
          </a:p>
          <a:p>
            <a:pPr lvl="1">
              <a:lnSpc>
                <a:spcPct val="90000"/>
              </a:lnSpc>
            </a:pPr>
            <a:r>
              <a:rPr lang="en-US" altLang="en-US" dirty="0"/>
              <a:t>Packaged: add water</a:t>
            </a:r>
          </a:p>
          <a:p>
            <a:pPr lvl="1"/>
            <a:endParaRPr lang="en-US" dirty="0"/>
          </a:p>
        </p:txBody>
      </p:sp>
    </p:spTree>
    <p:extLst>
      <p:ext uri="{BB962C8B-B14F-4D97-AF65-F5344CB8AC3E}">
        <p14:creationId xmlns:p14="http://schemas.microsoft.com/office/powerpoint/2010/main" val="212419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Liquids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Comes in one of two forms: solution or suspension</a:t>
            </a:r>
          </a:p>
          <a:p>
            <a:pPr lvl="1">
              <a:lnSpc>
                <a:spcPct val="90000"/>
              </a:lnSpc>
            </a:pPr>
            <a:endParaRPr lang="en-US" altLang="en-US" dirty="0"/>
          </a:p>
          <a:p>
            <a:pPr lvl="1">
              <a:lnSpc>
                <a:spcPct val="90000"/>
              </a:lnSpc>
            </a:pPr>
            <a:r>
              <a:rPr lang="en-US" altLang="en-US" dirty="0"/>
              <a:t>Solution never needs to be mixed</a:t>
            </a:r>
          </a:p>
          <a:p>
            <a:pPr lvl="1">
              <a:lnSpc>
                <a:spcPct val="90000"/>
              </a:lnSpc>
            </a:pPr>
            <a:endParaRPr lang="en-US" altLang="en-US" dirty="0"/>
          </a:p>
          <a:p>
            <a:pPr lvl="1">
              <a:lnSpc>
                <a:spcPct val="90000"/>
              </a:lnSpc>
            </a:pPr>
            <a:r>
              <a:rPr lang="en-US" altLang="en-US" dirty="0"/>
              <a:t>Solution drug fully dissolved</a:t>
            </a:r>
          </a:p>
          <a:p>
            <a:pPr lvl="1"/>
            <a:endParaRPr lang="en-US" dirty="0"/>
          </a:p>
        </p:txBody>
      </p:sp>
    </p:spTree>
    <p:extLst>
      <p:ext uri="{BB962C8B-B14F-4D97-AF65-F5344CB8AC3E}">
        <p14:creationId xmlns:p14="http://schemas.microsoft.com/office/powerpoint/2010/main" val="25950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Types of Solutions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Elixirs: alcohol and water-base with added sugar and flavoring</a:t>
            </a:r>
          </a:p>
          <a:p>
            <a:pPr lvl="1">
              <a:lnSpc>
                <a:spcPct val="90000"/>
              </a:lnSpc>
            </a:pPr>
            <a:endParaRPr lang="en-US" altLang="en-US" dirty="0"/>
          </a:p>
          <a:p>
            <a:pPr lvl="1">
              <a:lnSpc>
                <a:spcPct val="90000"/>
              </a:lnSpc>
            </a:pPr>
            <a:r>
              <a:rPr lang="en-US" altLang="en-US" dirty="0"/>
              <a:t>Syrups: sugar, water and flavor thickening</a:t>
            </a:r>
          </a:p>
          <a:p>
            <a:pPr lvl="1">
              <a:lnSpc>
                <a:spcPct val="90000"/>
              </a:lnSpc>
            </a:pPr>
            <a:endParaRPr lang="en-US" altLang="en-US" dirty="0"/>
          </a:p>
          <a:p>
            <a:pPr lvl="1">
              <a:lnSpc>
                <a:spcPct val="90000"/>
              </a:lnSpc>
            </a:pPr>
            <a:r>
              <a:rPr lang="en-US" altLang="en-US" dirty="0"/>
              <a:t>Tinctures: alcohol and water-base used topically</a:t>
            </a:r>
          </a:p>
          <a:p>
            <a:pPr lvl="1"/>
            <a:endParaRPr lang="en-US" dirty="0"/>
          </a:p>
        </p:txBody>
      </p:sp>
    </p:spTree>
    <p:extLst>
      <p:ext uri="{BB962C8B-B14F-4D97-AF65-F5344CB8AC3E}">
        <p14:creationId xmlns:p14="http://schemas.microsoft.com/office/powerpoint/2010/main" val="1472729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Liquid Sprays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Water and alcohol base</a:t>
            </a:r>
          </a:p>
          <a:p>
            <a:pPr lvl="1">
              <a:lnSpc>
                <a:spcPct val="90000"/>
              </a:lnSpc>
            </a:pPr>
            <a:endParaRPr lang="en-US" altLang="en-US" dirty="0"/>
          </a:p>
          <a:p>
            <a:pPr lvl="1">
              <a:lnSpc>
                <a:spcPct val="90000"/>
              </a:lnSpc>
            </a:pPr>
            <a:r>
              <a:rPr lang="en-US" altLang="en-US" dirty="0"/>
              <a:t>Pump or aerosol spray</a:t>
            </a:r>
          </a:p>
          <a:p>
            <a:pPr lvl="1">
              <a:lnSpc>
                <a:spcPct val="90000"/>
              </a:lnSpc>
            </a:pPr>
            <a:endParaRPr lang="en-US" altLang="en-US" dirty="0"/>
          </a:p>
          <a:p>
            <a:pPr lvl="1">
              <a:lnSpc>
                <a:spcPct val="90000"/>
              </a:lnSpc>
            </a:pPr>
            <a:r>
              <a:rPr lang="en-US" altLang="en-US" dirty="0"/>
              <a:t>Some dispense as foams</a:t>
            </a:r>
          </a:p>
          <a:p>
            <a:pPr lvl="1"/>
            <a:endParaRPr lang="en-US" dirty="0"/>
          </a:p>
        </p:txBody>
      </p:sp>
    </p:spTree>
    <p:extLst>
      <p:ext uri="{BB962C8B-B14F-4D97-AF65-F5344CB8AC3E}">
        <p14:creationId xmlns:p14="http://schemas.microsoft.com/office/powerpoint/2010/main" val="167208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Suspensions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Contain fine, undissolved particles of a drug suspended in a liquid base</a:t>
            </a:r>
          </a:p>
          <a:p>
            <a:pPr lvl="1">
              <a:lnSpc>
                <a:spcPct val="90000"/>
              </a:lnSpc>
            </a:pPr>
            <a:endParaRPr lang="en-US" altLang="en-US" dirty="0"/>
          </a:p>
          <a:p>
            <a:pPr lvl="1">
              <a:lnSpc>
                <a:spcPct val="90000"/>
              </a:lnSpc>
            </a:pPr>
            <a:r>
              <a:rPr lang="en-US" altLang="en-US" dirty="0"/>
              <a:t>Important to always shake before use</a:t>
            </a:r>
          </a:p>
          <a:p>
            <a:pPr lvl="1"/>
            <a:endParaRPr lang="en-US" dirty="0"/>
          </a:p>
        </p:txBody>
      </p:sp>
    </p:spTree>
    <p:extLst>
      <p:ext uri="{BB962C8B-B14F-4D97-AF65-F5344CB8AC3E}">
        <p14:creationId xmlns:p14="http://schemas.microsoft.com/office/powerpoint/2010/main" val="3112345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Suspension Types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dirty="0"/>
          </a:p>
          <a:p>
            <a:pPr lvl="1">
              <a:lnSpc>
                <a:spcPct val="90000"/>
              </a:lnSpc>
            </a:pPr>
            <a:r>
              <a:rPr lang="en-US" altLang="en-US" dirty="0"/>
              <a:t>Water base: distilled or sterile</a:t>
            </a:r>
          </a:p>
          <a:p>
            <a:pPr lvl="1">
              <a:lnSpc>
                <a:spcPct val="90000"/>
              </a:lnSpc>
            </a:pPr>
            <a:endParaRPr lang="en-US" altLang="en-US" dirty="0"/>
          </a:p>
          <a:p>
            <a:pPr lvl="1">
              <a:lnSpc>
                <a:spcPct val="90000"/>
              </a:lnSpc>
            </a:pPr>
            <a:r>
              <a:rPr lang="en-US" altLang="en-US" dirty="0"/>
              <a:t>Emulsion: fat particles and water</a:t>
            </a:r>
          </a:p>
          <a:p>
            <a:pPr lvl="1">
              <a:lnSpc>
                <a:spcPct val="90000"/>
              </a:lnSpc>
            </a:pPr>
            <a:endParaRPr lang="en-US" altLang="en-US" dirty="0"/>
          </a:p>
          <a:p>
            <a:pPr lvl="1">
              <a:lnSpc>
                <a:spcPct val="90000"/>
              </a:lnSpc>
            </a:pPr>
            <a:r>
              <a:rPr lang="en-US" altLang="en-US" dirty="0"/>
              <a:t>Gel: suspended in a thickened water medium which does not have to be shaken</a:t>
            </a:r>
          </a:p>
          <a:p>
            <a:pPr lvl="1"/>
            <a:endParaRPr lang="en-US" dirty="0"/>
          </a:p>
          <a:p>
            <a:pPr lvl="1"/>
            <a:endParaRPr lang="en-US" dirty="0"/>
          </a:p>
        </p:txBody>
      </p:sp>
    </p:spTree>
    <p:extLst>
      <p:ext uri="{BB962C8B-B14F-4D97-AF65-F5344CB8AC3E}">
        <p14:creationId xmlns:p14="http://schemas.microsoft.com/office/powerpoint/2010/main" val="2530920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Suppositories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A solid base of glycerin or cocoa butter containing the drug</a:t>
            </a:r>
          </a:p>
          <a:p>
            <a:pPr lvl="1">
              <a:lnSpc>
                <a:spcPct val="90000"/>
              </a:lnSpc>
            </a:pPr>
            <a:endParaRPr lang="en-US" altLang="en-US" dirty="0"/>
          </a:p>
          <a:p>
            <a:pPr lvl="1">
              <a:lnSpc>
                <a:spcPct val="90000"/>
              </a:lnSpc>
            </a:pPr>
            <a:r>
              <a:rPr lang="en-US" altLang="en-US" dirty="0"/>
              <a:t>Rectal or vaginal</a:t>
            </a:r>
          </a:p>
          <a:p>
            <a:pPr lvl="1">
              <a:lnSpc>
                <a:spcPct val="90000"/>
              </a:lnSpc>
            </a:pPr>
            <a:endParaRPr lang="en-US" altLang="en-US" dirty="0"/>
          </a:p>
          <a:p>
            <a:pPr lvl="1">
              <a:lnSpc>
                <a:spcPct val="90000"/>
              </a:lnSpc>
            </a:pPr>
            <a:r>
              <a:rPr lang="en-US" altLang="en-US" dirty="0"/>
              <a:t>Adult or pediatric sizes</a:t>
            </a:r>
          </a:p>
          <a:p>
            <a:pPr marL="0" lvl="1" indent="0">
              <a:buNone/>
            </a:pPr>
            <a:endParaRPr lang="en-US" dirty="0"/>
          </a:p>
        </p:txBody>
      </p:sp>
    </p:spTree>
    <p:extLst>
      <p:ext uri="{BB962C8B-B14F-4D97-AF65-F5344CB8AC3E}">
        <p14:creationId xmlns:p14="http://schemas.microsoft.com/office/powerpoint/2010/main" val="3140694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Transdermals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Consist of a multi-layered disk of a drug reservoir, a porous membrane plus an adhesive surface to attach to the skin</a:t>
            </a:r>
          </a:p>
          <a:p>
            <a:pPr lvl="1">
              <a:lnSpc>
                <a:spcPct val="90000"/>
              </a:lnSpc>
            </a:pPr>
            <a:endParaRPr lang="en-US" altLang="en-US" dirty="0"/>
          </a:p>
          <a:p>
            <a:pPr lvl="1">
              <a:lnSpc>
                <a:spcPct val="90000"/>
              </a:lnSpc>
            </a:pPr>
            <a:r>
              <a:rPr lang="en-US" altLang="en-US" dirty="0"/>
              <a:t>Patches</a:t>
            </a:r>
          </a:p>
          <a:p>
            <a:pPr marL="0" lvl="1" indent="0">
              <a:buNone/>
            </a:pPr>
            <a:endParaRPr lang="en-US" dirty="0"/>
          </a:p>
        </p:txBody>
      </p:sp>
    </p:spTree>
    <p:extLst>
      <p:ext uri="{BB962C8B-B14F-4D97-AF65-F5344CB8AC3E}">
        <p14:creationId xmlns:p14="http://schemas.microsoft.com/office/powerpoint/2010/main" val="334442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Pellets/Beads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Drug can be implanted in the body in the form of a pellet or bead that slowly releases into tissue</a:t>
            </a:r>
          </a:p>
          <a:p>
            <a:pPr lvl="1"/>
            <a:endParaRPr lang="en-US" dirty="0"/>
          </a:p>
        </p:txBody>
      </p:sp>
    </p:spTree>
    <p:extLst>
      <p:ext uri="{BB962C8B-B14F-4D97-AF65-F5344CB8AC3E}">
        <p14:creationId xmlns:p14="http://schemas.microsoft.com/office/powerpoint/2010/main" val="2062411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altLang="en-US" dirty="0">
                <a:latin typeface="Open Sans SemiBold"/>
              </a:rPr>
              <a:t>Before FDA Approval</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Drug company must clearly state in what form or forms the drug will be manufactured</a:t>
            </a:r>
          </a:p>
          <a:p>
            <a:pPr lvl="1"/>
            <a:endParaRPr lang="en-US" altLang="en-US" dirty="0"/>
          </a:p>
          <a:p>
            <a:pPr lvl="1"/>
            <a:r>
              <a:rPr lang="en-US" altLang="en-US" dirty="0"/>
              <a:t>Drug company must clearly state what routes of administration are determined safe and effective</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Drug form which contains dried powdered active drug </a:t>
            </a:r>
          </a:p>
          <a:p>
            <a:pPr lvl="1">
              <a:lnSpc>
                <a:spcPct val="90000"/>
              </a:lnSpc>
            </a:pPr>
            <a:endParaRPr lang="en-US" altLang="en-US" dirty="0"/>
          </a:p>
          <a:p>
            <a:pPr lvl="1">
              <a:lnSpc>
                <a:spcPct val="90000"/>
              </a:lnSpc>
            </a:pPr>
            <a:r>
              <a:rPr lang="en-US" altLang="en-US" dirty="0"/>
              <a:t>Contains binders and fillers to provide bulk and proper size</a:t>
            </a:r>
          </a:p>
          <a:p>
            <a:pPr lvl="1">
              <a:lnSpc>
                <a:spcPct val="90000"/>
              </a:lnSpc>
            </a:pPr>
            <a:endParaRPr lang="en-US" altLang="en-US" dirty="0"/>
          </a:p>
          <a:p>
            <a:pPr lvl="1">
              <a:lnSpc>
                <a:spcPct val="90000"/>
              </a:lnSpc>
            </a:pPr>
            <a:r>
              <a:rPr lang="en-US" altLang="en-US" dirty="0"/>
              <a:t>Many different types of tablets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Scored 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Indented line running across the top</a:t>
            </a:r>
          </a:p>
          <a:p>
            <a:pPr lvl="1">
              <a:lnSpc>
                <a:spcPct val="90000"/>
              </a:lnSpc>
            </a:pPr>
            <a:endParaRPr lang="en-US" altLang="en-US" dirty="0"/>
          </a:p>
          <a:p>
            <a:pPr lvl="1">
              <a:lnSpc>
                <a:spcPct val="90000"/>
              </a:lnSpc>
            </a:pPr>
            <a:r>
              <a:rPr lang="en-US" altLang="en-US" dirty="0"/>
              <a:t>Can easily be broken into two pieces with a knife to produce two doses</a:t>
            </a:r>
          </a:p>
          <a:p>
            <a:pPr lvl="1"/>
            <a:endParaRPr lang="en-US" dirty="0">
              <a:latin typeface="Open Sans SemiBold"/>
            </a:endParaRP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Enteric 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Covered with a special coating that resists stomach acid but dissolves in the alkaline environment in small intestines</a:t>
            </a:r>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Slow-Release 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Provide a continuous, sustained release of a certain drug</a:t>
            </a:r>
          </a:p>
          <a:p>
            <a:pPr lvl="1"/>
            <a:endParaRPr lang="en-US" altLang="en-US" dirty="0"/>
          </a:p>
          <a:p>
            <a:pPr lvl="1"/>
            <a:r>
              <a:rPr lang="en-US" altLang="en-US" dirty="0"/>
              <a:t>Abb as SR slow-release or LA long acting</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Caplets and 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altLang="en-US" dirty="0"/>
              <a:t>Coated tablets in the shape of a capsule</a:t>
            </a:r>
          </a:p>
          <a:p>
            <a:pPr lvl="1"/>
            <a:endParaRPr lang="en-US" altLang="en-US" dirty="0"/>
          </a:p>
          <a:p>
            <a:pPr lvl="1"/>
            <a:r>
              <a:rPr lang="en-US" altLang="en-US" dirty="0"/>
              <a:t>Easier to swallow</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latin typeface="Open Sans SemiBold"/>
              </a:rPr>
              <a:t>Lozenges and Tablets</a:t>
            </a:r>
            <a:endParaRPr lang="en-US" dirty="0">
              <a:latin typeface="Open Sans SemiBold"/>
            </a:endParaRP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lnSpc>
                <a:spcPct val="90000"/>
              </a:lnSpc>
            </a:pPr>
            <a:r>
              <a:rPr lang="en-US" altLang="en-US" dirty="0"/>
              <a:t>Formed with a harden base of sugar, water and flavorings</a:t>
            </a:r>
          </a:p>
          <a:p>
            <a:pPr lvl="1">
              <a:lnSpc>
                <a:spcPct val="90000"/>
              </a:lnSpc>
            </a:pPr>
            <a:endParaRPr lang="en-US" altLang="en-US" dirty="0"/>
          </a:p>
          <a:p>
            <a:pPr lvl="1">
              <a:lnSpc>
                <a:spcPct val="90000"/>
              </a:lnSpc>
            </a:pPr>
            <a:r>
              <a:rPr lang="en-US" altLang="en-US" dirty="0"/>
              <a:t>Never swallow</a:t>
            </a:r>
          </a:p>
          <a:p>
            <a:pPr lvl="1">
              <a:lnSpc>
                <a:spcPct val="90000"/>
              </a:lnSpc>
            </a:pPr>
            <a:endParaRPr lang="en-US" altLang="en-US" dirty="0"/>
          </a:p>
          <a:p>
            <a:pPr lvl="1">
              <a:lnSpc>
                <a:spcPct val="90000"/>
              </a:lnSpc>
            </a:pPr>
            <a:r>
              <a:rPr lang="en-US" altLang="en-US" dirty="0"/>
              <a:t>Dissolve slowly in mouth</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http://schemas.microsoft.com/office/2006/documentManagement/types"/>
    <ds:schemaRef ds:uri="http://purl.org/dc/dcmitype/"/>
    <ds:schemaRef ds:uri="http://schemas.microsoft.com/office/2006/metadata/properties"/>
    <ds:schemaRef ds:uri="http://purl.org/dc/elements/1.1/"/>
    <ds:schemaRef ds:uri="05d88611-e516-4d1a-b12e-39107e78b3d0"/>
    <ds:schemaRef ds:uri="http://purl.org/dc/terms/"/>
    <ds:schemaRef ds:uri="http://schemas.microsoft.com/office/infopath/2007/PartnerControls"/>
    <ds:schemaRef ds:uri="http://schemas.openxmlformats.org/package/2006/metadata/core-properties"/>
    <ds:schemaRef ds:uri="56ea17bb-c96d-4826-b465-01eec0dd23dd"/>
    <ds:schemaRef ds:uri="http://schemas.microsoft.com/sharepoint/v3"/>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116</TotalTime>
  <Words>459</Words>
  <Application>Microsoft Office PowerPoint</Application>
  <PresentationFormat>Widescreen</PresentationFormat>
  <Paragraphs>99</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Before FDA Approval</vt:lpstr>
      <vt:lpstr>Tablets</vt:lpstr>
      <vt:lpstr>Scored Tablets</vt:lpstr>
      <vt:lpstr>Enteric Tablets</vt:lpstr>
      <vt:lpstr>Slow-Release Tablets</vt:lpstr>
      <vt:lpstr>Caplets and Tablets</vt:lpstr>
      <vt:lpstr>Lozenges and Tablets</vt:lpstr>
      <vt:lpstr>Capsules</vt:lpstr>
      <vt:lpstr>Soft-Gelatin Capsule</vt:lpstr>
      <vt:lpstr>Hard-Shell Capsules</vt:lpstr>
      <vt:lpstr>Creams</vt:lpstr>
      <vt:lpstr>Ointments</vt:lpstr>
      <vt:lpstr>Lotions</vt:lpstr>
      <vt:lpstr>Powders</vt:lpstr>
      <vt:lpstr>Liquids</vt:lpstr>
      <vt:lpstr>Types of Solutions</vt:lpstr>
      <vt:lpstr>Liquid Sprays</vt:lpstr>
      <vt:lpstr>Suspensions</vt:lpstr>
      <vt:lpstr>Suspension Types</vt:lpstr>
      <vt:lpstr>Suppositories</vt:lpstr>
      <vt:lpstr>Transdermals</vt:lpstr>
      <vt:lpstr>Pellets/Beads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17</cp:revision>
  <cp:lastPrinted>2017-07-07T16:17:37Z</cp:lastPrinted>
  <dcterms:created xsi:type="dcterms:W3CDTF">2017-07-11T23:58:30Z</dcterms:created>
  <dcterms:modified xsi:type="dcterms:W3CDTF">2017-07-16T16:57:39Z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