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28" r:id="rId6"/>
  </p:sldMasterIdLst>
  <p:notesMasterIdLst>
    <p:notesMasterId r:id="rId36"/>
  </p:notesMasterIdLst>
  <p:sldIdLst>
    <p:sldId id="321" r:id="rId7"/>
    <p:sldId id="354" r:id="rId8"/>
    <p:sldId id="326" r:id="rId9"/>
    <p:sldId id="327" r:id="rId10"/>
    <p:sldId id="328" r:id="rId11"/>
    <p:sldId id="355" r:id="rId12"/>
    <p:sldId id="330" r:id="rId13"/>
    <p:sldId id="331" r:id="rId14"/>
    <p:sldId id="332" r:id="rId15"/>
    <p:sldId id="333" r:id="rId16"/>
    <p:sldId id="334" r:id="rId17"/>
    <p:sldId id="356" r:id="rId18"/>
    <p:sldId id="336" r:id="rId19"/>
    <p:sldId id="337" r:id="rId20"/>
    <p:sldId id="338" r:id="rId21"/>
    <p:sldId id="339" r:id="rId22"/>
    <p:sldId id="340" r:id="rId23"/>
    <p:sldId id="357" r:id="rId24"/>
    <p:sldId id="342" r:id="rId25"/>
    <p:sldId id="358" r:id="rId26"/>
    <p:sldId id="359" r:id="rId27"/>
    <p:sldId id="360" r:id="rId28"/>
    <p:sldId id="361" r:id="rId29"/>
    <p:sldId id="362" r:id="rId30"/>
    <p:sldId id="363" r:id="rId31"/>
    <p:sldId id="350" r:id="rId32"/>
    <p:sldId id="351" r:id="rId33"/>
    <p:sldId id="352" r:id="rId34"/>
    <p:sldId id="353" r:id="rId35"/>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Unknown User1" initials="Unknown User1" lastIdx="1" clrIdx="1"/>
  <p:cmAuthor id="3" name="Unknown User2" initials="Unknown User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190" autoAdjust="0"/>
  </p:normalViewPr>
  <p:slideViewPr>
    <p:cSldViewPr snapToGrid="0">
      <p:cViewPr varScale="1">
        <p:scale>
          <a:sx n="83" d="100"/>
          <a:sy n="83" d="100"/>
        </p:scale>
        <p:origin x="566"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B14281-F6EA-47B7-9975-8CFB9C4E27E7}"/>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A41A48D-A42D-4F95-9775-421C02F1604E}"/>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27E1684C-8F86-406D-916C-8BCE867B4412}" type="datetimeFigureOut">
              <a:rPr lang="en-US"/>
              <a:pPr>
                <a:defRPr/>
              </a:pPr>
              <a:t>7/21/2017</a:t>
            </a:fld>
            <a:endParaRPr lang="en-US"/>
          </a:p>
        </p:txBody>
      </p:sp>
      <p:sp>
        <p:nvSpPr>
          <p:cNvPr id="4" name="Slide Image Placeholder 3">
            <a:extLst>
              <a:ext uri="{FF2B5EF4-FFF2-40B4-BE49-F238E27FC236}">
                <a16:creationId xmlns:a16="http://schemas.microsoft.com/office/drawing/2014/main" id="{9C028105-2F91-4064-97D3-F65E70E9DB3E}"/>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38DDDBD1-BA70-46F2-8999-89FCC4967914}"/>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495F1DB-DB33-4058-B4F7-E99EAECD9C06}"/>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A4DCBAF-6DB1-44FC-974F-F19FF024BFFE}"/>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75527514-974E-459A-BD7F-19B579AAA6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BB965C-381F-4603-BB3D-79F373503B93}"/>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451F427D-96A9-4FF8-A1B8-9B5C6523A8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405D6E46-7B52-4CBE-A8B0-A80ED365BF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44A6BED-C895-4B06-994E-516B253FDBD8}"/>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69177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284DB4A4-33CB-4270-AF97-1C7A72E1035E}"/>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74EE791D-41EC-4809-A5F6-0DC67EF6B6FB}"/>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8C583A41-92A4-4F5F-BF8C-CF2C85E9960E}"/>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66537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Footer Placeholder 11">
            <a:extLst>
              <a:ext uri="{FF2B5EF4-FFF2-40B4-BE49-F238E27FC236}">
                <a16:creationId xmlns:a16="http://schemas.microsoft.com/office/drawing/2014/main" id="{64F064BB-809B-425A-9EAF-E286CF24753F}"/>
              </a:ext>
            </a:extLst>
          </p:cNvPr>
          <p:cNvSpPr txBox="1">
            <a:spLocks/>
          </p:cNvSpPr>
          <p:nvPr userDrawn="1"/>
        </p:nvSpPr>
        <p:spPr bwMode="auto">
          <a:xfrm>
            <a:off x="3122613" y="6400800"/>
            <a:ext cx="5614987" cy="274638"/>
          </a:xfrm>
          <a:prstGeom prst="rect">
            <a:avLst/>
          </a:prstGeom>
          <a:noFill/>
          <a:ln>
            <a:noFill/>
          </a:ln>
          <a:effectLst/>
          <a:extLst/>
        </p:spPr>
        <p:txBody>
          <a:bodyPr anchor="ctr"/>
          <a:lstStyle>
            <a:defPPr>
              <a:defRPr lang="en-US"/>
            </a:defPPr>
            <a:lvl1pPr algn="ctr" rtl="0" eaLnBrk="0" fontAlgn="base" hangingPunct="0">
              <a:spcBef>
                <a:spcPct val="0"/>
              </a:spcBef>
              <a:spcAft>
                <a:spcPct val="0"/>
              </a:spcAft>
              <a:defRPr sz="2400" kern="1200" smtClean="0">
                <a:solidFill>
                  <a:schemeClr val="tx1"/>
                </a:solidFill>
                <a:latin typeface="Verdana" pitchFamily="34" charset="0"/>
                <a:ea typeface="+mn-ea"/>
                <a:cs typeface="Arial" charset="0"/>
              </a:defRPr>
            </a:lvl1pPr>
            <a:lvl2pPr marL="742950" indent="-285750" algn="l" rtl="0" eaLnBrk="0" fontAlgn="base" hangingPunct="0">
              <a:spcBef>
                <a:spcPct val="0"/>
              </a:spcBef>
              <a:spcAft>
                <a:spcPct val="0"/>
              </a:spcAft>
              <a:defRPr sz="2400" kern="1200">
                <a:solidFill>
                  <a:schemeClr val="tx1"/>
                </a:solidFill>
                <a:latin typeface="Verdana" pitchFamily="34" charset="0"/>
                <a:ea typeface="+mn-ea"/>
                <a:cs typeface="Arial" charset="0"/>
              </a:defRPr>
            </a:lvl2pPr>
            <a:lvl3pPr marL="1143000" indent="-228600" algn="l" rtl="0" eaLnBrk="0" fontAlgn="base" hangingPunct="0">
              <a:spcBef>
                <a:spcPct val="0"/>
              </a:spcBef>
              <a:spcAft>
                <a:spcPct val="0"/>
              </a:spcAft>
              <a:defRPr sz="2400" kern="1200">
                <a:solidFill>
                  <a:schemeClr val="tx1"/>
                </a:solidFill>
                <a:latin typeface="Verdana" pitchFamily="34" charset="0"/>
                <a:ea typeface="+mn-ea"/>
                <a:cs typeface="Arial" charset="0"/>
              </a:defRPr>
            </a:lvl3pPr>
            <a:lvl4pPr marL="1600200" indent="-228600" algn="l" rtl="0" eaLnBrk="0" fontAlgn="base" hangingPunct="0">
              <a:spcBef>
                <a:spcPct val="0"/>
              </a:spcBef>
              <a:spcAft>
                <a:spcPct val="0"/>
              </a:spcAft>
              <a:defRPr sz="2400" kern="1200">
                <a:solidFill>
                  <a:schemeClr val="tx1"/>
                </a:solidFill>
                <a:latin typeface="Verdana" pitchFamily="34" charset="0"/>
                <a:ea typeface="+mn-ea"/>
                <a:cs typeface="Arial" charset="0"/>
              </a:defRPr>
            </a:lvl4pPr>
            <a:lvl5pPr marL="2057400" indent="-228600" algn="l" rtl="0" eaLnBrk="0" fontAlgn="base" hangingPunct="0">
              <a:spcBef>
                <a:spcPct val="0"/>
              </a:spcBef>
              <a:spcAft>
                <a:spcPct val="0"/>
              </a:spcAft>
              <a:defRPr sz="2400" kern="1200">
                <a:solidFill>
                  <a:schemeClr val="tx1"/>
                </a:solidFill>
                <a:latin typeface="Verdana" pitchFamily="34" charset="0"/>
                <a:ea typeface="+mn-ea"/>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Verdana" pitchFamily="34" charset="0"/>
                <a:ea typeface="+mn-ea"/>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Verdana" pitchFamily="34" charset="0"/>
                <a:ea typeface="+mn-ea"/>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Verdana" pitchFamily="34" charset="0"/>
                <a:ea typeface="+mn-ea"/>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Verdana" pitchFamily="34" charset="0"/>
                <a:ea typeface="+mn-ea"/>
                <a:cs typeface="Arial" charset="0"/>
              </a:defRPr>
            </a:lvl9pPr>
          </a:lstStyle>
          <a:p>
            <a:pPr eaLnBrk="1" hangingPunct="1">
              <a:defRPr/>
            </a:pPr>
            <a:r>
              <a:rPr lang="en-US" sz="1000" dirty="0">
                <a:latin typeface="Times New Roman" pitchFamily="18" charset="0"/>
                <a:cs typeface="Times New Roman" pitchFamily="18" charset="0"/>
              </a:rPr>
              <a:t>Copyright © Texas Education Agency 2011. All rights reserved.</a:t>
            </a:r>
          </a:p>
          <a:p>
            <a:pPr eaLnBrk="1" hangingPunct="1">
              <a:defRPr/>
            </a:pPr>
            <a:r>
              <a:rPr lang="en-US" sz="1000" dirty="0">
                <a:latin typeface="Times New Roman" pitchFamily="18" charset="0"/>
                <a:cs typeface="Times New Roman" pitchFamily="18" charset="0"/>
              </a:rPr>
              <a:t>Images and other multimedia content used with permission.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5E33A3D-A94D-45FE-8F28-8291643A53B3}"/>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4">
            <a:extLst>
              <a:ext uri="{FF2B5EF4-FFF2-40B4-BE49-F238E27FC236}">
                <a16:creationId xmlns:a16="http://schemas.microsoft.com/office/drawing/2014/main" id="{760B5ECA-5567-4031-A106-E3685D05675E}"/>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sz="1000" dirty="0">
                <a:latin typeface="Times New Roman" pitchFamily="18" charset="0"/>
                <a:cs typeface="Times New Roman"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2F68F5A4-D5EE-4C83-82E5-79599B1E1CE8}"/>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06BB9C33-C2E0-4FBC-81E4-4608644CE595}" type="slidenum">
              <a:rPr lang="en-US"/>
              <a:pPr>
                <a:defRPr/>
              </a:pPr>
              <a:t>‹#›</a:t>
            </a:fld>
            <a:endParaRPr lang="en-US"/>
          </a:p>
        </p:txBody>
      </p:sp>
    </p:spTree>
    <p:extLst>
      <p:ext uri="{BB962C8B-B14F-4D97-AF65-F5344CB8AC3E}">
        <p14:creationId xmlns:p14="http://schemas.microsoft.com/office/powerpoint/2010/main" val="388198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E0035-1B22-48A1-AA4A-6F4E619D46A9}"/>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9326EF7E-7EFF-4887-8F5C-A430E439033A}"/>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sz="1000">
                <a:latin typeface="Times New Roman" pitchFamily="18" charset="0"/>
                <a:cs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0650AE27-E810-4AD5-B73C-E3C209309739}"/>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937B8123-16A2-4063-8640-39B48AF3B139}" type="slidenum">
              <a:rPr lang="en-US"/>
              <a:pPr>
                <a:defRPr/>
              </a:pPr>
              <a:t>‹#›</a:t>
            </a:fld>
            <a:endParaRPr lang="en-US"/>
          </a:p>
        </p:txBody>
      </p:sp>
    </p:spTree>
    <p:extLst>
      <p:ext uri="{BB962C8B-B14F-4D97-AF65-F5344CB8AC3E}">
        <p14:creationId xmlns:p14="http://schemas.microsoft.com/office/powerpoint/2010/main" val="273150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EC80F0-B8CC-4B71-9274-FAC8682F4A21}"/>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347FB383-AA03-4D27-B976-CCC567B81A83}"/>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sz="1000">
                <a:latin typeface="Times New Roman" pitchFamily="18" charset="0"/>
                <a:cs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6249607A-55EA-47B9-8D8D-76E9661BA415}"/>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69990D6B-07C6-4F54-8332-308CEAFD8283}" type="slidenum">
              <a:rPr lang="en-US"/>
              <a:pPr>
                <a:defRPr/>
              </a:pPr>
              <a:t>‹#›</a:t>
            </a:fld>
            <a:endParaRPr lang="en-US"/>
          </a:p>
        </p:txBody>
      </p:sp>
    </p:spTree>
    <p:extLst>
      <p:ext uri="{BB962C8B-B14F-4D97-AF65-F5344CB8AC3E}">
        <p14:creationId xmlns:p14="http://schemas.microsoft.com/office/powerpoint/2010/main" val="310522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20440F-A441-4309-9E52-330A98008454}"/>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05505709-BD00-45F0-9391-FB55E43CC27B}"/>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sz="1000">
                <a:latin typeface="Times New Roman" pitchFamily="18" charset="0"/>
                <a:cs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CB9BFF5E-5E6A-4A60-B2A1-194A7D281C37}"/>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5A1611F6-072C-4853-99E7-AB872989B0A3}" type="slidenum">
              <a:rPr lang="en-US"/>
              <a:pPr>
                <a:defRPr/>
              </a:pPr>
              <a:t>‹#›</a:t>
            </a:fld>
            <a:endParaRPr lang="en-US"/>
          </a:p>
        </p:txBody>
      </p:sp>
    </p:spTree>
    <p:extLst>
      <p:ext uri="{BB962C8B-B14F-4D97-AF65-F5344CB8AC3E}">
        <p14:creationId xmlns:p14="http://schemas.microsoft.com/office/powerpoint/2010/main" val="1948854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quarter" idx="1"/>
          </p:nvPr>
        </p:nvSpPr>
        <p:spPr>
          <a:xfrm>
            <a:off x="15769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5769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a:extLst>
              <a:ext uri="{FF2B5EF4-FFF2-40B4-BE49-F238E27FC236}">
                <a16:creationId xmlns:a16="http://schemas.microsoft.com/office/drawing/2014/main" id="{0ED99D5C-12CD-4FED-BD6C-C428CA7F1E90}"/>
              </a:ext>
            </a:extLst>
          </p:cNvPr>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7" name="Rectangle 12">
            <a:extLst>
              <a:ext uri="{FF2B5EF4-FFF2-40B4-BE49-F238E27FC236}">
                <a16:creationId xmlns:a16="http://schemas.microsoft.com/office/drawing/2014/main" id="{E263FFAC-427C-42CA-BCD8-130E0CD11DB3}"/>
              </a:ext>
            </a:extLst>
          </p:cNvPr>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8" name="Rectangle 13">
            <a:extLst>
              <a:ext uri="{FF2B5EF4-FFF2-40B4-BE49-F238E27FC236}">
                <a16:creationId xmlns:a16="http://schemas.microsoft.com/office/drawing/2014/main" id="{D9A192AA-80FE-4C58-9396-64DB9C7C517C}"/>
              </a:ext>
            </a:extLst>
          </p:cNvPr>
          <p:cNvSpPr>
            <a:spLocks noGrp="1" noChangeArrowheads="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11157D89-C932-46FA-A3BE-36D0564146B7}" type="slidenum">
              <a:rPr lang="en-US"/>
              <a:pPr>
                <a:defRPr/>
              </a:pPr>
              <a:t>‹#›</a:t>
            </a:fld>
            <a:endParaRPr lang="en-US"/>
          </a:p>
        </p:txBody>
      </p:sp>
    </p:spTree>
    <p:extLst>
      <p:ext uri="{BB962C8B-B14F-4D97-AF65-F5344CB8AC3E}">
        <p14:creationId xmlns:p14="http://schemas.microsoft.com/office/powerpoint/2010/main" val="1287170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62183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3796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1739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80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6BC7AF-69B4-4132-9101-3ECF3A6F550D}"/>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C871FC30-B235-4C56-A888-FB9E1881B26A}"/>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6495B518-4737-4946-8260-2BAAAD8539D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392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83669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1415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030025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742363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47723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564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612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600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8415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973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2411F75B-4C5B-4CA1-AE0B-131E32165192}"/>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7746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6879B4BF-AFDE-4EAA-B4B9-20B394CD44A1}"/>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1179E171-6BB8-4AB5-945F-9059E7E43C60}"/>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8E3E96AC-2756-45AF-8D79-5B7960E09FA6}"/>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8244759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5.png"/><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0E08C1D-3782-46BB-9DED-1A6673876AC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AAA6F9F-BBD2-4126-B28E-936CDA364EBF}"/>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6"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8EEA4-7058-4CFF-AEF1-58F079189B7E}"/>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D3FD54B8-59B2-491E-B959-975E74D2D4DC}"/>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3AC4C595-40CF-4DF9-8E22-7CBF7AF65B2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09EE2140-FB3F-4914-ACCA-636CB967E13C}"/>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1B28044A-33F1-43C2-8972-5094F440B448}"/>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CC3F7627-2F55-4842-9417-C35F6845898D}"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2" r:id="rId3"/>
    <p:sldLayoutId id="2147483813" r:id="rId4"/>
    <p:sldLayoutId id="2147483814" r:id="rId5"/>
    <p:sldLayoutId id="2147483815" r:id="rId6"/>
    <p:sldLayoutId id="2147483819" r:id="rId7"/>
    <p:sldLayoutId id="2147483820" r:id="rId8"/>
    <p:sldLayoutId id="2147483821" r:id="rId9"/>
    <p:sldLayoutId id="2147483823" r:id="rId10"/>
    <p:sldLayoutId id="2147483824" r:id="rId11"/>
    <p:sldLayoutId id="2147483825" r:id="rId12"/>
    <p:sldLayoutId id="2147483826" r:id="rId13"/>
    <p:sldLayoutId id="2147483827" r:id="rId14"/>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44488788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pub.extranet.fsu.edu/sites/safety/safetywiki/Wiki%20Pages/Chemical%20Storage.aspx" TargetMode="External"/><Relationship Id="rId2" Type="http://schemas.openxmlformats.org/officeDocument/2006/relationships/hyperlink" Target="http://www.ci.los-alamitos.ca.us/" TargetMode="External"/><Relationship Id="rId1" Type="http://schemas.openxmlformats.org/officeDocument/2006/relationships/slideLayout" Target="../slideLayouts/slideLayout3.xml"/><Relationship Id="rId4" Type="http://schemas.openxmlformats.org/officeDocument/2006/relationships/hyperlink" Target="http://www.apwu.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B9FD7-2A42-4085-B24A-F1E997606434}"/>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Hazardous Materials </a:t>
            </a:r>
          </a:p>
          <a:p>
            <a:pPr lvl="1" fontAlgn="auto">
              <a:spcAft>
                <a:spcPts val="0"/>
              </a:spcAft>
              <a:defRPr/>
            </a:pPr>
            <a:r>
              <a:rPr lang="en-US" dirty="0"/>
              <a:t>Correctional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8EA5F91-F3C1-43F1-AB54-AC2410000B1C}"/>
              </a:ext>
            </a:extLst>
          </p:cNvPr>
          <p:cNvSpPr>
            <a:spLocks noGrp="1" noChangeArrowheads="1"/>
          </p:cNvSpPr>
          <p:nvPr>
            <p:ph type="title"/>
          </p:nvPr>
        </p:nvSpPr>
        <p:spPr/>
        <p:txBody>
          <a:bodyPr/>
          <a:lstStyle/>
          <a:p>
            <a:pPr fontAlgn="auto">
              <a:spcAft>
                <a:spcPts val="0"/>
              </a:spcAft>
              <a:defRPr/>
            </a:pPr>
            <a:r>
              <a:rPr lang="en-US" dirty="0"/>
              <a:t>Common Hazardous Materials</a:t>
            </a:r>
          </a:p>
        </p:txBody>
      </p:sp>
      <p:sp>
        <p:nvSpPr>
          <p:cNvPr id="27651" name="Rectangle 4">
            <a:extLst>
              <a:ext uri="{FF2B5EF4-FFF2-40B4-BE49-F238E27FC236}">
                <a16:creationId xmlns:a16="http://schemas.microsoft.com/office/drawing/2014/main" id="{F163299A-CB6C-40CC-A2B9-1DDC4A5D161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Fuels or items containing fuel</a:t>
            </a:r>
          </a:p>
          <a:p>
            <a:pPr lvl="2"/>
            <a:r>
              <a:rPr lang="en-US" altLang="en-US" dirty="0"/>
              <a:t>Gasoline</a:t>
            </a:r>
          </a:p>
          <a:p>
            <a:pPr lvl="2"/>
            <a:r>
              <a:rPr lang="en-US" altLang="en-US" dirty="0"/>
              <a:t>Butane</a:t>
            </a:r>
          </a:p>
          <a:p>
            <a:pPr lvl="2"/>
            <a:r>
              <a:rPr lang="en-US" altLang="en-US" dirty="0"/>
              <a:t>Propane</a:t>
            </a:r>
          </a:p>
          <a:p>
            <a:pPr lvl="1"/>
            <a:r>
              <a:rPr lang="en-US" altLang="en-US" dirty="0"/>
              <a:t>Perfumes, aftershave, cologne</a:t>
            </a:r>
          </a:p>
          <a:p>
            <a:pPr lvl="1"/>
            <a:r>
              <a:rPr lang="en-US" altLang="en-US" dirty="0"/>
              <a:t>Cosmetics</a:t>
            </a:r>
          </a:p>
          <a:p>
            <a:pPr lvl="2"/>
            <a:r>
              <a:rPr lang="en-US" altLang="en-US" dirty="0"/>
              <a:t>Nail polish/remover</a:t>
            </a:r>
          </a:p>
          <a:p>
            <a:pPr lvl="2"/>
            <a:r>
              <a:rPr lang="en-US" altLang="en-US" dirty="0"/>
              <a:t>Astringent</a:t>
            </a:r>
          </a:p>
          <a:p>
            <a:pPr lvl="1"/>
            <a:endParaRPr lang="en-US" altLang="en-US" dirty="0"/>
          </a:p>
        </p:txBody>
      </p:sp>
      <p:sp>
        <p:nvSpPr>
          <p:cNvPr id="2" name="Content Placeholder 1">
            <a:extLst>
              <a:ext uri="{FF2B5EF4-FFF2-40B4-BE49-F238E27FC236}">
                <a16:creationId xmlns:a16="http://schemas.microsoft.com/office/drawing/2014/main" id="{DF9C17E5-7FC0-41DA-A642-90B27B42A4F3}"/>
              </a:ext>
            </a:extLst>
          </p:cNvPr>
          <p:cNvSpPr>
            <a:spLocks noGrp="1"/>
          </p:cNvSpPr>
          <p:nvPr>
            <p:ph sz="half" idx="10"/>
          </p:nvPr>
        </p:nvSpPr>
        <p:spPr/>
        <p:txBody>
          <a:bodyPr/>
          <a:lstStyle/>
          <a:p>
            <a:pPr lvl="1"/>
            <a:r>
              <a:rPr lang="en-US" altLang="en-US" dirty="0"/>
              <a:t>Aerosols</a:t>
            </a:r>
          </a:p>
          <a:p>
            <a:pPr lvl="2"/>
            <a:r>
              <a:rPr lang="en-US" altLang="en-US" dirty="0"/>
              <a:t>Spray paint</a:t>
            </a:r>
          </a:p>
          <a:p>
            <a:pPr lvl="2"/>
            <a:r>
              <a:rPr lang="en-US" altLang="en-US" dirty="0"/>
              <a:t>Hairspray</a:t>
            </a:r>
          </a:p>
          <a:p>
            <a:pPr lvl="1"/>
            <a:r>
              <a:rPr lang="en-US" altLang="en-US" dirty="0"/>
              <a:t>Cleaning supplies</a:t>
            </a:r>
          </a:p>
          <a:p>
            <a:pPr lvl="2"/>
            <a:r>
              <a:rPr lang="en-US" altLang="en-US" dirty="0"/>
              <a:t>Ammonia</a:t>
            </a:r>
          </a:p>
          <a:p>
            <a:pPr lvl="2"/>
            <a:r>
              <a:rPr lang="en-US" altLang="en-US" dirty="0"/>
              <a:t>Bleach</a:t>
            </a:r>
          </a:p>
          <a:p>
            <a:pPr lvl="1"/>
            <a:r>
              <a:rPr lang="en-US" altLang="en-US" dirty="0"/>
              <a:t>Household solvents</a:t>
            </a:r>
          </a:p>
          <a:p>
            <a:pPr lvl="2"/>
            <a:r>
              <a:rPr lang="en-US" altLang="en-US" dirty="0"/>
              <a:t>Turpentine</a:t>
            </a:r>
          </a:p>
          <a:p>
            <a:pPr lvl="2"/>
            <a:r>
              <a:rPr lang="en-US" altLang="en-US" dirty="0"/>
              <a:t>Acetone</a:t>
            </a:r>
          </a:p>
          <a:p>
            <a:pPr lvl="2"/>
            <a:r>
              <a:rPr lang="en-US" altLang="en-US" dirty="0"/>
              <a:t>Mineral spirits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98FC92F-A7CF-48EE-85ED-5CD5D9DA9B04}"/>
              </a:ext>
            </a:extLst>
          </p:cNvPr>
          <p:cNvSpPr>
            <a:spLocks noGrp="1" noChangeArrowheads="1"/>
          </p:cNvSpPr>
          <p:nvPr>
            <p:ph type="title"/>
          </p:nvPr>
        </p:nvSpPr>
        <p:spPr/>
        <p:txBody>
          <a:bodyPr/>
          <a:lstStyle/>
          <a:p>
            <a:pPr fontAlgn="auto">
              <a:spcAft>
                <a:spcPts val="0"/>
              </a:spcAft>
              <a:defRPr/>
            </a:pPr>
            <a:r>
              <a:rPr lang="en-US" dirty="0"/>
              <a:t>Common Hazardous Materials</a:t>
            </a:r>
            <a:endParaRPr lang="en-US" sz="2400" dirty="0"/>
          </a:p>
        </p:txBody>
      </p:sp>
      <p:sp>
        <p:nvSpPr>
          <p:cNvPr id="28675" name="Rectangle 4">
            <a:extLst>
              <a:ext uri="{FF2B5EF4-FFF2-40B4-BE49-F238E27FC236}">
                <a16:creationId xmlns:a16="http://schemas.microsoft.com/office/drawing/2014/main" id="{1F7CC04F-64C3-46B0-BAA5-34AA66E1CEF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Paints (oil and solvent-based) and paint thinner</a:t>
            </a:r>
          </a:p>
          <a:p>
            <a:pPr lvl="1"/>
            <a:r>
              <a:rPr lang="en-US" altLang="en-US" dirty="0"/>
              <a:t>Pesticides, herbicides, rodenticides</a:t>
            </a:r>
          </a:p>
          <a:p>
            <a:pPr lvl="1"/>
            <a:r>
              <a:rPr lang="en-US" altLang="en-US" dirty="0"/>
              <a:t>Matches</a:t>
            </a:r>
          </a:p>
          <a:p>
            <a:pPr lvl="1"/>
            <a:r>
              <a:rPr lang="en-US" altLang="en-US" dirty="0"/>
              <a:t>Batteries</a:t>
            </a:r>
          </a:p>
          <a:p>
            <a:pPr lvl="2"/>
            <a:r>
              <a:rPr lang="en-US" altLang="en-US" dirty="0"/>
              <a:t>Lithium</a:t>
            </a:r>
          </a:p>
          <a:p>
            <a:pPr lvl="2"/>
            <a:r>
              <a:rPr lang="en-US" altLang="en-US" dirty="0"/>
              <a:t>Wet cell</a:t>
            </a:r>
          </a:p>
          <a:p>
            <a:endParaRPr lang="en-US" altLang="en-US" sz="3200" dirty="0"/>
          </a:p>
        </p:txBody>
      </p:sp>
      <p:pic>
        <p:nvPicPr>
          <p:cNvPr id="28677" name="Picture 1">
            <a:extLst>
              <a:ext uri="{FF2B5EF4-FFF2-40B4-BE49-F238E27FC236}">
                <a16:creationId xmlns:a16="http://schemas.microsoft.com/office/drawing/2014/main" id="{4F205B5F-78B0-419E-9521-92FFA8E8CF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8128" y="1694597"/>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98FC92F-A7CF-48EE-85ED-5CD5D9DA9B04}"/>
              </a:ext>
            </a:extLst>
          </p:cNvPr>
          <p:cNvSpPr>
            <a:spLocks noGrp="1" noChangeArrowheads="1"/>
          </p:cNvSpPr>
          <p:nvPr>
            <p:ph type="title"/>
          </p:nvPr>
        </p:nvSpPr>
        <p:spPr/>
        <p:txBody>
          <a:bodyPr/>
          <a:lstStyle/>
          <a:p>
            <a:pPr fontAlgn="auto">
              <a:spcAft>
                <a:spcPts val="0"/>
              </a:spcAft>
              <a:defRPr/>
            </a:pPr>
            <a:r>
              <a:rPr lang="en-US" dirty="0"/>
              <a:t>Handling Hazardous Materials</a:t>
            </a:r>
            <a:endParaRPr lang="en-US" sz="2400" dirty="0"/>
          </a:p>
        </p:txBody>
      </p:sp>
      <p:sp>
        <p:nvSpPr>
          <p:cNvPr id="28675" name="Rectangle 4">
            <a:extLst>
              <a:ext uri="{FF2B5EF4-FFF2-40B4-BE49-F238E27FC236}">
                <a16:creationId xmlns:a16="http://schemas.microsoft.com/office/drawing/2014/main" id="{1F7CC04F-64C3-46B0-BAA5-34AA66E1CEF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Protective Measures</a:t>
            </a:r>
          </a:p>
          <a:p>
            <a:pPr lvl="1"/>
            <a:r>
              <a:rPr lang="en-US" altLang="en-US" dirty="0"/>
              <a:t>Spill Procedures</a:t>
            </a:r>
          </a:p>
          <a:p>
            <a:pPr lvl="1"/>
            <a:r>
              <a:rPr lang="en-US" altLang="en-US" dirty="0"/>
              <a:t>General Procedures</a:t>
            </a:r>
          </a:p>
          <a:p>
            <a:pPr lvl="1"/>
            <a:r>
              <a:rPr lang="en-US" altLang="en-US" dirty="0"/>
              <a:t>First Aid Procedures</a:t>
            </a:r>
          </a:p>
        </p:txBody>
      </p:sp>
      <p:pic>
        <p:nvPicPr>
          <p:cNvPr id="5" name="Picture 7" descr="37882007_thb">
            <a:extLst>
              <a:ext uri="{FF2B5EF4-FFF2-40B4-BE49-F238E27FC236}">
                <a16:creationId xmlns:a16="http://schemas.microsoft.com/office/drawing/2014/main" id="{6BE02A7A-B68A-4685-8985-8BE514E08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57936" y="1420420"/>
            <a:ext cx="2219325" cy="3333750"/>
          </a:xfrm>
          <a:prstGeom prst="rect">
            <a:avLst/>
          </a:prstGeom>
          <a:noFill/>
        </p:spPr>
      </p:pic>
    </p:spTree>
    <p:extLst>
      <p:ext uri="{BB962C8B-B14F-4D97-AF65-F5344CB8AC3E}">
        <p14:creationId xmlns:p14="http://schemas.microsoft.com/office/powerpoint/2010/main" val="279142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CF2EE6-0772-47EB-B36A-12C5630B243B}"/>
              </a:ext>
            </a:extLst>
          </p:cNvPr>
          <p:cNvSpPr>
            <a:spLocks noGrp="1" noChangeArrowheads="1"/>
          </p:cNvSpPr>
          <p:nvPr>
            <p:ph type="title"/>
          </p:nvPr>
        </p:nvSpPr>
        <p:spPr/>
        <p:txBody>
          <a:bodyPr/>
          <a:lstStyle/>
          <a:p>
            <a:pPr fontAlgn="auto">
              <a:spcAft>
                <a:spcPts val="0"/>
              </a:spcAft>
              <a:defRPr/>
            </a:pPr>
            <a:r>
              <a:rPr lang="en-US"/>
              <a:t>Protective Measures</a:t>
            </a:r>
          </a:p>
        </p:txBody>
      </p:sp>
      <p:sp>
        <p:nvSpPr>
          <p:cNvPr id="30723" name="Rectangle 4">
            <a:extLst>
              <a:ext uri="{FF2B5EF4-FFF2-40B4-BE49-F238E27FC236}">
                <a16:creationId xmlns:a16="http://schemas.microsoft.com/office/drawing/2014/main" id="{59083479-2B87-4EA1-8343-BF90372D9F11}"/>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Use engineering controls, such as local exhaust and general ventilation, to limit airborne contaminates</a:t>
            </a:r>
          </a:p>
          <a:p>
            <a:pPr lvl="1"/>
            <a:r>
              <a:rPr lang="en-US" altLang="en-US" dirty="0"/>
              <a:t>Wear Personal Protective Gear</a:t>
            </a:r>
          </a:p>
          <a:p>
            <a:pPr lvl="2"/>
            <a:r>
              <a:rPr lang="en-US" altLang="en-US" dirty="0"/>
              <a:t>Safety glasses</a:t>
            </a:r>
          </a:p>
          <a:p>
            <a:pPr lvl="2"/>
            <a:r>
              <a:rPr lang="en-US" altLang="en-US" dirty="0"/>
              <a:t>Hearing protection</a:t>
            </a:r>
          </a:p>
          <a:p>
            <a:pPr lvl="2"/>
            <a:r>
              <a:rPr lang="en-US" altLang="en-US" dirty="0"/>
              <a:t>Gloves</a:t>
            </a:r>
          </a:p>
          <a:p>
            <a:pPr lvl="2"/>
            <a:r>
              <a:rPr lang="en-US" altLang="en-US" dirty="0"/>
              <a:t>Respirators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B2F0399-3FFA-4440-92F2-7553BAC6A996}"/>
              </a:ext>
            </a:extLst>
          </p:cNvPr>
          <p:cNvSpPr>
            <a:spLocks noGrp="1" noChangeArrowheads="1"/>
          </p:cNvSpPr>
          <p:nvPr>
            <p:ph type="title"/>
          </p:nvPr>
        </p:nvSpPr>
        <p:spPr/>
        <p:txBody>
          <a:bodyPr/>
          <a:lstStyle/>
          <a:p>
            <a:pPr fontAlgn="auto">
              <a:spcAft>
                <a:spcPts val="0"/>
              </a:spcAft>
              <a:defRPr/>
            </a:pPr>
            <a:r>
              <a:rPr lang="en-US" dirty="0"/>
              <a:t>Spill Procedures: Plan of action</a:t>
            </a:r>
          </a:p>
        </p:txBody>
      </p:sp>
      <p:sp>
        <p:nvSpPr>
          <p:cNvPr id="31747" name="Rectangle 3">
            <a:extLst>
              <a:ext uri="{FF2B5EF4-FFF2-40B4-BE49-F238E27FC236}">
                <a16:creationId xmlns:a16="http://schemas.microsoft.com/office/drawing/2014/main" id="{A3561DAB-1A13-43C1-9BE0-164E0EC72BA4}"/>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Know the potential locations of spills</a:t>
            </a:r>
          </a:p>
          <a:p>
            <a:pPr lvl="1"/>
            <a:r>
              <a:rPr lang="en-US" altLang="en-US" dirty="0"/>
              <a:t>Establish the quantities of materials that might be released</a:t>
            </a:r>
          </a:p>
          <a:p>
            <a:pPr lvl="1"/>
            <a:r>
              <a:rPr lang="en-US" altLang="en-US" dirty="0"/>
              <a:t>Determine the chemical and/or physical properties of the materials</a:t>
            </a:r>
          </a:p>
          <a:p>
            <a:pPr lvl="1"/>
            <a:r>
              <a:rPr lang="en-US" altLang="en-US" dirty="0"/>
              <a:t>Know the hazardous properties of materials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E948397-6397-4E9A-ADBD-14D0178E7EE8}"/>
              </a:ext>
            </a:extLst>
          </p:cNvPr>
          <p:cNvSpPr>
            <a:spLocks noGrp="1" noChangeArrowheads="1"/>
          </p:cNvSpPr>
          <p:nvPr>
            <p:ph type="title"/>
          </p:nvPr>
        </p:nvSpPr>
        <p:spPr/>
        <p:txBody>
          <a:bodyPr/>
          <a:lstStyle/>
          <a:p>
            <a:pPr fontAlgn="auto">
              <a:spcAft>
                <a:spcPts val="0"/>
              </a:spcAft>
              <a:defRPr/>
            </a:pPr>
            <a:r>
              <a:rPr lang="en-US" dirty="0"/>
              <a:t>Spill Procedures: Plan of Action</a:t>
            </a:r>
            <a:endParaRPr lang="en-US" sz="2400" dirty="0"/>
          </a:p>
        </p:txBody>
      </p:sp>
      <p:sp>
        <p:nvSpPr>
          <p:cNvPr id="32771" name="Rectangle 3">
            <a:extLst>
              <a:ext uri="{FF2B5EF4-FFF2-40B4-BE49-F238E27FC236}">
                <a16:creationId xmlns:a16="http://schemas.microsoft.com/office/drawing/2014/main" id="{AD217396-7368-413C-8A66-137C3197FFF1}"/>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Identify the locations and contents of spill kits. Spill kits include</a:t>
            </a:r>
          </a:p>
          <a:p>
            <a:pPr lvl="2"/>
            <a:r>
              <a:rPr lang="en-US" altLang="en-US" dirty="0"/>
              <a:t>Neutralizing agents such as sodium carbonate, sodium </a:t>
            </a:r>
            <a:r>
              <a:rPr lang="en-US" altLang="en-US" dirty="0" err="1"/>
              <a:t>biocarbonate</a:t>
            </a:r>
            <a:r>
              <a:rPr lang="en-US" altLang="en-US" dirty="0"/>
              <a:t> or sodium bisulfite</a:t>
            </a:r>
          </a:p>
          <a:p>
            <a:pPr lvl="2"/>
            <a:r>
              <a:rPr lang="en-US" altLang="en-US" dirty="0"/>
              <a:t>Absorbents such as vermiculite, “super sorb,” or absorbent pillows or dikes.  Paper towels, rags, and sponges may be used but caution should be exercised because some chemicals may ignite upon contact with them</a:t>
            </a:r>
          </a:p>
          <a:p>
            <a:pPr lvl="2"/>
            <a:r>
              <a:rPr lang="en-US" altLang="en-US" dirty="0"/>
              <a:t>Plastic scoops and shovels, disposable mops, disposable protective clothing, and containers to receive the spilled material and all items used in the cleanup</a:t>
            </a:r>
          </a:p>
          <a:p>
            <a:pPr lvl="1"/>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FD3F3BA-1D5B-4F28-A9FB-2F205DA7F764}"/>
              </a:ext>
            </a:extLst>
          </p:cNvPr>
          <p:cNvSpPr>
            <a:spLocks noGrp="1" noChangeArrowheads="1"/>
          </p:cNvSpPr>
          <p:nvPr>
            <p:ph type="title"/>
          </p:nvPr>
        </p:nvSpPr>
        <p:spPr/>
        <p:txBody>
          <a:bodyPr/>
          <a:lstStyle/>
          <a:p>
            <a:pPr fontAlgn="auto">
              <a:spcAft>
                <a:spcPts val="0"/>
              </a:spcAft>
              <a:defRPr/>
            </a:pPr>
            <a:r>
              <a:rPr lang="en-US"/>
              <a:t>General Procedures</a:t>
            </a:r>
          </a:p>
        </p:txBody>
      </p:sp>
      <p:sp>
        <p:nvSpPr>
          <p:cNvPr id="33795" name="Rectangle 3">
            <a:extLst>
              <a:ext uri="{FF2B5EF4-FFF2-40B4-BE49-F238E27FC236}">
                <a16:creationId xmlns:a16="http://schemas.microsoft.com/office/drawing/2014/main" id="{AD0D0EC5-9A71-4EF4-95ED-2DE87368754F}"/>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If the spill is flammable, turn off ignition and heat sources</a:t>
            </a:r>
          </a:p>
          <a:p>
            <a:pPr lvl="1"/>
            <a:r>
              <a:rPr lang="en-US" altLang="en-US" dirty="0"/>
              <a:t>Attend to any person who may have been contaminated</a:t>
            </a:r>
          </a:p>
          <a:p>
            <a:pPr lvl="1"/>
            <a:r>
              <a:rPr lang="en-US" altLang="en-US" dirty="0"/>
              <a:t>Notify individuals in the area of the spill</a:t>
            </a:r>
          </a:p>
          <a:p>
            <a:pPr lvl="1"/>
            <a:r>
              <a:rPr lang="en-US" altLang="en-US" dirty="0"/>
              <a:t>Evacuate nonessential personnel</a:t>
            </a:r>
          </a:p>
          <a:p>
            <a:pPr lvl="1"/>
            <a:r>
              <a:rPr lang="en-US" altLang="en-US" dirty="0"/>
              <a:t>Avoid breathing vapors of spilled materials</a:t>
            </a:r>
          </a:p>
          <a:p>
            <a:pPr lvl="1"/>
            <a:r>
              <a:rPr lang="en-US" altLang="en-US" dirty="0"/>
              <a:t>Establish exhaust or ventilation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1F8A20-E34F-4B87-958B-9B8671E32BAE}"/>
              </a:ext>
            </a:extLst>
          </p:cNvPr>
          <p:cNvSpPr>
            <a:spLocks noGrp="1" noChangeArrowheads="1"/>
          </p:cNvSpPr>
          <p:nvPr>
            <p:ph type="title"/>
          </p:nvPr>
        </p:nvSpPr>
        <p:spPr/>
        <p:txBody>
          <a:bodyPr/>
          <a:lstStyle/>
          <a:p>
            <a:pPr fontAlgn="auto">
              <a:spcAft>
                <a:spcPts val="0"/>
              </a:spcAft>
              <a:defRPr/>
            </a:pPr>
            <a:r>
              <a:rPr lang="en-US"/>
              <a:t>First Aid Procedures</a:t>
            </a:r>
          </a:p>
        </p:txBody>
      </p:sp>
      <p:sp>
        <p:nvSpPr>
          <p:cNvPr id="34819" name="Rectangle 3">
            <a:extLst>
              <a:ext uri="{FF2B5EF4-FFF2-40B4-BE49-F238E27FC236}">
                <a16:creationId xmlns:a16="http://schemas.microsoft.com/office/drawing/2014/main" id="{0A1EFFD4-B258-4CC9-A782-B1982BB6C1A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Eye contact</a:t>
            </a:r>
          </a:p>
          <a:p>
            <a:pPr lvl="1"/>
            <a:r>
              <a:rPr lang="en-US" altLang="en-US" dirty="0"/>
              <a:t>Minor skin contact</a:t>
            </a:r>
          </a:p>
          <a:p>
            <a:pPr lvl="1"/>
            <a:r>
              <a:rPr lang="en-US" altLang="en-US" dirty="0"/>
              <a:t>Major skin contact</a:t>
            </a:r>
          </a:p>
          <a:p>
            <a:pPr lvl="1"/>
            <a:r>
              <a:rPr lang="en-US" altLang="en-US" dirty="0"/>
              <a:t>Ingestion</a:t>
            </a:r>
          </a:p>
          <a:p>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1F8A20-E34F-4B87-958B-9B8671E32BAE}"/>
              </a:ext>
            </a:extLst>
          </p:cNvPr>
          <p:cNvSpPr>
            <a:spLocks noGrp="1" noChangeArrowheads="1"/>
          </p:cNvSpPr>
          <p:nvPr>
            <p:ph type="title"/>
          </p:nvPr>
        </p:nvSpPr>
        <p:spPr/>
        <p:txBody>
          <a:bodyPr/>
          <a:lstStyle/>
          <a:p>
            <a:pPr fontAlgn="auto">
              <a:spcAft>
                <a:spcPts val="0"/>
              </a:spcAft>
              <a:defRPr/>
            </a:pPr>
            <a:r>
              <a:rPr lang="en-US" dirty="0"/>
              <a:t>Eye Contact</a:t>
            </a:r>
          </a:p>
        </p:txBody>
      </p:sp>
      <p:sp>
        <p:nvSpPr>
          <p:cNvPr id="34819" name="Rectangle 3">
            <a:extLst>
              <a:ext uri="{FF2B5EF4-FFF2-40B4-BE49-F238E27FC236}">
                <a16:creationId xmlns:a16="http://schemas.microsoft.com/office/drawing/2014/main" id="{0A1EFFD4-B258-4CC9-A782-B1982BB6C1A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Immediately wash your eye and the inner surface of the eyelid with water for 15 minutes</a:t>
            </a:r>
          </a:p>
          <a:p>
            <a:pPr lvl="1"/>
            <a:r>
              <a:rPr lang="en-US" altLang="en-US" dirty="0"/>
              <a:t>Seek medical attention</a:t>
            </a:r>
          </a:p>
          <a:p>
            <a:pPr lvl="1"/>
            <a:r>
              <a:rPr lang="en-US" altLang="en-US" dirty="0"/>
              <a:t>Remove contacts if you’re wearing any</a:t>
            </a:r>
          </a:p>
          <a:p>
            <a:endParaRPr lang="en-US" altLang="en-US" dirty="0"/>
          </a:p>
        </p:txBody>
      </p:sp>
      <p:pic>
        <p:nvPicPr>
          <p:cNvPr id="4" name="Picture 5" descr="39170554_thb">
            <a:extLst>
              <a:ext uri="{FF2B5EF4-FFF2-40B4-BE49-F238E27FC236}">
                <a16:creationId xmlns:a16="http://schemas.microsoft.com/office/drawing/2014/main" id="{606E2DB4-0C6C-4369-B59D-33CE63554B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7215710" y="1568254"/>
            <a:ext cx="3333750" cy="2219325"/>
          </a:xfrm>
          <a:prstGeom prst="rect">
            <a:avLst/>
          </a:prstGeom>
        </p:spPr>
      </p:pic>
    </p:spTree>
    <p:extLst>
      <p:ext uri="{BB962C8B-B14F-4D97-AF65-F5344CB8AC3E}">
        <p14:creationId xmlns:p14="http://schemas.microsoft.com/office/powerpoint/2010/main" val="4029610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2C553B4-BDF9-4300-861A-2F0558DFE896}"/>
              </a:ext>
            </a:extLst>
          </p:cNvPr>
          <p:cNvSpPr>
            <a:spLocks noGrp="1" noChangeArrowheads="1"/>
          </p:cNvSpPr>
          <p:nvPr>
            <p:ph type="title"/>
          </p:nvPr>
        </p:nvSpPr>
        <p:spPr/>
        <p:txBody>
          <a:bodyPr/>
          <a:lstStyle/>
          <a:p>
            <a:pPr fontAlgn="auto">
              <a:spcAft>
                <a:spcPts val="0"/>
              </a:spcAft>
              <a:defRPr/>
            </a:pPr>
            <a:r>
              <a:rPr lang="en-US"/>
              <a:t>Skin Contact</a:t>
            </a:r>
          </a:p>
        </p:txBody>
      </p:sp>
      <p:sp>
        <p:nvSpPr>
          <p:cNvPr id="36867" name="Rectangle 3">
            <a:extLst>
              <a:ext uri="{FF2B5EF4-FFF2-40B4-BE49-F238E27FC236}">
                <a16:creationId xmlns:a16="http://schemas.microsoft.com/office/drawing/2014/main" id="{A8936ACC-81E1-4C38-B52C-4D81C79B950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Minor Contact</a:t>
            </a:r>
          </a:p>
          <a:p>
            <a:pPr lvl="1"/>
            <a:r>
              <a:rPr lang="en-US" altLang="en-US"/>
              <a:t>Flush with water</a:t>
            </a:r>
          </a:p>
          <a:p>
            <a:pPr lvl="1"/>
            <a:r>
              <a:rPr lang="en-US" altLang="en-US"/>
              <a:t>Remove contaminated clothing</a:t>
            </a:r>
          </a:p>
          <a:p>
            <a:pPr lvl="1"/>
            <a:endParaRPr lang="en-US" altLang="en-US"/>
          </a:p>
        </p:txBody>
      </p:sp>
      <p:sp>
        <p:nvSpPr>
          <p:cNvPr id="36868" name="Rectangle 4">
            <a:extLst>
              <a:ext uri="{FF2B5EF4-FFF2-40B4-BE49-F238E27FC236}">
                <a16:creationId xmlns:a16="http://schemas.microsoft.com/office/drawing/2014/main" id="{B1F0D6BC-882D-40AE-A538-E510AAF231F9}"/>
              </a:ext>
            </a:extLst>
          </p:cNvPr>
          <p:cNvSpPr>
            <a:spLocks noGrp="1" noChangeArrowheads="1"/>
          </p:cNvSpPr>
          <p:nvPr>
            <p:ph sz="half"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Major Contact</a:t>
            </a:r>
          </a:p>
          <a:p>
            <a:pPr lvl="1"/>
            <a:r>
              <a:rPr lang="en-US" altLang="en-US"/>
              <a:t>Remove contaminated clothing while using the shower</a:t>
            </a:r>
          </a:p>
          <a:p>
            <a:pPr lvl="1"/>
            <a:r>
              <a:rPr lang="en-US" altLang="en-US"/>
              <a:t>Wash off the chemicals with a mild detergent or soap and water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1F8A20-E34F-4B87-958B-9B8671E32BAE}"/>
              </a:ext>
            </a:extLst>
          </p:cNvPr>
          <p:cNvSpPr>
            <a:spLocks noGrp="1" noChangeArrowheads="1"/>
          </p:cNvSpPr>
          <p:nvPr>
            <p:ph type="title"/>
          </p:nvPr>
        </p:nvSpPr>
        <p:spPr/>
        <p:txBody>
          <a:bodyPr/>
          <a:lstStyle/>
          <a:p>
            <a:pPr fontAlgn="auto">
              <a:spcAft>
                <a:spcPts val="0"/>
              </a:spcAft>
              <a:defRPr/>
            </a:pPr>
            <a:r>
              <a:rPr lang="en-US" dirty="0"/>
              <a:t>Ingestion</a:t>
            </a:r>
          </a:p>
        </p:txBody>
      </p:sp>
      <p:sp>
        <p:nvSpPr>
          <p:cNvPr id="34819" name="Rectangle 3">
            <a:extLst>
              <a:ext uri="{FF2B5EF4-FFF2-40B4-BE49-F238E27FC236}">
                <a16:creationId xmlns:a16="http://schemas.microsoft.com/office/drawing/2014/main" id="{0A1EFFD4-B258-4CC9-A782-B1982BB6C1A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Call Poison Control</a:t>
            </a:r>
          </a:p>
          <a:p>
            <a:pPr lvl="1"/>
            <a:r>
              <a:rPr lang="en-US" altLang="en-US" dirty="0"/>
              <a:t>Seek immediate medical attention</a:t>
            </a:r>
          </a:p>
          <a:p>
            <a:endParaRPr lang="en-US" altLang="en-US" dirty="0"/>
          </a:p>
          <a:p>
            <a:endParaRPr lang="en-US" altLang="en-US" dirty="0"/>
          </a:p>
          <a:p>
            <a:endParaRPr lang="en-US" altLang="en-US" dirty="0"/>
          </a:p>
        </p:txBody>
      </p:sp>
      <p:pic>
        <p:nvPicPr>
          <p:cNvPr id="5" name="Picture 4" descr="16287452_thb">
            <a:extLst>
              <a:ext uri="{FF2B5EF4-FFF2-40B4-BE49-F238E27FC236}">
                <a16:creationId xmlns:a16="http://schemas.microsoft.com/office/drawing/2014/main" id="{641EC8D4-61B5-493C-B2DA-6AFF1AC744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599502" y="1283509"/>
            <a:ext cx="4064000" cy="4445000"/>
          </a:xfrm>
          <a:prstGeom prst="rect">
            <a:avLst/>
          </a:prstGeom>
        </p:spPr>
      </p:pic>
    </p:spTree>
    <p:extLst>
      <p:ext uri="{BB962C8B-B14F-4D97-AF65-F5344CB8AC3E}">
        <p14:creationId xmlns:p14="http://schemas.microsoft.com/office/powerpoint/2010/main" val="53518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1F8A20-E34F-4B87-958B-9B8671E32BAE}"/>
              </a:ext>
            </a:extLst>
          </p:cNvPr>
          <p:cNvSpPr>
            <a:spLocks noGrp="1" noChangeArrowheads="1"/>
          </p:cNvSpPr>
          <p:nvPr>
            <p:ph type="title"/>
          </p:nvPr>
        </p:nvSpPr>
        <p:spPr/>
        <p:txBody>
          <a:bodyPr/>
          <a:lstStyle/>
          <a:p>
            <a:pPr fontAlgn="auto">
              <a:spcAft>
                <a:spcPts val="0"/>
              </a:spcAft>
              <a:defRPr/>
            </a:pPr>
            <a:r>
              <a:rPr lang="en-US" dirty="0"/>
              <a:t>Spills</a:t>
            </a:r>
          </a:p>
        </p:txBody>
      </p:sp>
      <p:sp>
        <p:nvSpPr>
          <p:cNvPr id="34819" name="Rectangle 3">
            <a:extLst>
              <a:ext uri="{FF2B5EF4-FFF2-40B4-BE49-F238E27FC236}">
                <a16:creationId xmlns:a16="http://schemas.microsoft.com/office/drawing/2014/main" id="{0A1EFFD4-B258-4CC9-A782-B1982BB6C1A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Any time that blood or other possibly infectious materials (OPIM) have contaminated items or areas </a:t>
            </a:r>
          </a:p>
          <a:p>
            <a:pPr lvl="1"/>
            <a:r>
              <a:rPr lang="en-US" altLang="en-US" dirty="0"/>
              <a:t>Contamination with dried, caked-on blood or any fluids visibly contaminated with blood</a:t>
            </a:r>
          </a:p>
          <a:p>
            <a:pPr lvl="1"/>
            <a:endParaRPr lang="en-US" altLang="en-US" dirty="0"/>
          </a:p>
          <a:p>
            <a:endParaRPr lang="en-US" altLang="en-US" dirty="0"/>
          </a:p>
          <a:p>
            <a:endParaRPr lang="en-US" altLang="en-US" dirty="0"/>
          </a:p>
          <a:p>
            <a:endParaRPr lang="en-US" altLang="en-US" dirty="0"/>
          </a:p>
        </p:txBody>
      </p:sp>
      <p:pic>
        <p:nvPicPr>
          <p:cNvPr id="6" name="Picture 5" descr="100_2292">
            <a:extLst>
              <a:ext uri="{FF2B5EF4-FFF2-40B4-BE49-F238E27FC236}">
                <a16:creationId xmlns:a16="http://schemas.microsoft.com/office/drawing/2014/main" id="{4A7B6999-3E0B-45D1-990E-A964C97485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656169" y="2009967"/>
            <a:ext cx="3811385" cy="2859578"/>
          </a:xfrm>
          <a:prstGeom prst="rect">
            <a:avLst/>
          </a:prstGeom>
        </p:spPr>
      </p:pic>
    </p:spTree>
    <p:extLst>
      <p:ext uri="{BB962C8B-B14F-4D97-AF65-F5344CB8AC3E}">
        <p14:creationId xmlns:p14="http://schemas.microsoft.com/office/powerpoint/2010/main" val="85335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1F8A20-E34F-4B87-958B-9B8671E32BAE}"/>
              </a:ext>
            </a:extLst>
          </p:cNvPr>
          <p:cNvSpPr>
            <a:spLocks noGrp="1" noChangeArrowheads="1"/>
          </p:cNvSpPr>
          <p:nvPr>
            <p:ph type="title"/>
          </p:nvPr>
        </p:nvSpPr>
        <p:spPr/>
        <p:txBody>
          <a:bodyPr/>
          <a:lstStyle/>
          <a:p>
            <a:pPr fontAlgn="auto">
              <a:spcAft>
                <a:spcPts val="0"/>
              </a:spcAft>
              <a:defRPr/>
            </a:pPr>
            <a:r>
              <a:rPr lang="en-US" dirty="0"/>
              <a:t>Spill Kits</a:t>
            </a:r>
          </a:p>
        </p:txBody>
      </p:sp>
      <p:sp>
        <p:nvSpPr>
          <p:cNvPr id="34819" name="Rectangle 3">
            <a:extLst>
              <a:ext uri="{FF2B5EF4-FFF2-40B4-BE49-F238E27FC236}">
                <a16:creationId xmlns:a16="http://schemas.microsoft.com/office/drawing/2014/main" id="{0A1EFFD4-B258-4CC9-A782-B1982BB6C1A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None/>
            </a:pPr>
            <a:r>
              <a:rPr lang="en-US" altLang="en-US" dirty="0"/>
              <a:t>Should include</a:t>
            </a:r>
          </a:p>
          <a:p>
            <a:pPr lvl="1"/>
            <a:r>
              <a:rPr lang="en-US" altLang="en-US" dirty="0"/>
              <a:t>Neutralizing agents</a:t>
            </a:r>
          </a:p>
          <a:p>
            <a:pPr lvl="1"/>
            <a:r>
              <a:rPr lang="en-US" altLang="en-US" dirty="0"/>
              <a:t>Absorbents</a:t>
            </a:r>
          </a:p>
          <a:p>
            <a:pPr lvl="1"/>
            <a:r>
              <a:rPr lang="en-US" altLang="en-US" dirty="0"/>
              <a:t>Plastic scoops or shovels</a:t>
            </a:r>
          </a:p>
          <a:p>
            <a:pPr lvl="1"/>
            <a:r>
              <a:rPr lang="en-US" altLang="en-US" dirty="0"/>
              <a:t>Disposable mops</a:t>
            </a:r>
          </a:p>
          <a:p>
            <a:pPr lvl="1"/>
            <a:r>
              <a:rPr lang="en-US" altLang="en-US" dirty="0"/>
              <a:t>Disposable protective clothing</a:t>
            </a:r>
          </a:p>
          <a:p>
            <a:pPr lvl="1"/>
            <a:r>
              <a:rPr lang="en-US" altLang="en-US" dirty="0"/>
              <a:t>Containers to receive the spilled material</a:t>
            </a:r>
          </a:p>
          <a:p>
            <a:pPr lvl="1"/>
            <a:r>
              <a:rPr lang="en-US" altLang="en-US" dirty="0"/>
              <a:t>Bottle of disinfectant</a:t>
            </a:r>
          </a:p>
          <a:p>
            <a:pPr lvl="1"/>
            <a:endParaRPr lang="en-US" altLang="en-US" dirty="0"/>
          </a:p>
          <a:p>
            <a:pPr lvl="1"/>
            <a:endParaRPr lang="en-US" altLang="en-US" dirty="0"/>
          </a:p>
          <a:p>
            <a:endParaRPr lang="en-US" altLang="en-US" dirty="0"/>
          </a:p>
          <a:p>
            <a:endParaRPr lang="en-US" altLang="en-US" dirty="0"/>
          </a:p>
          <a:p>
            <a:endParaRPr lang="en-US" altLang="en-US" dirty="0"/>
          </a:p>
        </p:txBody>
      </p:sp>
      <p:sp>
        <p:nvSpPr>
          <p:cNvPr id="2" name="Content Placeholder 1">
            <a:extLst>
              <a:ext uri="{FF2B5EF4-FFF2-40B4-BE49-F238E27FC236}">
                <a16:creationId xmlns:a16="http://schemas.microsoft.com/office/drawing/2014/main" id="{76877A80-E24E-44D4-9E93-9BF030F2E516}"/>
              </a:ext>
            </a:extLst>
          </p:cNvPr>
          <p:cNvSpPr>
            <a:spLocks noGrp="1"/>
          </p:cNvSpPr>
          <p:nvPr>
            <p:ph sz="half" idx="10"/>
          </p:nvPr>
        </p:nvSpPr>
        <p:spPr/>
        <p:txBody>
          <a:bodyPr/>
          <a:lstStyle/>
          <a:p>
            <a:pPr lvl="1">
              <a:buClr>
                <a:srgbClr val="C02033"/>
              </a:buClr>
            </a:pPr>
            <a:r>
              <a:rPr lang="en-US" altLang="en-US" dirty="0">
                <a:solidFill>
                  <a:srgbClr val="000000"/>
                </a:solidFill>
              </a:rPr>
              <a:t>2 pairs of gloves</a:t>
            </a:r>
          </a:p>
          <a:p>
            <a:pPr lvl="1">
              <a:buClr>
                <a:srgbClr val="C02033"/>
              </a:buClr>
            </a:pPr>
            <a:r>
              <a:rPr lang="en-US" altLang="en-US" dirty="0">
                <a:solidFill>
                  <a:srgbClr val="000000"/>
                </a:solidFill>
              </a:rPr>
              <a:t>Rags</a:t>
            </a:r>
          </a:p>
          <a:p>
            <a:pPr lvl="1">
              <a:buClr>
                <a:srgbClr val="C02033"/>
              </a:buClr>
            </a:pPr>
            <a:r>
              <a:rPr lang="en-US" altLang="en-US" dirty="0">
                <a:solidFill>
                  <a:srgbClr val="000000"/>
                </a:solidFill>
              </a:rPr>
              <a:t>Paper towels</a:t>
            </a:r>
          </a:p>
          <a:p>
            <a:pPr lvl="1">
              <a:buClr>
                <a:srgbClr val="C02033"/>
              </a:buClr>
            </a:pPr>
            <a:r>
              <a:rPr lang="en-US" altLang="en-US" dirty="0">
                <a:solidFill>
                  <a:srgbClr val="000000"/>
                </a:solidFill>
              </a:rPr>
              <a:t>Clear plastic bag</a:t>
            </a:r>
          </a:p>
          <a:p>
            <a:pPr lvl="1">
              <a:buClr>
                <a:srgbClr val="C02033"/>
              </a:buClr>
            </a:pPr>
            <a:r>
              <a:rPr lang="en-US" altLang="en-US" dirty="0">
                <a:solidFill>
                  <a:srgbClr val="000000"/>
                </a:solidFill>
              </a:rPr>
              <a:t>Red biohazard bag</a:t>
            </a:r>
          </a:p>
          <a:p>
            <a:pPr lvl="1">
              <a:buClr>
                <a:srgbClr val="C02033"/>
              </a:buClr>
            </a:pPr>
            <a:r>
              <a:rPr lang="en-US" altLang="en-US" dirty="0">
                <a:solidFill>
                  <a:srgbClr val="000000"/>
                </a:solidFill>
              </a:rPr>
              <a:t>Alcohol wipes</a:t>
            </a:r>
          </a:p>
          <a:p>
            <a:pPr lvl="1">
              <a:buClr>
                <a:srgbClr val="C02033"/>
              </a:buClr>
            </a:pPr>
            <a:endParaRPr lang="en-US" altLang="en-US" dirty="0">
              <a:solidFill>
                <a:srgbClr val="000000"/>
              </a:solidFill>
            </a:endParaRPr>
          </a:p>
          <a:p>
            <a:pPr lvl="0"/>
            <a:endParaRPr lang="en-US" altLang="en-US" dirty="0">
              <a:solidFill>
                <a:srgbClr val="000000"/>
              </a:solidFill>
            </a:endParaRPr>
          </a:p>
          <a:p>
            <a:pPr lvl="0"/>
            <a:endParaRPr lang="en-US" altLang="en-US" dirty="0">
              <a:solidFill>
                <a:srgbClr val="000000"/>
              </a:solidFill>
            </a:endParaRPr>
          </a:p>
          <a:p>
            <a:pPr lvl="0"/>
            <a:endParaRPr lang="en-US" altLang="en-US" dirty="0">
              <a:solidFill>
                <a:srgbClr val="000000"/>
              </a:solidFill>
            </a:endParaRPr>
          </a:p>
          <a:p>
            <a:endParaRPr lang="en-US" dirty="0"/>
          </a:p>
        </p:txBody>
      </p:sp>
      <p:pic>
        <p:nvPicPr>
          <p:cNvPr id="7" name="Picture 5" descr="100_2290">
            <a:extLst>
              <a:ext uri="{FF2B5EF4-FFF2-40B4-BE49-F238E27FC236}">
                <a16:creationId xmlns:a16="http://schemas.microsoft.com/office/drawing/2014/main" id="{8AA52D99-E24E-42B7-BDEF-9A0F054B0C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7251096" y="4738555"/>
            <a:ext cx="1443418" cy="1416183"/>
          </a:xfrm>
          <a:prstGeom prst="rect">
            <a:avLst/>
          </a:prstGeom>
        </p:spPr>
      </p:pic>
    </p:spTree>
    <p:extLst>
      <p:ext uri="{BB962C8B-B14F-4D97-AF65-F5344CB8AC3E}">
        <p14:creationId xmlns:p14="http://schemas.microsoft.com/office/powerpoint/2010/main" val="473692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1F8A20-E34F-4B87-958B-9B8671E32BAE}"/>
              </a:ext>
            </a:extLst>
          </p:cNvPr>
          <p:cNvSpPr>
            <a:spLocks noGrp="1" noChangeArrowheads="1"/>
          </p:cNvSpPr>
          <p:nvPr>
            <p:ph type="title"/>
          </p:nvPr>
        </p:nvSpPr>
        <p:spPr/>
        <p:txBody>
          <a:bodyPr/>
          <a:lstStyle/>
          <a:p>
            <a:pPr fontAlgn="auto">
              <a:spcAft>
                <a:spcPts val="0"/>
              </a:spcAft>
              <a:defRPr/>
            </a:pPr>
            <a:r>
              <a:rPr lang="en-US" dirty="0"/>
              <a:t>Spill Kit Use Procedures</a:t>
            </a:r>
          </a:p>
        </p:txBody>
      </p:sp>
      <p:sp>
        <p:nvSpPr>
          <p:cNvPr id="34819" name="Rectangle 3">
            <a:extLst>
              <a:ext uri="{FF2B5EF4-FFF2-40B4-BE49-F238E27FC236}">
                <a16:creationId xmlns:a16="http://schemas.microsoft.com/office/drawing/2014/main" id="{0A1EFFD4-B258-4CC9-A782-B1982BB6C1A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Remove the contents from the spill kit package</a:t>
            </a:r>
          </a:p>
          <a:p>
            <a:pPr lvl="1"/>
            <a:r>
              <a:rPr lang="en-US" altLang="en-US" dirty="0"/>
              <a:t>Open the plastic bags so items can be easily deposited without touching the outside of the bag; set to the side</a:t>
            </a:r>
          </a:p>
          <a:p>
            <a:pPr lvl="1"/>
            <a:r>
              <a:rPr lang="en-US" altLang="en-US" dirty="0"/>
              <a:t>Remove all jewelry, then put on gloves</a:t>
            </a:r>
          </a:p>
          <a:p>
            <a:pPr lvl="1"/>
            <a:r>
              <a:rPr lang="en-US" altLang="en-US" dirty="0"/>
              <a:t>Place contaminated sharps in a sharps container from the medical department</a:t>
            </a:r>
          </a:p>
        </p:txBody>
      </p:sp>
      <p:pic>
        <p:nvPicPr>
          <p:cNvPr id="7" name="Picture 5" descr="100_2279">
            <a:extLst>
              <a:ext uri="{FF2B5EF4-FFF2-40B4-BE49-F238E27FC236}">
                <a16:creationId xmlns:a16="http://schemas.microsoft.com/office/drawing/2014/main" id="{30563E18-E693-4BBC-A78A-502928728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5439" y="4221600"/>
            <a:ext cx="2574798" cy="193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100_2291">
            <a:extLst>
              <a:ext uri="{FF2B5EF4-FFF2-40B4-BE49-F238E27FC236}">
                <a16:creationId xmlns:a16="http://schemas.microsoft.com/office/drawing/2014/main" id="{F2027367-3439-4900-9F50-91F711906F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145174" y="2813939"/>
            <a:ext cx="2591323" cy="1947280"/>
          </a:xfrm>
          <a:prstGeom prst="rect">
            <a:avLst/>
          </a:prstGeom>
        </p:spPr>
      </p:pic>
      <p:pic>
        <p:nvPicPr>
          <p:cNvPr id="9" name="Picture 7" descr="100_2293">
            <a:extLst>
              <a:ext uri="{FF2B5EF4-FFF2-40B4-BE49-F238E27FC236}">
                <a16:creationId xmlns:a16="http://schemas.microsoft.com/office/drawing/2014/main" id="{28F6BF7B-8299-4C44-AB8E-CA8FA8638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847" y="1126234"/>
            <a:ext cx="2562679" cy="192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057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1F8A20-E34F-4B87-958B-9B8671E32BAE}"/>
              </a:ext>
            </a:extLst>
          </p:cNvPr>
          <p:cNvSpPr>
            <a:spLocks noGrp="1" noChangeArrowheads="1"/>
          </p:cNvSpPr>
          <p:nvPr>
            <p:ph type="title"/>
          </p:nvPr>
        </p:nvSpPr>
        <p:spPr/>
        <p:txBody>
          <a:bodyPr/>
          <a:lstStyle/>
          <a:p>
            <a:pPr fontAlgn="auto">
              <a:spcAft>
                <a:spcPts val="0"/>
              </a:spcAft>
              <a:defRPr/>
            </a:pPr>
            <a:r>
              <a:rPr lang="en-US" dirty="0"/>
              <a:t>Spill Kit Use Procedures</a:t>
            </a:r>
          </a:p>
        </p:txBody>
      </p:sp>
      <p:sp>
        <p:nvSpPr>
          <p:cNvPr id="34819" name="Rectangle 3">
            <a:extLst>
              <a:ext uri="{FF2B5EF4-FFF2-40B4-BE49-F238E27FC236}">
                <a16:creationId xmlns:a16="http://schemas.microsoft.com/office/drawing/2014/main" id="{0A1EFFD4-B258-4CC9-A782-B1982BB6C1A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Remove sharps from a spill if applicable</a:t>
            </a:r>
          </a:p>
          <a:p>
            <a:pPr lvl="2"/>
            <a:r>
              <a:rPr lang="en-US" altLang="en-US" dirty="0"/>
              <a:t>Do not touch the sharps with your hands</a:t>
            </a:r>
          </a:p>
          <a:p>
            <a:pPr lvl="2"/>
            <a:r>
              <a:rPr lang="en-US" altLang="en-US" dirty="0"/>
              <a:t>Place the sharps in the sharps container </a:t>
            </a:r>
          </a:p>
          <a:p>
            <a:pPr lvl="2"/>
            <a:r>
              <a:rPr lang="en-US" altLang="en-US" dirty="0"/>
              <a:t>Avoid contaminating the outside of the sharps container</a:t>
            </a:r>
          </a:p>
          <a:p>
            <a:pPr lvl="1"/>
            <a:endParaRPr lang="en-US" altLang="en-US" dirty="0"/>
          </a:p>
        </p:txBody>
      </p:sp>
      <p:pic>
        <p:nvPicPr>
          <p:cNvPr id="10" name="Picture 4" descr="100_2277">
            <a:extLst>
              <a:ext uri="{FF2B5EF4-FFF2-40B4-BE49-F238E27FC236}">
                <a16:creationId xmlns:a16="http://schemas.microsoft.com/office/drawing/2014/main" id="{F4A9C0F2-A709-4B88-B971-C32F5A397F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7051973" y="1468187"/>
            <a:ext cx="3997442" cy="2995358"/>
          </a:xfrm>
          <a:prstGeom prst="rect">
            <a:avLst/>
          </a:prstGeom>
        </p:spPr>
      </p:pic>
    </p:spTree>
    <p:extLst>
      <p:ext uri="{BB962C8B-B14F-4D97-AF65-F5344CB8AC3E}">
        <p14:creationId xmlns:p14="http://schemas.microsoft.com/office/powerpoint/2010/main" val="2804165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1F8A20-E34F-4B87-958B-9B8671E32BAE}"/>
              </a:ext>
            </a:extLst>
          </p:cNvPr>
          <p:cNvSpPr>
            <a:spLocks noGrp="1" noChangeArrowheads="1"/>
          </p:cNvSpPr>
          <p:nvPr>
            <p:ph type="title"/>
          </p:nvPr>
        </p:nvSpPr>
        <p:spPr/>
        <p:txBody>
          <a:bodyPr/>
          <a:lstStyle/>
          <a:p>
            <a:pPr fontAlgn="auto">
              <a:spcAft>
                <a:spcPts val="0"/>
              </a:spcAft>
              <a:defRPr/>
            </a:pPr>
            <a:r>
              <a:rPr lang="en-US" dirty="0"/>
              <a:t>Spill Kit Use Procedures</a:t>
            </a:r>
          </a:p>
        </p:txBody>
      </p:sp>
      <p:sp>
        <p:nvSpPr>
          <p:cNvPr id="34819" name="Rectangle 3">
            <a:extLst>
              <a:ext uri="{FF2B5EF4-FFF2-40B4-BE49-F238E27FC236}">
                <a16:creationId xmlns:a16="http://schemas.microsoft.com/office/drawing/2014/main" id="{0A1EFFD4-B258-4CC9-A782-B1982BB6C1A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Place paper towels on spills</a:t>
            </a:r>
          </a:p>
          <a:p>
            <a:pPr lvl="2"/>
            <a:r>
              <a:rPr lang="en-US" altLang="en-US" dirty="0"/>
              <a:t>If soiled paper towels are saturated, place them in a red biohazard bag</a:t>
            </a:r>
          </a:p>
          <a:p>
            <a:pPr lvl="2"/>
            <a:r>
              <a:rPr lang="en-US" altLang="en-US" dirty="0"/>
              <a:t>If not saturated, place them in a clear plastic bag</a:t>
            </a:r>
          </a:p>
          <a:p>
            <a:pPr lvl="1"/>
            <a:r>
              <a:rPr lang="en-US" altLang="en-US" dirty="0"/>
              <a:t>Apply disinfectant liberally to the infected area</a:t>
            </a:r>
          </a:p>
          <a:p>
            <a:pPr lvl="2"/>
            <a:r>
              <a:rPr lang="en-US" altLang="en-US" dirty="0"/>
              <a:t>Place the used bottle of disinfectant in a clear plastic bag</a:t>
            </a:r>
          </a:p>
          <a:p>
            <a:pPr lvl="2"/>
            <a:r>
              <a:rPr lang="en-US" altLang="en-US" dirty="0"/>
              <a:t>Allow the disinfectant to sit on the surface</a:t>
            </a:r>
          </a:p>
          <a:p>
            <a:pPr lvl="2"/>
            <a:endParaRPr lang="en-US" altLang="en-US" dirty="0"/>
          </a:p>
        </p:txBody>
      </p:sp>
      <p:pic>
        <p:nvPicPr>
          <p:cNvPr id="5" name="Picture 6" descr="IMG_1650">
            <a:extLst>
              <a:ext uri="{FF2B5EF4-FFF2-40B4-BE49-F238E27FC236}">
                <a16:creationId xmlns:a16="http://schemas.microsoft.com/office/drawing/2014/main" id="{CF433A03-EF84-45FD-85DB-1D4FECE0A5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7365573" y="1230559"/>
            <a:ext cx="3238145" cy="2431162"/>
          </a:xfrm>
          <a:prstGeom prst="rect">
            <a:avLst/>
          </a:prstGeom>
        </p:spPr>
      </p:pic>
      <p:pic>
        <p:nvPicPr>
          <p:cNvPr id="6" name="Picture 6" descr="IMG_1652">
            <a:extLst>
              <a:ext uri="{FF2B5EF4-FFF2-40B4-BE49-F238E27FC236}">
                <a16:creationId xmlns:a16="http://schemas.microsoft.com/office/drawing/2014/main" id="{EA7F3EF5-A605-4904-BDC3-DEF3241FBF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352518" y="3842269"/>
            <a:ext cx="3251200" cy="2438400"/>
          </a:xfrm>
          <a:prstGeom prst="rect">
            <a:avLst/>
          </a:prstGeom>
        </p:spPr>
      </p:pic>
    </p:spTree>
    <p:extLst>
      <p:ext uri="{BB962C8B-B14F-4D97-AF65-F5344CB8AC3E}">
        <p14:creationId xmlns:p14="http://schemas.microsoft.com/office/powerpoint/2010/main" val="142260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94B3C6E-E1E9-4833-87B9-731DD064249C}"/>
              </a:ext>
            </a:extLst>
          </p:cNvPr>
          <p:cNvSpPr>
            <a:spLocks noGrp="1" noChangeArrowheads="1"/>
          </p:cNvSpPr>
          <p:nvPr>
            <p:ph type="title"/>
          </p:nvPr>
        </p:nvSpPr>
        <p:spPr/>
        <p:txBody>
          <a:bodyPr/>
          <a:lstStyle/>
          <a:p>
            <a:pPr fontAlgn="auto">
              <a:spcAft>
                <a:spcPts val="0"/>
              </a:spcAft>
              <a:defRPr/>
            </a:pPr>
            <a:r>
              <a:rPr lang="en-US" dirty="0"/>
              <a:t>Spill Kit Use Procedures</a:t>
            </a:r>
            <a:endParaRPr lang="en-US" sz="2400" dirty="0"/>
          </a:p>
        </p:txBody>
      </p:sp>
      <p:sp>
        <p:nvSpPr>
          <p:cNvPr id="45059" name="Rectangle 4">
            <a:extLst>
              <a:ext uri="{FF2B5EF4-FFF2-40B4-BE49-F238E27FC236}">
                <a16:creationId xmlns:a16="http://schemas.microsoft.com/office/drawing/2014/main" id="{CD9B3363-BCB6-40DA-8AE0-70B931BB4B5A}"/>
              </a:ext>
            </a:extLst>
          </p:cNvPr>
          <p:cNvSpPr>
            <a:spLocks noGrp="1" noChangeArrowheads="1"/>
          </p:cNvSpPr>
          <p:nvPr>
            <p:ph sz="half" idx="1"/>
          </p:nvPr>
        </p:nvSpPr>
        <p:spPr bwMode="auto">
          <a:xfrm>
            <a:off x="740664" y="1420420"/>
            <a:ext cx="5328050" cy="4734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Use rags to soak up the disinfectant</a:t>
            </a:r>
          </a:p>
          <a:p>
            <a:pPr lvl="2"/>
            <a:r>
              <a:rPr lang="en-US" altLang="en-US" dirty="0"/>
              <a:t>Place saturated rags in a red biohazard bag</a:t>
            </a:r>
          </a:p>
          <a:p>
            <a:pPr lvl="2"/>
            <a:r>
              <a:rPr lang="en-US" altLang="en-US" dirty="0"/>
              <a:t>Place non-saturated rags in a clear plastic bag</a:t>
            </a:r>
          </a:p>
        </p:txBody>
      </p:sp>
      <p:sp>
        <p:nvSpPr>
          <p:cNvPr id="45060" name="Rectangle 5">
            <a:extLst>
              <a:ext uri="{FF2B5EF4-FFF2-40B4-BE49-F238E27FC236}">
                <a16:creationId xmlns:a16="http://schemas.microsoft.com/office/drawing/2014/main" id="{444E2446-85C0-4684-B16A-AB2F976F652A}"/>
              </a:ext>
            </a:extLst>
          </p:cNvPr>
          <p:cNvSpPr>
            <a:spLocks noGrp="1" noChangeArrowheads="1"/>
          </p:cNvSpPr>
          <p:nvPr>
            <p:ph sz="half"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Seal the red biohazard bag while keeping it upright to prevent fluids from leaking out</a:t>
            </a:r>
          </a:p>
        </p:txBody>
      </p:sp>
      <p:pic>
        <p:nvPicPr>
          <p:cNvPr id="45061" name="Picture 6" descr="IMG_1653">
            <a:extLst>
              <a:ext uri="{FF2B5EF4-FFF2-40B4-BE49-F238E27FC236}">
                <a16:creationId xmlns:a16="http://schemas.microsoft.com/office/drawing/2014/main" id="{0F91B42F-5C1A-445A-8F75-227B8CC7F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280" y="4283755"/>
            <a:ext cx="3192447" cy="187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descr="IMG_1654">
            <a:extLst>
              <a:ext uri="{FF2B5EF4-FFF2-40B4-BE49-F238E27FC236}">
                <a16:creationId xmlns:a16="http://schemas.microsoft.com/office/drawing/2014/main" id="{D52AECCC-D89D-42DC-95BA-33A2B2C8B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581" y="4283755"/>
            <a:ext cx="2717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627A687-7D0D-4749-B4C5-8D5D0EA6FC53}"/>
              </a:ext>
            </a:extLst>
          </p:cNvPr>
          <p:cNvSpPr>
            <a:spLocks noGrp="1" noChangeArrowheads="1"/>
          </p:cNvSpPr>
          <p:nvPr>
            <p:ph type="title"/>
          </p:nvPr>
        </p:nvSpPr>
        <p:spPr/>
        <p:txBody>
          <a:bodyPr/>
          <a:lstStyle/>
          <a:p>
            <a:pPr fontAlgn="auto">
              <a:spcAft>
                <a:spcPts val="0"/>
              </a:spcAft>
              <a:defRPr/>
            </a:pPr>
            <a:r>
              <a:rPr lang="en-US" dirty="0"/>
              <a:t>Spill Kit Use Procedures</a:t>
            </a:r>
            <a:endParaRPr lang="en-US" sz="2400" dirty="0"/>
          </a:p>
        </p:txBody>
      </p:sp>
      <p:sp>
        <p:nvSpPr>
          <p:cNvPr id="46083" name="Rectangle 3">
            <a:extLst>
              <a:ext uri="{FF2B5EF4-FFF2-40B4-BE49-F238E27FC236}">
                <a16:creationId xmlns:a16="http://schemas.microsoft.com/office/drawing/2014/main" id="{E61428C9-F07A-461A-AB99-AF9AD3EB43FD}"/>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Remove gloves</a:t>
            </a:r>
          </a:p>
          <a:p>
            <a:pPr lvl="2"/>
            <a:r>
              <a:rPr lang="en-US" altLang="en-US" dirty="0"/>
              <a:t>Pinch the glove approximately ½ inch from the cuff and turn it inside-out</a:t>
            </a:r>
          </a:p>
          <a:p>
            <a:pPr lvl="2"/>
            <a:r>
              <a:rPr lang="en-US" altLang="en-US" dirty="0"/>
              <a:t>Do not touch exposed skin with the outside of the glove’s surface</a:t>
            </a:r>
          </a:p>
          <a:p>
            <a:pPr lvl="2"/>
            <a:r>
              <a:rPr lang="en-US" altLang="en-US" dirty="0"/>
              <a:t>Slide your free hand underneath the cuff of the remaining glove and turn it inside-out</a:t>
            </a:r>
          </a:p>
          <a:p>
            <a:pPr lvl="2"/>
            <a:endParaRPr lang="en-US" altLang="en-US" dirty="0"/>
          </a:p>
          <a:p>
            <a:pPr lvl="1">
              <a:buFont typeface="Wingdings" panose="05000000000000000000" pitchFamily="2" charset="2"/>
              <a:buNone/>
            </a:pPr>
            <a:endParaRPr lang="en-US" altLang="en-US" sz="2800" dirty="0"/>
          </a:p>
        </p:txBody>
      </p:sp>
      <p:pic>
        <p:nvPicPr>
          <p:cNvPr id="46085" name="Picture 5" descr="IMG_1656">
            <a:extLst>
              <a:ext uri="{FF2B5EF4-FFF2-40B4-BE49-F238E27FC236}">
                <a16:creationId xmlns:a16="http://schemas.microsoft.com/office/drawing/2014/main" id="{257CA4B8-5464-45C2-AAC2-CC9F73746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294" y="3667637"/>
            <a:ext cx="3314171" cy="24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descr="IMG_1657">
            <a:extLst>
              <a:ext uri="{FF2B5EF4-FFF2-40B4-BE49-F238E27FC236}">
                <a16:creationId xmlns:a16="http://schemas.microsoft.com/office/drawing/2014/main" id="{64D42D4E-63AD-405E-B930-4C9213602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294" y="1117914"/>
            <a:ext cx="3314171" cy="248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FA63D4D-AC45-4762-8EF6-4EB415D8867D}"/>
              </a:ext>
            </a:extLst>
          </p:cNvPr>
          <p:cNvSpPr>
            <a:spLocks noGrp="1" noChangeArrowheads="1"/>
          </p:cNvSpPr>
          <p:nvPr>
            <p:ph type="title"/>
          </p:nvPr>
        </p:nvSpPr>
        <p:spPr/>
        <p:txBody>
          <a:bodyPr/>
          <a:lstStyle/>
          <a:p>
            <a:pPr fontAlgn="auto">
              <a:spcAft>
                <a:spcPts val="0"/>
              </a:spcAft>
              <a:defRPr/>
            </a:pPr>
            <a:r>
              <a:rPr lang="en-US" dirty="0"/>
              <a:t>Spill Kit Use Procedures</a:t>
            </a:r>
            <a:endParaRPr lang="en-US" sz="2400" dirty="0"/>
          </a:p>
        </p:txBody>
      </p:sp>
      <p:sp>
        <p:nvSpPr>
          <p:cNvPr id="47107" name="Rectangle 3">
            <a:extLst>
              <a:ext uri="{FF2B5EF4-FFF2-40B4-BE49-F238E27FC236}">
                <a16:creationId xmlns:a16="http://schemas.microsoft.com/office/drawing/2014/main" id="{5651C724-8F13-4505-862A-3FBACABB392F}"/>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Seal the clear plastic bag</a:t>
            </a:r>
          </a:p>
          <a:p>
            <a:pPr lvl="1"/>
            <a:r>
              <a:rPr lang="en-US" altLang="en-US" dirty="0"/>
              <a:t>Wash your hands thoroughly</a:t>
            </a:r>
          </a:p>
          <a:p>
            <a:pPr lvl="2"/>
            <a:r>
              <a:rPr lang="en-US" altLang="en-US" dirty="0"/>
              <a:t>Warm water</a:t>
            </a:r>
          </a:p>
          <a:p>
            <a:pPr lvl="2"/>
            <a:r>
              <a:rPr lang="en-US" altLang="en-US" dirty="0"/>
              <a:t>Antibacterial soap</a:t>
            </a:r>
          </a:p>
          <a:p>
            <a:pPr lvl="2"/>
            <a:r>
              <a:rPr lang="en-US" altLang="en-US" dirty="0"/>
              <a:t>Scrub well</a:t>
            </a:r>
          </a:p>
          <a:p>
            <a:pPr lvl="2"/>
            <a:r>
              <a:rPr lang="en-US" altLang="en-US" dirty="0"/>
              <a:t>Rinse thoroughly</a:t>
            </a:r>
          </a:p>
          <a:p>
            <a:pPr lvl="1">
              <a:buFont typeface="Wingdings" panose="05000000000000000000" pitchFamily="2" charset="2"/>
              <a:buNone/>
            </a:pPr>
            <a:endParaRPr lang="en-US" altLang="en-US" sz="2800" dirty="0"/>
          </a:p>
        </p:txBody>
      </p:sp>
      <p:sp>
        <p:nvSpPr>
          <p:cNvPr id="47108" name="Rectangle 4">
            <a:extLst>
              <a:ext uri="{FF2B5EF4-FFF2-40B4-BE49-F238E27FC236}">
                <a16:creationId xmlns:a16="http://schemas.microsoft.com/office/drawing/2014/main" id="{3C98B804-DA2B-44B5-A326-80EDFD83DC0D}"/>
              </a:ext>
            </a:extLst>
          </p:cNvPr>
          <p:cNvSpPr>
            <a:spLocks noGrp="1" noChangeArrowheads="1"/>
          </p:cNvSpPr>
          <p:nvPr>
            <p:ph sz="half"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a:t>Contaminated linens</a:t>
            </a:r>
          </a:p>
          <a:p>
            <a:pPr lvl="2"/>
            <a:r>
              <a:rPr lang="en-US" altLang="en-US"/>
              <a:t>Put on gloves</a:t>
            </a:r>
          </a:p>
          <a:p>
            <a:pPr lvl="2"/>
            <a:r>
              <a:rPr lang="en-US" altLang="en-US"/>
              <a:t>Seal soiled linen in a water soluble bag</a:t>
            </a:r>
          </a:p>
          <a:p>
            <a:pPr lvl="2"/>
            <a:r>
              <a:rPr lang="en-US" altLang="en-US"/>
              <a:t>Place the water soluble bag inside a yellow biohazard bag</a:t>
            </a:r>
          </a:p>
          <a:p>
            <a:pPr lvl="2"/>
            <a:r>
              <a:rPr lang="en-US" altLang="en-US"/>
              <a:t>Take the yellow “contaminated linen” bag to laundry for treatment</a:t>
            </a:r>
          </a:p>
          <a:p>
            <a:pPr lvl="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5F38BF5-62A2-491B-8DAB-33B7F7BDFDB3}"/>
              </a:ext>
            </a:extLst>
          </p:cNvPr>
          <p:cNvSpPr>
            <a:spLocks noGrp="1" noChangeArrowheads="1"/>
          </p:cNvSpPr>
          <p:nvPr>
            <p:ph type="title"/>
          </p:nvPr>
        </p:nvSpPr>
        <p:spPr/>
        <p:txBody>
          <a:bodyPr/>
          <a:lstStyle/>
          <a:p>
            <a:pPr fontAlgn="auto">
              <a:spcAft>
                <a:spcPts val="0"/>
              </a:spcAft>
              <a:defRPr/>
            </a:pPr>
            <a:r>
              <a:rPr lang="en-US"/>
              <a:t>Resources</a:t>
            </a:r>
          </a:p>
        </p:txBody>
      </p:sp>
      <p:sp>
        <p:nvSpPr>
          <p:cNvPr id="37891" name="Rectangle 3">
            <a:extLst>
              <a:ext uri="{FF2B5EF4-FFF2-40B4-BE49-F238E27FC236}">
                <a16:creationId xmlns:a16="http://schemas.microsoft.com/office/drawing/2014/main" id="{7C59307C-1B03-4485-B54C-AAF18ADE3364}"/>
              </a:ext>
            </a:extLst>
          </p:cNvPr>
          <p:cNvSpPr>
            <a:spLocks noGrp="1" noChangeArrowheads="1"/>
          </p:cNvSpPr>
          <p:nvPr>
            <p:ph sz="half" idx="1"/>
          </p:nvPr>
        </p:nvSpPr>
        <p:spPr/>
        <p:txBody>
          <a:bodyPr/>
          <a:lstStyle/>
          <a:p>
            <a:pPr lvl="1" fontAlgn="auto">
              <a:spcAft>
                <a:spcPts val="0"/>
              </a:spcAft>
              <a:defRPr/>
            </a:pPr>
            <a:r>
              <a:rPr lang="en-US" dirty="0"/>
              <a:t>City of Los Alamitos </a:t>
            </a:r>
            <a:r>
              <a:rPr lang="en-US" u="sng" dirty="0">
                <a:hlinkClick r:id="rId2"/>
              </a:rPr>
              <a:t>www.ci.los-alamitos.ca.us</a:t>
            </a:r>
            <a:endParaRPr lang="en-US" dirty="0"/>
          </a:p>
          <a:p>
            <a:pPr lvl="1" fontAlgn="auto">
              <a:spcAft>
                <a:spcPts val="0"/>
              </a:spcAft>
              <a:defRPr/>
            </a:pPr>
            <a:r>
              <a:rPr lang="en-US" dirty="0"/>
              <a:t>Environmental Health &amp; Safety, The Florida State University </a:t>
            </a:r>
            <a:r>
              <a:rPr lang="en-US" u="sng" dirty="0">
                <a:hlinkClick r:id="rId3"/>
              </a:rPr>
              <a:t>http://pub.extranet.fsu.edu/sites/safety/safetywiki/Wiki%20Pages/Chemical%20Storage.aspx</a:t>
            </a:r>
            <a:endParaRPr lang="en-US" dirty="0"/>
          </a:p>
          <a:p>
            <a:pPr lvl="1" fontAlgn="auto">
              <a:spcAft>
                <a:spcPts val="0"/>
              </a:spcAft>
              <a:defRPr/>
            </a:pPr>
            <a:r>
              <a:rPr lang="en-US" dirty="0"/>
              <a:t>American Postal Workers Union, AFL-CIO </a:t>
            </a:r>
            <a:r>
              <a:rPr lang="en-US" u="sng" dirty="0">
                <a:hlinkClick r:id="rId4"/>
              </a:rPr>
              <a:t>www.apwu.org</a:t>
            </a:r>
            <a:endParaRPr lang="en-US" dirty="0"/>
          </a:p>
          <a:p>
            <a:pPr lvl="1" fontAlgn="auto">
              <a:spcAft>
                <a:spcPts val="0"/>
              </a:spcAft>
              <a:defRPr/>
            </a:pPr>
            <a:r>
              <a:rPr lang="en-US" dirty="0"/>
              <a:t>Texas Department of Criminal Justice Correctional Officer Academy Curriculum, Hazardous Materials video</a:t>
            </a:r>
          </a:p>
          <a:p>
            <a:pPr lvl="1" indent="0" fontAlgn="auto">
              <a:spcAft>
                <a:spcPts val="0"/>
              </a:spcAft>
              <a:buNone/>
              <a:defRPr/>
            </a:pPr>
            <a:r>
              <a:rPr 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C82044F-B907-4F38-9596-217D23A5A9BB}"/>
              </a:ext>
            </a:extLst>
          </p:cNvPr>
          <p:cNvSpPr>
            <a:spLocks noGrp="1" noChangeArrowheads="1"/>
          </p:cNvSpPr>
          <p:nvPr>
            <p:ph type="title"/>
          </p:nvPr>
        </p:nvSpPr>
        <p:spPr/>
        <p:txBody>
          <a:bodyPr/>
          <a:lstStyle/>
          <a:p>
            <a:pPr fontAlgn="auto">
              <a:spcAft>
                <a:spcPts val="0"/>
              </a:spcAft>
              <a:defRPr/>
            </a:pPr>
            <a:r>
              <a:rPr lang="en-US"/>
              <a:t>Hazardous Materials</a:t>
            </a:r>
          </a:p>
        </p:txBody>
      </p:sp>
      <p:sp>
        <p:nvSpPr>
          <p:cNvPr id="20483" name="Rectangle 3">
            <a:extLst>
              <a:ext uri="{FF2B5EF4-FFF2-40B4-BE49-F238E27FC236}">
                <a16:creationId xmlns:a16="http://schemas.microsoft.com/office/drawing/2014/main" id="{F8B1AEDB-B7C6-4448-9612-65BD26B2FFC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Materials that—because of their quantity, concentration, or physical or chemical characteristics—pose a significant present or potential hazard to human health and safety or to the environment if released into the workplace or the environment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D32DE73-EB05-453F-8476-E91634CDCBE6}"/>
              </a:ext>
            </a:extLst>
          </p:cNvPr>
          <p:cNvSpPr>
            <a:spLocks noGrp="1" noChangeArrowheads="1"/>
          </p:cNvSpPr>
          <p:nvPr>
            <p:ph type="title"/>
          </p:nvPr>
        </p:nvSpPr>
        <p:spPr/>
        <p:txBody>
          <a:bodyPr/>
          <a:lstStyle/>
          <a:p>
            <a:pPr fontAlgn="auto">
              <a:spcAft>
                <a:spcPts val="0"/>
              </a:spcAft>
              <a:defRPr/>
            </a:pPr>
            <a:r>
              <a:rPr lang="en-US"/>
              <a:t>Hazardous Waste</a:t>
            </a:r>
          </a:p>
        </p:txBody>
      </p:sp>
      <p:sp>
        <p:nvSpPr>
          <p:cNvPr id="21507" name="Rectangle 3">
            <a:extLst>
              <a:ext uri="{FF2B5EF4-FFF2-40B4-BE49-F238E27FC236}">
                <a16:creationId xmlns:a16="http://schemas.microsoft.com/office/drawing/2014/main" id="{05666F98-22C6-4579-9E4F-49826CAC85B7}"/>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Waste that—because of quantity or concentration, or physical, chemical, or infectious characteristics—may either cause, or significantly increase mortality or an increase in serious illness, or pose a substantial present or potential hazard to human health or the environment when improperly treated, stored, transported, disposed of, or otherwise managed.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A7222DA-0A78-4BFC-B692-2AAB32D13408}"/>
              </a:ext>
            </a:extLst>
          </p:cNvPr>
          <p:cNvSpPr>
            <a:spLocks noGrp="1" noChangeArrowheads="1"/>
          </p:cNvSpPr>
          <p:nvPr>
            <p:ph type="title"/>
          </p:nvPr>
        </p:nvSpPr>
        <p:spPr/>
        <p:txBody>
          <a:bodyPr/>
          <a:lstStyle/>
          <a:p>
            <a:pPr fontAlgn="auto">
              <a:spcAft>
                <a:spcPts val="0"/>
              </a:spcAft>
              <a:defRPr/>
            </a:pPr>
            <a:r>
              <a:rPr lang="en-US" dirty="0"/>
              <a:t>Categories of Hazardous Materials</a:t>
            </a:r>
          </a:p>
        </p:txBody>
      </p:sp>
      <p:sp>
        <p:nvSpPr>
          <p:cNvPr id="22531" name="Rectangle 3">
            <a:extLst>
              <a:ext uri="{FF2B5EF4-FFF2-40B4-BE49-F238E27FC236}">
                <a16:creationId xmlns:a16="http://schemas.microsoft.com/office/drawing/2014/main" id="{6E214CE7-8172-4B52-AACF-D748761C1B5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Radioactive Materials</a:t>
            </a:r>
          </a:p>
          <a:p>
            <a:pPr lvl="1"/>
            <a:r>
              <a:rPr lang="en-US" altLang="en-US" dirty="0"/>
              <a:t>Radioactive Waste</a:t>
            </a:r>
          </a:p>
          <a:p>
            <a:pPr lvl="1"/>
            <a:r>
              <a:rPr lang="en-US" altLang="en-US" dirty="0"/>
              <a:t>Biohazardous Materials</a:t>
            </a:r>
          </a:p>
          <a:p>
            <a:pPr lvl="1"/>
            <a:r>
              <a:rPr lang="en-US" altLang="en-US" dirty="0"/>
              <a:t>Medical Waste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D32DE73-EB05-453F-8476-E91634CDCBE6}"/>
              </a:ext>
            </a:extLst>
          </p:cNvPr>
          <p:cNvSpPr>
            <a:spLocks noGrp="1" noChangeArrowheads="1"/>
          </p:cNvSpPr>
          <p:nvPr>
            <p:ph type="title"/>
          </p:nvPr>
        </p:nvSpPr>
        <p:spPr/>
        <p:txBody>
          <a:bodyPr/>
          <a:lstStyle/>
          <a:p>
            <a:pPr fontAlgn="auto">
              <a:spcAft>
                <a:spcPts val="0"/>
              </a:spcAft>
              <a:defRPr/>
            </a:pPr>
            <a:r>
              <a:rPr lang="en-US"/>
              <a:t>Radioactive Materials</a:t>
            </a:r>
            <a:endParaRPr lang="en-US" dirty="0"/>
          </a:p>
        </p:txBody>
      </p:sp>
      <p:sp>
        <p:nvSpPr>
          <p:cNvPr id="21507" name="Rectangle 3">
            <a:extLst>
              <a:ext uri="{FF2B5EF4-FFF2-40B4-BE49-F238E27FC236}">
                <a16:creationId xmlns:a16="http://schemas.microsoft.com/office/drawing/2014/main" id="{05666F98-22C6-4579-9E4F-49826CAC85B7}"/>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Contain atoms with unstable nuclei that spontaneously emit ionizing radiation to increase their stability</a:t>
            </a:r>
          </a:p>
        </p:txBody>
      </p:sp>
      <p:pic>
        <p:nvPicPr>
          <p:cNvPr id="7" name="Picture 4" descr="7620039_thb">
            <a:extLst>
              <a:ext uri="{FF2B5EF4-FFF2-40B4-BE49-F238E27FC236}">
                <a16:creationId xmlns:a16="http://schemas.microsoft.com/office/drawing/2014/main" id="{1C5ADC85-5D29-4A9A-A318-ACA733DB2A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598670" y="1517224"/>
            <a:ext cx="4445000" cy="3340100"/>
          </a:xfrm>
          <a:prstGeom prst="rect">
            <a:avLst/>
          </a:prstGeom>
        </p:spPr>
      </p:pic>
    </p:spTree>
    <p:extLst>
      <p:ext uri="{BB962C8B-B14F-4D97-AF65-F5344CB8AC3E}">
        <p14:creationId xmlns:p14="http://schemas.microsoft.com/office/powerpoint/2010/main" val="296970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F594CDC-7229-48BB-BCB2-026515BE73C2}"/>
              </a:ext>
            </a:extLst>
          </p:cNvPr>
          <p:cNvSpPr>
            <a:spLocks noGrp="1" noChangeArrowheads="1"/>
          </p:cNvSpPr>
          <p:nvPr>
            <p:ph type="title"/>
          </p:nvPr>
        </p:nvSpPr>
        <p:spPr/>
        <p:txBody>
          <a:bodyPr/>
          <a:lstStyle/>
          <a:p>
            <a:pPr fontAlgn="auto">
              <a:spcAft>
                <a:spcPts val="0"/>
              </a:spcAft>
              <a:defRPr/>
            </a:pPr>
            <a:r>
              <a:rPr lang="en-US"/>
              <a:t>Radioactive Waste</a:t>
            </a:r>
          </a:p>
        </p:txBody>
      </p:sp>
      <p:sp>
        <p:nvSpPr>
          <p:cNvPr id="2" name="Content Placeholder 1">
            <a:extLst>
              <a:ext uri="{FF2B5EF4-FFF2-40B4-BE49-F238E27FC236}">
                <a16:creationId xmlns:a16="http://schemas.microsoft.com/office/drawing/2014/main" id="{D5687FDB-9BDB-4DEA-BC69-CA50E303D9DE}"/>
              </a:ext>
            </a:extLst>
          </p:cNvPr>
          <p:cNvSpPr>
            <a:spLocks noGrp="1"/>
          </p:cNvSpPr>
          <p:nvPr>
            <p:ph sz="half" idx="1"/>
          </p:nvPr>
        </p:nvSpPr>
        <p:spPr/>
        <p:txBody>
          <a:bodyPr/>
          <a:lstStyle/>
          <a:p>
            <a:r>
              <a:rPr lang="en-US" dirty="0"/>
              <a:t>Radioactive materials that have been discarded. Usually the product of a nuclear process such as fission, though industries not directly connected to the nuclear power industry may also produce radioactive waste</a:t>
            </a:r>
          </a:p>
          <a:p>
            <a:endParaRPr lang="en-US" dirty="0"/>
          </a:p>
        </p:txBody>
      </p:sp>
      <p:sp>
        <p:nvSpPr>
          <p:cNvPr id="24580" name="Rectangle 3">
            <a:extLst>
              <a:ext uri="{FF2B5EF4-FFF2-40B4-BE49-F238E27FC236}">
                <a16:creationId xmlns:a16="http://schemas.microsoft.com/office/drawing/2014/main" id="{81C2AA8C-F3DF-4B8E-9B69-35B9EEC85EED}"/>
              </a:ext>
            </a:extLst>
          </p:cNvPr>
          <p:cNvSpPr txBox="1">
            <a:spLocks noChangeArrowheads="1"/>
          </p:cNvSpPr>
          <p:nvPr/>
        </p:nvSpPr>
        <p:spPr bwMode="auto">
          <a:xfrm>
            <a:off x="2706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chemeClr val="folHlink"/>
              </a:buClr>
              <a:buSzPct val="60000"/>
              <a:buFont typeface="Wingdings" panose="05000000000000000000" pitchFamily="2" charset="2"/>
              <a:buChar char="n"/>
            </a:pPr>
            <a:endParaRPr lang="en-US" altLang="en-US" sz="3200" dirty="0">
              <a:latin typeface="Tahoma" panose="020B060403050404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3DF39F6-2943-4887-889B-FDBD6F1811F1}"/>
              </a:ext>
            </a:extLst>
          </p:cNvPr>
          <p:cNvSpPr>
            <a:spLocks noGrp="1" noChangeArrowheads="1"/>
          </p:cNvSpPr>
          <p:nvPr>
            <p:ph type="title"/>
          </p:nvPr>
        </p:nvSpPr>
        <p:spPr/>
        <p:txBody>
          <a:bodyPr/>
          <a:lstStyle/>
          <a:p>
            <a:pPr fontAlgn="auto">
              <a:spcAft>
                <a:spcPts val="0"/>
              </a:spcAft>
              <a:defRPr/>
            </a:pPr>
            <a:r>
              <a:rPr lang="en-US"/>
              <a:t>Biohazardous Materials</a:t>
            </a:r>
          </a:p>
        </p:txBody>
      </p:sp>
      <p:sp>
        <p:nvSpPr>
          <p:cNvPr id="25603" name="Rectangle 3">
            <a:extLst>
              <a:ext uri="{FF2B5EF4-FFF2-40B4-BE49-F238E27FC236}">
                <a16:creationId xmlns:a16="http://schemas.microsoft.com/office/drawing/2014/main" id="{D0891DB3-A0C5-4E16-AD42-9F478646116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Materials containing infectious agents (bacteria, molds, parasites, viruses) that normally cause or significantly contribute to increase human mortality, or organisms capable of being communicated by invading and multiplying in bodily tissue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B82F61E-B7D2-444C-B11E-EB3AC5956398}"/>
              </a:ext>
            </a:extLst>
          </p:cNvPr>
          <p:cNvSpPr>
            <a:spLocks noGrp="1" noChangeArrowheads="1"/>
          </p:cNvSpPr>
          <p:nvPr>
            <p:ph type="title"/>
          </p:nvPr>
        </p:nvSpPr>
        <p:spPr/>
        <p:txBody>
          <a:bodyPr/>
          <a:lstStyle/>
          <a:p>
            <a:pPr fontAlgn="auto">
              <a:spcAft>
                <a:spcPts val="0"/>
              </a:spcAft>
              <a:defRPr/>
            </a:pPr>
            <a:r>
              <a:rPr lang="en-US"/>
              <a:t>Medical Waste</a:t>
            </a:r>
          </a:p>
        </p:txBody>
      </p:sp>
      <p:sp>
        <p:nvSpPr>
          <p:cNvPr id="26627" name="Rectangle 3">
            <a:extLst>
              <a:ext uri="{FF2B5EF4-FFF2-40B4-BE49-F238E27FC236}">
                <a16:creationId xmlns:a16="http://schemas.microsoft.com/office/drawing/2014/main" id="{D96F8805-71B9-4295-95D5-B08962074B78}"/>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Both biohazardous waste and sharps (devices capable of cutting or piercing, such as hypodermic needles, razor blades, or broken glass) resulting from the diagnosis, treatment, or immunization of human beings or research pertaining to those activities</a:t>
            </a:r>
          </a:p>
        </p:txBody>
      </p:sp>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dcmitype/"/>
    <ds:schemaRef ds:uri="http://purl.org/dc/elements/1.1/"/>
    <ds:schemaRef ds:uri="http://schemas.microsoft.com/office/2006/documentManagement/types"/>
    <ds:schemaRef ds:uri="56ea17bb-c96d-4826-b465-01eec0dd23dd"/>
    <ds:schemaRef ds:uri="http://www.w3.org/XML/1998/namespace"/>
    <ds:schemaRef ds:uri="http://purl.org/dc/terms/"/>
    <ds:schemaRef ds:uri="http://schemas.openxmlformats.org/package/2006/metadata/core-properties"/>
    <ds:schemaRef ds:uri="http://schemas.microsoft.com/office/infopath/2007/PartnerControls"/>
    <ds:schemaRef ds:uri="05d88611-e516-4d1a-b12e-39107e78b3d0"/>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77</TotalTime>
  <Words>1044</Words>
  <Application>Microsoft Office PowerPoint</Application>
  <PresentationFormat>Widescreen</PresentationFormat>
  <Paragraphs>165</Paragraphs>
  <Slides>29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.AppleSystemUIFont</vt:lpstr>
      <vt:lpstr>Arial</vt:lpstr>
      <vt:lpstr>Calibri</vt:lpstr>
      <vt:lpstr>Open Sans</vt:lpstr>
      <vt:lpstr>Open Sans SemiBold</vt:lpstr>
      <vt:lpstr>Tahoma</vt:lpstr>
      <vt:lpstr>Times New Roman</vt:lpstr>
      <vt:lpstr>Wingdings</vt:lpstr>
      <vt:lpstr>2_Office Theme</vt:lpstr>
      <vt:lpstr>3_Office Theme</vt:lpstr>
      <vt:lpstr>4_Office Theme</vt:lpstr>
      <vt:lpstr>PowerPoint Presentation</vt:lpstr>
      <vt:lpstr>PowerPoint Presentation</vt:lpstr>
      <vt:lpstr>Hazardous Materials</vt:lpstr>
      <vt:lpstr>Hazardous Waste</vt:lpstr>
      <vt:lpstr>Categories of Hazardous Materials</vt:lpstr>
      <vt:lpstr>Radioactive Materials</vt:lpstr>
      <vt:lpstr>Radioactive Waste</vt:lpstr>
      <vt:lpstr>Biohazardous Materials</vt:lpstr>
      <vt:lpstr>Medical Waste</vt:lpstr>
      <vt:lpstr>Common Hazardous Materials</vt:lpstr>
      <vt:lpstr>Common Hazardous Materials</vt:lpstr>
      <vt:lpstr>Handling Hazardous Materials</vt:lpstr>
      <vt:lpstr>Protective Measures</vt:lpstr>
      <vt:lpstr>Spill Procedures: Plan of action</vt:lpstr>
      <vt:lpstr>Spill Procedures: Plan of Action</vt:lpstr>
      <vt:lpstr>General Procedures</vt:lpstr>
      <vt:lpstr>First Aid Procedures</vt:lpstr>
      <vt:lpstr>Eye Contact</vt:lpstr>
      <vt:lpstr>Skin Contact</vt:lpstr>
      <vt:lpstr>Ingestion</vt:lpstr>
      <vt:lpstr>Spills</vt:lpstr>
      <vt:lpstr>Spill Kits</vt:lpstr>
      <vt:lpstr>Spill Kit Use Procedures</vt:lpstr>
      <vt:lpstr>Spill Kit Use Procedures</vt:lpstr>
      <vt:lpstr>Spill Kit Use Procedures</vt:lpstr>
      <vt:lpstr>Spill Kit Use Procedures</vt:lpstr>
      <vt:lpstr>Spill Kit Use Procedures</vt:lpstr>
      <vt:lpstr>Spill Kit Use Procedures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23</cp:revision>
  <cp:lastPrinted>2017-07-07T16:17:37Z</cp:lastPrinted>
  <dcterms:created xsi:type="dcterms:W3CDTF">2017-07-11T23:58:30Z</dcterms:created>
  <dcterms:modified xsi:type="dcterms:W3CDTF">2017-07-21T20:08:42Z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