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2"/>
  </p:notesMasterIdLst>
  <p:sldIdLst>
    <p:sldId id="321" r:id="rId6"/>
    <p:sldId id="319" r:id="rId7"/>
    <p:sldId id="323" r:id="rId8"/>
    <p:sldId id="331" r:id="rId9"/>
    <p:sldId id="325" r:id="rId10"/>
    <p:sldId id="326" r:id="rId11"/>
    <p:sldId id="327" r:id="rId12"/>
    <p:sldId id="333" r:id="rId13"/>
    <p:sldId id="334" r:id="rId14"/>
    <p:sldId id="335" r:id="rId15"/>
    <p:sldId id="336" r:id="rId16"/>
    <p:sldId id="337" r:id="rId17"/>
    <p:sldId id="338" r:id="rId18"/>
    <p:sldId id="339" r:id="rId19"/>
    <p:sldId id="340" r:id="rId20"/>
    <p:sldId id="341" r:id="rId2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87547" autoAdjust="0"/>
  </p:normalViewPr>
  <p:slideViewPr>
    <p:cSldViewPr snapToGrid="0">
      <p:cViewPr varScale="1">
        <p:scale>
          <a:sx n="76" d="100"/>
          <a:sy n="76" d="100"/>
        </p:scale>
        <p:origin x="946" y="4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7/13/2017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Colonial America: Settlers of colonial times would often make their clothes themselves, by a local seamstress or a mantua-maker (French dressmaker who uses expensive fabrics). Fashion were imported from Europe. Expensive fabrics were imported such as silk from China, linen from Holland or wool from Scotland. </a:t>
            </a:r>
            <a:r>
              <a:rPr lang="en-US" b="1" baseline="0" dirty="0"/>
              <a:t>Student reflections: Why would people make their own clothing in colonial times? (There were no sewing machines or industry yet) What colonists would buy imported fabrics? (Higher class dignitaries)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790390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baseline="0" dirty="0"/>
              <a:t>X. Depression and World War II: </a:t>
            </a:r>
            <a:r>
              <a:rPr lang="en-US" baseline="0" dirty="0"/>
              <a:t> Many Americans lost all of their savings, their homes and their jobs during the Depression, even those who had not invested in the stock market. People pulled all their money from the bank fearing the bank would run out of money, banks shut down, businesses closed because they could not pay their employees. When President Franklin D. Roosevelt was elected he promised Americans a “New Deal.” The new deal institutionalized banking and employment reforms to help the country get back on its feet. </a:t>
            </a:r>
            <a:r>
              <a:rPr lang="en-US" b="1" baseline="0" dirty="0"/>
              <a:t>Student</a:t>
            </a:r>
            <a:r>
              <a:rPr lang="en-US" baseline="0" dirty="0"/>
              <a:t> </a:t>
            </a:r>
            <a:r>
              <a:rPr lang="en-US" b="1" baseline="0" dirty="0"/>
              <a:t>reflections: Why would manufacturers prefer to use zippers to hook and eye closures? (Less time intensive in manufacturing) </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18535095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XI. Modern Era: This period</a:t>
            </a:r>
            <a:r>
              <a:rPr lang="en-US" baseline="0" dirty="0"/>
              <a:t> covers the largest span of time. Americans through these decades continued to see our country change as it got involved in wars, saw new technologies develop and had new laws passed to improve the quality of life for all of its citizens. Our country continues to thrive under its principle governing laws set in democracy. Fashion continues to be influenced by the attitudes of our culture at the time, our economy, music and films. Designers use attitudes and trends of the past to determine what trends he/she thinks will be accepted by modern society. </a:t>
            </a:r>
            <a:r>
              <a:rPr lang="en-US" b="1" baseline="0" dirty="0"/>
              <a:t>Student reflections: What do you notice about today’s society that would influence modern fashions?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757904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baseline="0" dirty="0"/>
              <a:t>XII: 21</a:t>
            </a:r>
            <a:r>
              <a:rPr lang="en-US" b="0" baseline="30000" dirty="0"/>
              <a:t>st</a:t>
            </a:r>
            <a:r>
              <a:rPr lang="en-US" b="0" baseline="0" dirty="0"/>
              <a:t> Century: This period events and fashions occurred/are occurring during your lifetime. The 21</a:t>
            </a:r>
            <a:r>
              <a:rPr lang="en-US" b="0" baseline="30000" dirty="0"/>
              <a:t>st</a:t>
            </a:r>
            <a:r>
              <a:rPr lang="en-US" b="0" baseline="0" dirty="0"/>
              <a:t> Century has seen great strides made in communications and available information via the internet. </a:t>
            </a:r>
            <a:r>
              <a:rPr lang="en-US" b="1" baseline="0" dirty="0"/>
              <a:t>Student</a:t>
            </a:r>
            <a:r>
              <a:rPr lang="en-US" b="0" baseline="0" dirty="0"/>
              <a:t> </a:t>
            </a:r>
            <a:r>
              <a:rPr lang="en-US" b="1" baseline="0" dirty="0"/>
              <a:t>reflection: As a teenager growing up, how do you feel changes in society have affected the way you dress?</a:t>
            </a:r>
            <a:endParaRPr lang="en-US" b="1"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2165542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Revolutionary Period: England won the Seven Years War against France but also increased their national debt. England begins to tax the colonies more heavily to reconcile the costs through the Tax Act and Townshend Duties. Colonists demand their own representative in Parliament but do not get it. This leads to the colonies uniting in a revolution against England. Women wear homespun gowns, made of only local products and labor, to show support of the liberty movement. Men in war do not have  a standard uniform until George Washington adopts the hunting shirt as the official uniform.  </a:t>
            </a:r>
            <a:r>
              <a:rPr lang="en-US" b="1" baseline="0" dirty="0"/>
              <a:t>Student reflections: What significance does the hunting shirt as a uniform have? (Created unity of one troop that had men of all different colonies)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5013122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III. The New Nation: Americans were not content with the Articles of the Confederation; founding fathers draft a new Constitution. Political disagreements spark in how the new nation should be governed causing political sides to be divided. After president Jefferson purchased the Louisiana Territory the Louis and Clark expeditions set out to explore the country’s new land. The cotton gin’s invention multiplied the amount of cotton that could be harvested from American farms, giving farmers greater livelihood and creating another big exporter for America. With tensions set so high amongst England, America was in search for a new ally, that was found in France. French influences were then seen not only in fashion, but also in art and architecture. </a:t>
            </a:r>
            <a:r>
              <a:rPr lang="en-US" b="1" baseline="0" dirty="0"/>
              <a:t>Student reflections: What do you think the general attitudes of the colonials were at this time? What attitude do you think sparked women’s interest in French fashions? </a:t>
            </a:r>
            <a:endParaRPr lang="en-US" baseline="0"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499116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aseline="0" dirty="0"/>
              <a:t>IV. Western Expansion and Reform </a:t>
            </a:r>
          </a:p>
          <a:p>
            <a:pPr marL="0" indent="0">
              <a:buNone/>
            </a:pPr>
            <a:r>
              <a:rPr lang="en-US" baseline="0" dirty="0"/>
              <a:t>Colonist set out to explore new territories in Texas, California, Oregon and other places in the Southwest. However this expansion did aid in the increased use of slavery and displacement of Native Americans. This expansion also created more division between those in the south who increased the use of slavery and those in the north who opposed it. Women began using the hoop for practical reasons as well as for its fashion. The hoop meant women no longer had to wear heavy layers of petticoats and it lessened necessary laundering. The hoop was so functional that middle class women and maids could use it in their laborious tasks. </a:t>
            </a:r>
            <a:r>
              <a:rPr lang="en-US" b="1" baseline="0" dirty="0"/>
              <a:t>Student reflections: What do you think the creation of the public school system did for children of lower and middle class families? How would wearing a hoop instead of a petticoat ease a woman’s daily tasks? </a:t>
            </a:r>
            <a:endParaRPr lang="en-US" baseline="0"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34216662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V. Civil War: After four years of battle the Confederacy lost the war and the Union was restored. However it would take years to restore the South (where most of the battles took place) both physically and financially. Other problems our country faced afterward were how to help freedmen (former slaves); and how to operate the country’s government, maintaining that all political  representatives are loyal to the union’s progress. </a:t>
            </a:r>
            <a:r>
              <a:rPr lang="en-US" b="1" baseline="0" dirty="0"/>
              <a:t>Student reflections: If there were no new clothing or fabrics available, what items around your home could you use to make clothing when necessary? (bedding or window treatments)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23569421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baseline="0" dirty="0"/>
              <a:t>VI. Reconstruction: Due to The Reconstruction Acts: the</a:t>
            </a:r>
            <a:r>
              <a:rPr lang="en-US" sz="1200" dirty="0"/>
              <a:t>14</a:t>
            </a:r>
            <a:r>
              <a:rPr lang="en-US" sz="1200" baseline="30000" dirty="0"/>
              <a:t>th</a:t>
            </a:r>
            <a:r>
              <a:rPr lang="en-US" sz="1200" dirty="0"/>
              <a:t> amendment was issued, granting former slaves national citizenship, as</a:t>
            </a:r>
            <a:r>
              <a:rPr lang="en-US" sz="1200" baseline="0" dirty="0"/>
              <a:t> was</a:t>
            </a:r>
            <a:r>
              <a:rPr lang="en-US" sz="1200" dirty="0"/>
              <a:t> the 15</a:t>
            </a:r>
            <a:r>
              <a:rPr lang="en-US" sz="1200" baseline="30000" dirty="0"/>
              <a:t>th</a:t>
            </a:r>
            <a:r>
              <a:rPr lang="en-US" sz="1200" dirty="0"/>
              <a:t> amendment, granting former slaves the right to vote. </a:t>
            </a:r>
            <a:r>
              <a:rPr lang="en-US" sz="1200" b="1" dirty="0"/>
              <a:t>Student reflections: At this time in our country’s history, America was trying to rebuild itself. How</a:t>
            </a:r>
            <a:r>
              <a:rPr lang="en-US" sz="1200" b="1" baseline="0" dirty="0"/>
              <a:t> do you think fashions change today after a region in our country tries to repair itself such as after a natural disaster? (student responses will vary) </a:t>
            </a:r>
            <a:endParaRPr lang="en-US" sz="1200"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22764603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VII. </a:t>
            </a:r>
            <a:r>
              <a:rPr lang="en-US" baseline="0" dirty="0" err="1"/>
              <a:t>Guilded</a:t>
            </a:r>
            <a:r>
              <a:rPr lang="en-US" baseline="0" dirty="0"/>
              <a:t> Age:  This period provided rapid wealth for notable businessmen such as John D.  Rockefeller (oil industry) and Andrew Carnegie (steel industry). There was much controversy about business practices of those titans of industry. The most notable occurrences in this period are the boom of industry and the surge of new immigrants that came to America. </a:t>
            </a:r>
            <a:r>
              <a:rPr lang="en-US" b="1" baseline="0" dirty="0"/>
              <a:t>Student reflections: What would you hypothesize the effects of a booming economy and improved transportation would have on the fashion industry? How would this effect you if you were a designer at this time?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22400618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baseline="0" dirty="0"/>
              <a:t>VIII. Progressive Era: American opinion was popularly changing to assist other countries in war due to the economy prospering. America entered the war, later known as the Spanish-American war. The aftermath was the ownership of Hawaii and Puerto Rico were in question. Haute couture houses of this time are Doucet, Lanvin, Lucile and </a:t>
            </a:r>
            <a:r>
              <a:rPr lang="en-US" b="0" baseline="0" dirty="0" err="1"/>
              <a:t>Callot</a:t>
            </a:r>
            <a:r>
              <a:rPr lang="en-US" b="0" baseline="0" dirty="0"/>
              <a:t>. </a:t>
            </a:r>
            <a:r>
              <a:rPr lang="en-US" b="1" baseline="0" dirty="0"/>
              <a:t>Student reflections: By this time in our country cities were growing fast thanks to the growth of Industry. What differences do you think you would see in dress of someone living in the city to someone living in rural areas? </a:t>
            </a:r>
            <a:r>
              <a:rPr lang="en-US" b="0" baseline="0" dirty="0"/>
              <a:t>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24580098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IX. Great War and</a:t>
            </a:r>
            <a:r>
              <a:rPr lang="en-US" baseline="0" dirty="0"/>
              <a:t> Jazz Age: America joined the World War and fought with allied countries Great Britain, Japan, Italy, France, Belgium and Serbia. World War I ended in 1919 and women won the right to vote in 1920. Jazz musicians Louis Armstrong and Duke Ellington rose to popularity. The radio entered its “golden age.” Many Americans listened to the radio for news and politics as well as entertainment programs and various types music. </a:t>
            </a:r>
            <a:r>
              <a:rPr lang="en-US" b="1" baseline="0" dirty="0"/>
              <a:t>Student reflection: How does music influence your creativity/work?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34061415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History of Fashion Design</a:t>
            </a:r>
          </a:p>
          <a:p>
            <a:pPr lvl="1"/>
            <a:r>
              <a:rPr lang="en-US" dirty="0"/>
              <a:t>Practicum in Fashion Design </a:t>
            </a:r>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Reconstruction, 1866-1877</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solidFill>
                  <a:schemeClr val="tx2"/>
                </a:solidFill>
              </a:rPr>
              <a:t>Historical events</a:t>
            </a:r>
            <a:r>
              <a:rPr lang="en-US" dirty="0"/>
              <a:t>: </a:t>
            </a:r>
          </a:p>
          <a:p>
            <a:pPr lvl="2"/>
            <a:r>
              <a:rPr lang="en-US" dirty="0"/>
              <a:t>President Andrew Johnson initiated The Reconstruction Acts to reunite former opponents of the war</a:t>
            </a:r>
          </a:p>
          <a:p>
            <a:pPr lvl="1"/>
            <a:r>
              <a:rPr lang="en-US" b="1" dirty="0">
                <a:solidFill>
                  <a:schemeClr val="tx2"/>
                </a:solidFill>
              </a:rPr>
              <a:t>Fashions of the time</a:t>
            </a:r>
            <a:r>
              <a:rPr lang="en-US" dirty="0"/>
              <a:t>: </a:t>
            </a:r>
          </a:p>
          <a:p>
            <a:pPr lvl="2"/>
            <a:r>
              <a:rPr lang="en-US" dirty="0"/>
              <a:t>Women’s bodices had high necklines and fitted sleeves, with small skirt hoops to keep all the draped fabric away from the feet</a:t>
            </a:r>
          </a:p>
          <a:p>
            <a:pPr lvl="1"/>
            <a:endParaRPr lang="en-US" dirty="0"/>
          </a:p>
        </p:txBody>
      </p:sp>
    </p:spTree>
    <p:extLst>
      <p:ext uri="{BB962C8B-B14F-4D97-AF65-F5344CB8AC3E}">
        <p14:creationId xmlns:p14="http://schemas.microsoft.com/office/powerpoint/2010/main" val="26223769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Gilded Age, 1878-1889</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solidFill>
                  <a:schemeClr val="tx2"/>
                </a:solidFill>
              </a:rPr>
              <a:t>Historical</a:t>
            </a:r>
            <a:r>
              <a:rPr lang="en-US" b="1" dirty="0"/>
              <a:t> </a:t>
            </a:r>
            <a:r>
              <a:rPr lang="en-US" b="1" dirty="0">
                <a:solidFill>
                  <a:schemeClr val="tx2"/>
                </a:solidFill>
              </a:rPr>
              <a:t>events</a:t>
            </a:r>
            <a:r>
              <a:rPr lang="en-US" dirty="0"/>
              <a:t>: </a:t>
            </a:r>
          </a:p>
          <a:p>
            <a:pPr lvl="2"/>
            <a:r>
              <a:rPr lang="en-US" dirty="0"/>
              <a:t>The growing number of iron, steel and lumber industries increased demand for improved transportation </a:t>
            </a:r>
          </a:p>
          <a:p>
            <a:pPr lvl="2"/>
            <a:r>
              <a:rPr lang="en-US" dirty="0"/>
              <a:t>Many people produced great fortunes in this period</a:t>
            </a:r>
          </a:p>
          <a:p>
            <a:pPr lvl="1"/>
            <a:r>
              <a:rPr lang="en-US" b="1" dirty="0">
                <a:solidFill>
                  <a:schemeClr val="tx2"/>
                </a:solidFill>
              </a:rPr>
              <a:t>Fashions of the</a:t>
            </a:r>
            <a:r>
              <a:rPr lang="en-US" dirty="0">
                <a:solidFill>
                  <a:schemeClr val="tx2"/>
                </a:solidFill>
              </a:rPr>
              <a:t> </a:t>
            </a:r>
            <a:r>
              <a:rPr lang="en-US" b="1" dirty="0">
                <a:solidFill>
                  <a:schemeClr val="tx2"/>
                </a:solidFill>
              </a:rPr>
              <a:t>time</a:t>
            </a:r>
            <a:r>
              <a:rPr lang="en-US" dirty="0"/>
              <a:t>: </a:t>
            </a:r>
          </a:p>
          <a:p>
            <a:pPr lvl="2"/>
            <a:r>
              <a:rPr lang="en-US" dirty="0"/>
              <a:t>Sturdier fabrics like velvet, satin and wool were used – except in the summers</a:t>
            </a:r>
          </a:p>
          <a:p>
            <a:pPr lvl="2"/>
            <a:r>
              <a:rPr lang="en-US" dirty="0"/>
              <a:t>This period had many restricting tight corsets and bustles</a:t>
            </a:r>
          </a:p>
          <a:p>
            <a:pPr lvl="1"/>
            <a:endParaRPr lang="en-US" dirty="0"/>
          </a:p>
        </p:txBody>
      </p:sp>
    </p:spTree>
    <p:extLst>
      <p:ext uri="{BB962C8B-B14F-4D97-AF65-F5344CB8AC3E}">
        <p14:creationId xmlns:p14="http://schemas.microsoft.com/office/powerpoint/2010/main" val="801916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Progressive Era, 1890-1913</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solidFill>
                  <a:schemeClr val="tx2"/>
                </a:solidFill>
              </a:rPr>
              <a:t>Historical events</a:t>
            </a:r>
            <a:r>
              <a:rPr lang="en-US" dirty="0"/>
              <a:t>: </a:t>
            </a:r>
          </a:p>
          <a:p>
            <a:pPr lvl="2"/>
            <a:r>
              <a:rPr lang="en-US" dirty="0"/>
              <a:t>America entered Cuba’s war with Spain</a:t>
            </a:r>
          </a:p>
          <a:p>
            <a:pPr lvl="2"/>
            <a:r>
              <a:rPr lang="en-US" dirty="0"/>
              <a:t>Americans faced problems of poverty and class warfare after the fast rise of industry</a:t>
            </a:r>
          </a:p>
          <a:p>
            <a:pPr lvl="1"/>
            <a:r>
              <a:rPr lang="en-US" b="1" dirty="0">
                <a:solidFill>
                  <a:schemeClr val="tx2"/>
                </a:solidFill>
              </a:rPr>
              <a:t>Fashions of the time</a:t>
            </a:r>
            <a:r>
              <a:rPr lang="en-US" dirty="0"/>
              <a:t>: </a:t>
            </a:r>
          </a:p>
          <a:p>
            <a:pPr lvl="2"/>
            <a:r>
              <a:rPr lang="en-US" dirty="0"/>
              <a:t>Dresses were very well constructed and had a lot of details, such as lace, cording, applique and beading</a:t>
            </a:r>
          </a:p>
          <a:p>
            <a:pPr lvl="2"/>
            <a:r>
              <a:rPr lang="en-US" dirty="0"/>
              <a:t>Tight corsets of the previous period were loosened</a:t>
            </a:r>
          </a:p>
        </p:txBody>
      </p:sp>
    </p:spTree>
    <p:extLst>
      <p:ext uri="{BB962C8B-B14F-4D97-AF65-F5344CB8AC3E}">
        <p14:creationId xmlns:p14="http://schemas.microsoft.com/office/powerpoint/2010/main" val="29297746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Great War and Jazz Age, 1914-1928</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solidFill>
                  <a:schemeClr val="tx2"/>
                </a:solidFill>
              </a:rPr>
              <a:t>Historical events</a:t>
            </a:r>
            <a:r>
              <a:rPr lang="en-US" dirty="0"/>
              <a:t>: </a:t>
            </a:r>
          </a:p>
          <a:p>
            <a:pPr lvl="2"/>
            <a:r>
              <a:rPr lang="en-US" dirty="0"/>
              <a:t>America became more involved in foreign affairs, joined the Allied Powers and entered 	World War I</a:t>
            </a:r>
          </a:p>
          <a:p>
            <a:pPr lvl="2"/>
            <a:r>
              <a:rPr lang="en-US" dirty="0"/>
              <a:t>Women gained the right to vote</a:t>
            </a:r>
          </a:p>
          <a:p>
            <a:pPr lvl="2"/>
            <a:r>
              <a:rPr lang="en-US" dirty="0"/>
              <a:t>African American history was celebrated with the popular onset of Jazz music</a:t>
            </a:r>
          </a:p>
          <a:p>
            <a:pPr lvl="1"/>
            <a:r>
              <a:rPr lang="en-US" b="1" dirty="0">
                <a:solidFill>
                  <a:schemeClr val="tx2"/>
                </a:solidFill>
              </a:rPr>
              <a:t>Fashions of the time</a:t>
            </a:r>
            <a:r>
              <a:rPr lang="en-US" dirty="0"/>
              <a:t>: </a:t>
            </a:r>
          </a:p>
          <a:p>
            <a:pPr lvl="2"/>
            <a:r>
              <a:rPr lang="en-US" dirty="0"/>
              <a:t>Skirt hems rose to knee length</a:t>
            </a:r>
          </a:p>
          <a:p>
            <a:pPr lvl="2"/>
            <a:r>
              <a:rPr lang="en-US" dirty="0"/>
              <a:t>Fashion trends were loosened, simplified in design, and made more practical </a:t>
            </a:r>
          </a:p>
        </p:txBody>
      </p:sp>
    </p:spTree>
    <p:extLst>
      <p:ext uri="{BB962C8B-B14F-4D97-AF65-F5344CB8AC3E}">
        <p14:creationId xmlns:p14="http://schemas.microsoft.com/office/powerpoint/2010/main" val="13752800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Depression and World War II, 1929-1945</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solidFill>
                  <a:schemeClr val="tx2"/>
                </a:solidFill>
              </a:rPr>
              <a:t>Historical</a:t>
            </a:r>
            <a:r>
              <a:rPr lang="en-US" b="1" dirty="0"/>
              <a:t> </a:t>
            </a:r>
            <a:r>
              <a:rPr lang="en-US" b="1" dirty="0">
                <a:solidFill>
                  <a:schemeClr val="tx2"/>
                </a:solidFill>
              </a:rPr>
              <a:t>events</a:t>
            </a:r>
            <a:r>
              <a:rPr lang="en-US" dirty="0"/>
              <a:t>: </a:t>
            </a:r>
          </a:p>
          <a:p>
            <a:pPr lvl="2"/>
            <a:r>
              <a:rPr lang="en-US" dirty="0"/>
              <a:t>October 29, 1929 is known as “Black Tuesday,” the day the stock market crashed</a:t>
            </a:r>
          </a:p>
          <a:p>
            <a:pPr lvl="2"/>
            <a:r>
              <a:rPr lang="en-US" dirty="0"/>
              <a:t>Unemployment and poverty hit all-time peaks</a:t>
            </a:r>
          </a:p>
          <a:p>
            <a:pPr lvl="2"/>
            <a:r>
              <a:rPr lang="en-US" dirty="0"/>
              <a:t>America got out of the Depression about 1941 when we entered World War II </a:t>
            </a:r>
          </a:p>
          <a:p>
            <a:pPr lvl="1"/>
            <a:r>
              <a:rPr lang="en-US" b="1" dirty="0">
                <a:solidFill>
                  <a:schemeClr val="tx2"/>
                </a:solidFill>
              </a:rPr>
              <a:t>Fashions of the</a:t>
            </a:r>
            <a:r>
              <a:rPr lang="en-US" dirty="0"/>
              <a:t> </a:t>
            </a:r>
            <a:r>
              <a:rPr lang="en-US" b="1" dirty="0">
                <a:solidFill>
                  <a:schemeClr val="tx2"/>
                </a:solidFill>
              </a:rPr>
              <a:t>time</a:t>
            </a:r>
            <a:r>
              <a:rPr lang="en-US" dirty="0"/>
              <a:t>: </a:t>
            </a:r>
          </a:p>
          <a:p>
            <a:pPr lvl="2"/>
            <a:r>
              <a:rPr lang="en-US" dirty="0"/>
              <a:t>Americans began using rayon, nylon, and zippers more commonly</a:t>
            </a:r>
          </a:p>
          <a:p>
            <a:pPr lvl="2"/>
            <a:r>
              <a:rPr lang="en-US" dirty="0"/>
              <a:t>Films influenced fashion trends; women wore bias cut dresses as seen in Hollywood</a:t>
            </a:r>
          </a:p>
        </p:txBody>
      </p:sp>
    </p:spTree>
    <p:extLst>
      <p:ext uri="{BB962C8B-B14F-4D97-AF65-F5344CB8AC3E}">
        <p14:creationId xmlns:p14="http://schemas.microsoft.com/office/powerpoint/2010/main" val="21269466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Modern Era, 1946-1999</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solidFill>
                  <a:schemeClr val="tx2"/>
                </a:solidFill>
              </a:rPr>
              <a:t>Historical events</a:t>
            </a:r>
            <a:r>
              <a:rPr lang="en-US" dirty="0"/>
              <a:t>: </a:t>
            </a:r>
          </a:p>
          <a:p>
            <a:pPr lvl="2"/>
            <a:r>
              <a:rPr lang="en-US" dirty="0"/>
              <a:t>President Truman in 1949 enacted the “Fair Deal” that made it illegal to not employ an American due to his or her religion or race</a:t>
            </a:r>
          </a:p>
          <a:p>
            <a:pPr lvl="2"/>
            <a:r>
              <a:rPr lang="en-US" dirty="0"/>
              <a:t>America won the space race in 1969 with Neil Armstrong as the first man to walk on the 	moon</a:t>
            </a:r>
          </a:p>
          <a:p>
            <a:pPr lvl="1"/>
            <a:r>
              <a:rPr lang="en-US" b="1" dirty="0">
                <a:solidFill>
                  <a:schemeClr val="tx2"/>
                </a:solidFill>
              </a:rPr>
              <a:t>Fashions of the time</a:t>
            </a:r>
            <a:r>
              <a:rPr lang="en-US" dirty="0"/>
              <a:t>: </a:t>
            </a:r>
          </a:p>
          <a:p>
            <a:pPr lvl="2"/>
            <a:r>
              <a:rPr lang="en-US" dirty="0"/>
              <a:t>Dior introduced the “new look” that consisted of fuller skirts and exaggerated bust lines</a:t>
            </a:r>
          </a:p>
          <a:p>
            <a:pPr lvl="2"/>
            <a:r>
              <a:rPr lang="en-US" dirty="0"/>
              <a:t>1950s birthed </a:t>
            </a:r>
            <a:r>
              <a:rPr lang="en-US" dirty="0" err="1"/>
              <a:t>pret</a:t>
            </a:r>
            <a:r>
              <a:rPr lang="en-US" dirty="0"/>
              <a:t>-a-porter (ready-to-wear) garments. U.S. War Production Board measured 100,000 women to standardized measurements for the garment industry</a:t>
            </a:r>
          </a:p>
        </p:txBody>
      </p:sp>
    </p:spTree>
    <p:extLst>
      <p:ext uri="{BB962C8B-B14F-4D97-AF65-F5344CB8AC3E}">
        <p14:creationId xmlns:p14="http://schemas.microsoft.com/office/powerpoint/2010/main" val="12908942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21st Century 2000-Present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solidFill>
                  <a:schemeClr val="tx2"/>
                </a:solidFill>
              </a:rPr>
              <a:t>Historical events</a:t>
            </a:r>
            <a:r>
              <a:rPr lang="en-US" dirty="0"/>
              <a:t>: </a:t>
            </a:r>
          </a:p>
          <a:p>
            <a:pPr lvl="2"/>
            <a:r>
              <a:rPr lang="en-US" dirty="0"/>
              <a:t>In 2001, America was attacked by terrorists at the World Trade Center in New York and the Pentagon in DC</a:t>
            </a:r>
          </a:p>
          <a:p>
            <a:pPr lvl="1"/>
            <a:r>
              <a:rPr lang="en-US" b="1" dirty="0">
                <a:solidFill>
                  <a:schemeClr val="tx2"/>
                </a:solidFill>
              </a:rPr>
              <a:t>Fashions of the time</a:t>
            </a:r>
            <a:r>
              <a:rPr lang="en-US" dirty="0"/>
              <a:t>: </a:t>
            </a:r>
          </a:p>
          <a:p>
            <a:pPr lvl="2"/>
            <a:r>
              <a:rPr lang="en-US" dirty="0"/>
              <a:t>Pants sat lower on hips and were more fitted down the leg</a:t>
            </a:r>
          </a:p>
        </p:txBody>
      </p:sp>
    </p:spTree>
    <p:extLst>
      <p:ext uri="{BB962C8B-B14F-4D97-AF65-F5344CB8AC3E}">
        <p14:creationId xmlns:p14="http://schemas.microsoft.com/office/powerpoint/2010/main" val="3819428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Objectives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b="1" dirty="0">
                <a:solidFill>
                  <a:schemeClr val="tx2"/>
                </a:solidFill>
              </a:rPr>
              <a:t>Upon completion of this lesson, the student will be able to: </a:t>
            </a:r>
          </a:p>
          <a:p>
            <a:pPr lvl="1"/>
            <a:r>
              <a:rPr lang="en-US" dirty="0"/>
              <a:t>Identify major historical events of each time period</a:t>
            </a:r>
          </a:p>
          <a:p>
            <a:pPr lvl="1"/>
            <a:r>
              <a:rPr lang="en-US" dirty="0"/>
              <a:t>Evaluate the history of fashion, textiles and the apparel field</a:t>
            </a:r>
          </a:p>
          <a:p>
            <a:pPr lvl="1"/>
            <a:r>
              <a:rPr lang="en-US" dirty="0"/>
              <a:t>Interpret how historical events influenced our fashion history</a:t>
            </a:r>
          </a:p>
          <a:p>
            <a:pPr lvl="1"/>
            <a:endParaRPr lang="en-US" dirty="0"/>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72A2D-3B78-46A9-BC3F-8760253A1906}"/>
              </a:ext>
            </a:extLst>
          </p:cNvPr>
          <p:cNvSpPr>
            <a:spLocks noGrp="1"/>
          </p:cNvSpPr>
          <p:nvPr>
            <p:ph type="title"/>
          </p:nvPr>
        </p:nvSpPr>
        <p:spPr/>
        <p:txBody>
          <a:bodyPr/>
          <a:lstStyle/>
          <a:p>
            <a:r>
              <a:rPr lang="en-US" dirty="0"/>
              <a:t>Periods We Will Examine</a:t>
            </a:r>
          </a:p>
        </p:txBody>
      </p:sp>
      <p:sp>
        <p:nvSpPr>
          <p:cNvPr id="3" name="Content Placeholder 2">
            <a:extLst>
              <a:ext uri="{FF2B5EF4-FFF2-40B4-BE49-F238E27FC236}">
                <a16:creationId xmlns:a16="http://schemas.microsoft.com/office/drawing/2014/main" id="{B3ABEA07-13D7-4654-A4CD-7E8A2C1E267F}"/>
              </a:ext>
            </a:extLst>
          </p:cNvPr>
          <p:cNvSpPr>
            <a:spLocks noGrp="1"/>
          </p:cNvSpPr>
          <p:nvPr>
            <p:ph sz="half" idx="1"/>
          </p:nvPr>
        </p:nvSpPr>
        <p:spPr/>
        <p:txBody>
          <a:bodyPr/>
          <a:lstStyle/>
          <a:p>
            <a:pPr lvl="1"/>
            <a:r>
              <a:rPr lang="en-US" dirty="0"/>
              <a:t>Colonial America,1492-1763</a:t>
            </a:r>
          </a:p>
          <a:p>
            <a:pPr lvl="1"/>
            <a:r>
              <a:rPr lang="en-US" dirty="0"/>
              <a:t>Revolutionary Period, 1764-1789</a:t>
            </a:r>
          </a:p>
          <a:p>
            <a:pPr lvl="1"/>
            <a:r>
              <a:rPr lang="en-US" dirty="0"/>
              <a:t>The New Nation, 1790-1828</a:t>
            </a:r>
          </a:p>
          <a:p>
            <a:pPr lvl="1"/>
            <a:r>
              <a:rPr lang="en-US" dirty="0"/>
              <a:t>Western Expansion and Reform, 1829-1859</a:t>
            </a:r>
          </a:p>
          <a:p>
            <a:pPr lvl="1"/>
            <a:r>
              <a:rPr lang="en-US" dirty="0"/>
              <a:t>Civil War, 1860-1865</a:t>
            </a:r>
          </a:p>
          <a:p>
            <a:pPr lvl="1"/>
            <a:r>
              <a:rPr lang="en-US" dirty="0"/>
              <a:t>Reconstruction, 1866-1877</a:t>
            </a:r>
          </a:p>
        </p:txBody>
      </p:sp>
      <p:sp>
        <p:nvSpPr>
          <p:cNvPr id="4" name="Content Placeholder 3">
            <a:extLst>
              <a:ext uri="{FF2B5EF4-FFF2-40B4-BE49-F238E27FC236}">
                <a16:creationId xmlns:a16="http://schemas.microsoft.com/office/drawing/2014/main" id="{92DADFA3-CC60-4361-97B2-C630E5AE9F40}"/>
              </a:ext>
            </a:extLst>
          </p:cNvPr>
          <p:cNvSpPr>
            <a:spLocks noGrp="1"/>
          </p:cNvSpPr>
          <p:nvPr>
            <p:ph sz="half" idx="10"/>
          </p:nvPr>
        </p:nvSpPr>
        <p:spPr/>
        <p:txBody>
          <a:bodyPr/>
          <a:lstStyle/>
          <a:p>
            <a:pPr lvl="1"/>
            <a:r>
              <a:rPr lang="en-US" dirty="0"/>
              <a:t>Gilded Age, 1878-1889</a:t>
            </a:r>
          </a:p>
          <a:p>
            <a:pPr lvl="1"/>
            <a:r>
              <a:rPr lang="en-US" dirty="0"/>
              <a:t>Progressive Era, 1890-1913</a:t>
            </a:r>
          </a:p>
          <a:p>
            <a:pPr lvl="1"/>
            <a:r>
              <a:rPr lang="en-US" dirty="0"/>
              <a:t>Great War and Jazz Age, 1914-1928</a:t>
            </a:r>
          </a:p>
          <a:p>
            <a:pPr lvl="1"/>
            <a:r>
              <a:rPr lang="en-US" dirty="0"/>
              <a:t>Depression and WW2, 1929-1945</a:t>
            </a:r>
          </a:p>
          <a:p>
            <a:pPr lvl="1"/>
            <a:r>
              <a:rPr lang="en-US" dirty="0"/>
              <a:t>Modern Era, 1946-1999 </a:t>
            </a:r>
          </a:p>
          <a:p>
            <a:pPr lvl="1"/>
            <a:r>
              <a:rPr lang="en-US" dirty="0"/>
              <a:t>21st Century 2000-Present</a:t>
            </a:r>
          </a:p>
          <a:p>
            <a:endParaRPr lang="en-US" dirty="0"/>
          </a:p>
        </p:txBody>
      </p:sp>
    </p:spTree>
    <p:extLst>
      <p:ext uri="{BB962C8B-B14F-4D97-AF65-F5344CB8AC3E}">
        <p14:creationId xmlns:p14="http://schemas.microsoft.com/office/powerpoint/2010/main" val="2366051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Colonial America, 1492-1763</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solidFill>
                  <a:schemeClr val="tx2"/>
                </a:solidFill>
              </a:rPr>
              <a:t>Historical events</a:t>
            </a:r>
            <a:r>
              <a:rPr lang="en-US" dirty="0"/>
              <a:t>: </a:t>
            </a:r>
          </a:p>
          <a:p>
            <a:pPr lvl="2"/>
            <a:r>
              <a:rPr lang="en-US" dirty="0"/>
              <a:t>First settlers established colonies in the new land for England</a:t>
            </a:r>
          </a:p>
          <a:p>
            <a:pPr lvl="2"/>
            <a:r>
              <a:rPr lang="en-US" dirty="0"/>
              <a:t>Settlers created trade goods and sent them to England</a:t>
            </a:r>
          </a:p>
          <a:p>
            <a:pPr lvl="2"/>
            <a:r>
              <a:rPr lang="en-US" dirty="0"/>
              <a:t>Many of the first settlers were poor farmers or were wealthy dignitaries </a:t>
            </a:r>
          </a:p>
          <a:p>
            <a:pPr lvl="1"/>
            <a:r>
              <a:rPr lang="en-US" b="1" dirty="0">
                <a:solidFill>
                  <a:schemeClr val="tx2"/>
                </a:solidFill>
              </a:rPr>
              <a:t>Fashions of the time</a:t>
            </a:r>
            <a:r>
              <a:rPr lang="en-US" dirty="0"/>
              <a:t>:</a:t>
            </a:r>
          </a:p>
          <a:p>
            <a:pPr lvl="2"/>
            <a:r>
              <a:rPr lang="en-US" dirty="0"/>
              <a:t>Clothing was made locally by hand or was imported</a:t>
            </a:r>
          </a:p>
          <a:p>
            <a:pPr lvl="2"/>
            <a:r>
              <a:rPr lang="en-US" dirty="0"/>
              <a:t>Clothing choices were dictated by social standing</a:t>
            </a:r>
          </a:p>
          <a:p>
            <a:pPr lvl="2"/>
            <a:r>
              <a:rPr lang="en-US" dirty="0"/>
              <a:t>Other clothing influences were climate, formal or informal activity and modesty</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Revolutionary Period, 1764-1789</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solidFill>
                  <a:schemeClr val="tx2"/>
                </a:solidFill>
              </a:rPr>
              <a:t>Historical events</a:t>
            </a:r>
            <a:r>
              <a:rPr lang="en-US" dirty="0"/>
              <a:t>: </a:t>
            </a:r>
          </a:p>
          <a:p>
            <a:pPr lvl="2"/>
            <a:r>
              <a:rPr lang="en-US" dirty="0"/>
              <a:t>England increased taxes on colonies to offset war expenses</a:t>
            </a:r>
          </a:p>
          <a:p>
            <a:pPr lvl="2"/>
            <a:r>
              <a:rPr lang="en-US" dirty="0"/>
              <a:t>Colonists resented tax increase without direct representation in parliament</a:t>
            </a:r>
          </a:p>
          <a:p>
            <a:pPr lvl="1"/>
            <a:r>
              <a:rPr lang="en-US" b="1" dirty="0">
                <a:solidFill>
                  <a:schemeClr val="tx2"/>
                </a:solidFill>
              </a:rPr>
              <a:t>Fashions of the time</a:t>
            </a:r>
            <a:r>
              <a:rPr lang="en-US" dirty="0"/>
              <a:t>: </a:t>
            </a:r>
          </a:p>
          <a:p>
            <a:pPr lvl="2"/>
            <a:r>
              <a:rPr lang="en-US" dirty="0"/>
              <a:t>Ladies appeared in homespun gowns	</a:t>
            </a:r>
          </a:p>
          <a:p>
            <a:pPr lvl="2"/>
            <a:r>
              <a:rPr lang="en-US" dirty="0"/>
              <a:t>Men in battle adopted the hunting shirt</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The New Nation, 1790-1828</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solidFill>
                  <a:schemeClr val="tx2"/>
                </a:solidFill>
              </a:rPr>
              <a:t>Historical</a:t>
            </a:r>
            <a:r>
              <a:rPr lang="en-US" b="1" dirty="0"/>
              <a:t> </a:t>
            </a:r>
            <a:r>
              <a:rPr lang="en-US" b="1" dirty="0">
                <a:solidFill>
                  <a:schemeClr val="tx2"/>
                </a:solidFill>
              </a:rPr>
              <a:t>events</a:t>
            </a:r>
            <a:r>
              <a:rPr lang="en-US" dirty="0"/>
              <a:t>: </a:t>
            </a:r>
          </a:p>
          <a:p>
            <a:pPr lvl="2"/>
            <a:r>
              <a:rPr lang="en-US" dirty="0"/>
              <a:t>Americans experimented with how to govern themselves under the Articles of Confederation, and formed a new Constitution </a:t>
            </a:r>
          </a:p>
          <a:p>
            <a:pPr lvl="2"/>
            <a:r>
              <a:rPr lang="en-US" dirty="0"/>
              <a:t>President Jefferson doubled the size of the nation by purchasing the Louisiana Territory </a:t>
            </a:r>
          </a:p>
          <a:p>
            <a:pPr lvl="1"/>
            <a:r>
              <a:rPr lang="en-US" b="1" dirty="0">
                <a:solidFill>
                  <a:schemeClr val="tx2"/>
                </a:solidFill>
              </a:rPr>
              <a:t>Fashions</a:t>
            </a:r>
            <a:r>
              <a:rPr lang="en-US" b="1" dirty="0"/>
              <a:t> </a:t>
            </a:r>
            <a:r>
              <a:rPr lang="en-US" b="1" dirty="0">
                <a:solidFill>
                  <a:schemeClr val="tx2"/>
                </a:solidFill>
              </a:rPr>
              <a:t>of the</a:t>
            </a:r>
            <a:r>
              <a:rPr lang="en-US" dirty="0">
                <a:solidFill>
                  <a:schemeClr val="tx2"/>
                </a:solidFill>
              </a:rPr>
              <a:t> </a:t>
            </a:r>
            <a:r>
              <a:rPr lang="en-US" b="1" dirty="0">
                <a:solidFill>
                  <a:schemeClr val="tx2"/>
                </a:solidFill>
              </a:rPr>
              <a:t>time</a:t>
            </a:r>
            <a:r>
              <a:rPr lang="en-US" dirty="0"/>
              <a:t>: </a:t>
            </a:r>
          </a:p>
          <a:p>
            <a:pPr lvl="2"/>
            <a:r>
              <a:rPr lang="en-US" dirty="0"/>
              <a:t>Cotton gin is invented; cotton becomes leading textile</a:t>
            </a:r>
          </a:p>
          <a:p>
            <a:pPr lvl="2"/>
            <a:r>
              <a:rPr lang="en-US" dirty="0"/>
              <a:t>French influence is seen in women’s fashions – higher waistlines and lower necklines</a:t>
            </a:r>
          </a:p>
          <a:p>
            <a:pPr lvl="1"/>
            <a:endParaRPr lang="en-US" dirty="0"/>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Western Expansion and Reform, 1829-1859</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solidFill>
                  <a:schemeClr val="tx2"/>
                </a:solidFill>
              </a:rPr>
              <a:t>Historical events</a:t>
            </a:r>
            <a:r>
              <a:rPr lang="en-US" dirty="0"/>
              <a:t>: </a:t>
            </a:r>
          </a:p>
          <a:p>
            <a:pPr lvl="2"/>
            <a:r>
              <a:rPr lang="en-US" dirty="0"/>
              <a:t>Western expansion makes America the world’s largest democracy</a:t>
            </a:r>
          </a:p>
          <a:p>
            <a:pPr lvl="2"/>
            <a:r>
              <a:rPr lang="en-US" dirty="0"/>
              <a:t>Americans felt optimistic and approved social reforms such as the public school system and 	improving the treatment of the insane and imprisoned</a:t>
            </a:r>
          </a:p>
          <a:p>
            <a:pPr lvl="1"/>
            <a:r>
              <a:rPr lang="en-US" b="1" dirty="0">
                <a:solidFill>
                  <a:schemeClr val="tx2"/>
                </a:solidFill>
              </a:rPr>
              <a:t>Fashions of the time</a:t>
            </a:r>
            <a:r>
              <a:rPr lang="en-US" dirty="0"/>
              <a:t>: </a:t>
            </a:r>
          </a:p>
          <a:p>
            <a:pPr lvl="2"/>
            <a:r>
              <a:rPr lang="en-US" dirty="0"/>
              <a:t>Women began using the hoop to support a fuller skirt silhouette </a:t>
            </a:r>
          </a:p>
          <a:p>
            <a:pPr lvl="2"/>
            <a:r>
              <a:rPr lang="en-US" dirty="0"/>
              <a:t>The hoop was used by women of various social standings</a:t>
            </a:r>
          </a:p>
          <a:p>
            <a:pPr lvl="1"/>
            <a:endParaRPr lang="en-US" dirty="0"/>
          </a:p>
          <a:p>
            <a:pPr lvl="1"/>
            <a:endParaRPr lang="en-US" dirty="0"/>
          </a:p>
        </p:txBody>
      </p:sp>
    </p:spTree>
    <p:extLst>
      <p:ext uri="{BB962C8B-B14F-4D97-AF65-F5344CB8AC3E}">
        <p14:creationId xmlns:p14="http://schemas.microsoft.com/office/powerpoint/2010/main" val="3515108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Civil War, 1860-1865</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solidFill>
                  <a:schemeClr val="tx2"/>
                </a:solidFill>
              </a:rPr>
              <a:t>Historical events</a:t>
            </a:r>
            <a:r>
              <a:rPr lang="en-US" dirty="0"/>
              <a:t>: </a:t>
            </a:r>
          </a:p>
          <a:p>
            <a:pPr lvl="2"/>
            <a:r>
              <a:rPr lang="en-US" dirty="0"/>
              <a:t>Tension in the country grew over the conflict of how much control the federal 	government should have over the states</a:t>
            </a:r>
          </a:p>
          <a:p>
            <a:pPr lvl="2"/>
            <a:r>
              <a:rPr lang="en-US" dirty="0"/>
              <a:t>The Civil War began and lasted four years, at a cost of more than half a million lives</a:t>
            </a:r>
          </a:p>
          <a:p>
            <a:pPr lvl="1"/>
            <a:r>
              <a:rPr lang="en-US" b="1" dirty="0">
                <a:solidFill>
                  <a:schemeClr val="tx2"/>
                </a:solidFill>
              </a:rPr>
              <a:t>Fashions of the time</a:t>
            </a:r>
            <a:r>
              <a:rPr lang="en-US" dirty="0"/>
              <a:t>: </a:t>
            </a:r>
          </a:p>
          <a:p>
            <a:pPr lvl="2"/>
            <a:r>
              <a:rPr lang="en-US" dirty="0"/>
              <a:t>Department stores were established in urban areas, increasing the availability of ready-to-wear clothing</a:t>
            </a:r>
          </a:p>
          <a:p>
            <a:pPr lvl="2"/>
            <a:r>
              <a:rPr lang="en-US" dirty="0"/>
              <a:t>Women had to make smaller hoop skirts due to the cloth shortage from northern mills</a:t>
            </a:r>
          </a:p>
          <a:p>
            <a:pPr lvl="1"/>
            <a:endParaRPr lang="en-US" dirty="0"/>
          </a:p>
          <a:p>
            <a:pPr lvl="1"/>
            <a:endParaRPr lang="en-US" dirty="0"/>
          </a:p>
        </p:txBody>
      </p:sp>
    </p:spTree>
    <p:extLst>
      <p:ext uri="{BB962C8B-B14F-4D97-AF65-F5344CB8AC3E}">
        <p14:creationId xmlns:p14="http://schemas.microsoft.com/office/powerpoint/2010/main" val="2899370028"/>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44</TotalTime>
  <Words>2063</Words>
  <Application>Microsoft Office PowerPoint</Application>
  <PresentationFormat>Widescreen</PresentationFormat>
  <Paragraphs>129</Paragraphs>
  <Slides>16</Slides>
  <Notes>12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16</vt:i4>
      </vt:variant>
    </vt:vector>
  </HeadingPairs>
  <TitlesOfParts>
    <vt:vector size="23"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Objectives</vt:lpstr>
      <vt:lpstr>Periods We Will Examine</vt:lpstr>
      <vt:lpstr>Colonial America, 1492-1763</vt:lpstr>
      <vt:lpstr>Revolutionary Period, 1764-1789</vt:lpstr>
      <vt:lpstr>The New Nation, 1790-1828</vt:lpstr>
      <vt:lpstr>Western Expansion and Reform, 1829-1859</vt:lpstr>
      <vt:lpstr>Civil War, 1860-1865</vt:lpstr>
      <vt:lpstr>Reconstruction, 1866-1877</vt:lpstr>
      <vt:lpstr>Gilded Age, 1878-1889</vt:lpstr>
      <vt:lpstr>Progressive Era, 1890-1913</vt:lpstr>
      <vt:lpstr>Great War and Jazz Age, 1914-1928</vt:lpstr>
      <vt:lpstr>Depression and World War II, 1929-1945</vt:lpstr>
      <vt:lpstr>Modern Era, 1946-1999</vt:lpstr>
      <vt:lpstr>21st Century 2000-Present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33</cp:revision>
  <cp:lastPrinted>2017-07-07T16:17:37Z</cp:lastPrinted>
  <dcterms:created xsi:type="dcterms:W3CDTF">2017-07-11T23:58:30Z</dcterms:created>
  <dcterms:modified xsi:type="dcterms:W3CDTF">2017-07-13T22:01:44Z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