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9"/>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5190" autoAdjust="0"/>
  </p:normalViewPr>
  <p:slideViewPr>
    <p:cSldViewPr snapToGrid="0">
      <p:cViewPr varScale="1">
        <p:scale>
          <a:sx n="110" d="100"/>
          <a:sy n="110" d="100"/>
        </p:scale>
        <p:origin x="610" y="6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that the business plan be well thought out and complete to convince the reader that you have a business that is worthy of investment. The plan needs to tell where the business will be located, what equipment and supplies will be needed to get started, who the competition is, and what your pricing will be for the product.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80159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numerous free resources available for entrepreneurs to use. SBA, SCORE, and SBDC all provide valuable, free information from individuals who have experience. These resources are invaluable for entrepreneurs who own small business or who are thinking of starting a business.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585450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SBDC is a part of the SBA. They have offices in most major cities and have 63 networks in the U.S. (with over 900 delivery points). SBDC provide services such as development of business plans, manufacturing assistance, financial packages, and procurement contracts. Special emphasis areas include international trade and export assistance; e-commerce; technology transfer; assistance for veterans, including reservists, active duty, and disabled personnel returning from deployment; disaster recovery assistance; IRS, EPA, and OSHA regulatory compliance; research and development, and market research.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003464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SCORE sends out retired executives to assist small business owners. They provide onsite counseling for free or at very low cost. They also provide workstations, training, and seminars to help small business owners become successful.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3437880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Success revolves around establishing a solid network of professionals who can provide advice and service when needed. These organizations can help with different aspects of small business. It is recommended that small business owners use different resources. Some services are free for small business owners, and others come at a small cost and others--such as professional consultants--can be more expensive. But if these professionals can identify weaknesses in the business and help fix them, the time and money will be well spent.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111695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 Internet is used more frequently today than books for research, books may have the more valid, research-based information necessary for starting a business.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73512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Websites provide up-to-date information for starting a new business.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70782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 Internet is used more frequently today than books for research, books may have the more valid, research-based information necessary for starting a business.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291623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 Internet is used more frequently today than books for research, books may have the more valid, research-based information necessary for starting a business.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6992772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a:t>How to Create an Effective Business Plan</a:t>
            </a:r>
          </a:p>
          <a:p>
            <a:pPr lvl="1"/>
            <a:r>
              <a:rPr lang="fr-FR" dirty="0" err="1"/>
              <a:t>Entrepreneurship</a:t>
            </a:r>
            <a:r>
              <a:rPr lang="fr-FR" dirty="0"/>
              <a:t> Unit 3, Lesson 2</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Print Resources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Books</a:t>
            </a:r>
          </a:p>
          <a:p>
            <a:pPr lvl="1"/>
            <a:r>
              <a:rPr lang="en-US" dirty="0"/>
              <a:t>Magazines</a:t>
            </a:r>
          </a:p>
          <a:p>
            <a:pPr lvl="1"/>
            <a:r>
              <a:rPr lang="en-US" dirty="0"/>
              <a:t>Government Documents</a:t>
            </a:r>
          </a:p>
          <a:p>
            <a:pPr lvl="1"/>
            <a:r>
              <a:rPr lang="en-US" dirty="0"/>
              <a:t>SBA Publications</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Online Resources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Websites</a:t>
            </a:r>
          </a:p>
          <a:p>
            <a:pPr lvl="2"/>
            <a:r>
              <a:rPr lang="en-US" dirty="0"/>
              <a:t>SBA      </a:t>
            </a:r>
          </a:p>
          <a:p>
            <a:pPr lvl="3"/>
            <a:r>
              <a:rPr lang="en-US" dirty="0"/>
              <a:t>www.sba.gov</a:t>
            </a:r>
          </a:p>
          <a:p>
            <a:pPr lvl="2"/>
            <a:r>
              <a:rPr lang="en-US" dirty="0"/>
              <a:t>SBDC  </a:t>
            </a:r>
          </a:p>
          <a:p>
            <a:pPr lvl="3"/>
            <a:r>
              <a:rPr lang="en-US" dirty="0"/>
              <a:t> www.sba.gov/aboutsba/sbaprograms/sbdc/index.html</a:t>
            </a:r>
          </a:p>
          <a:p>
            <a:pPr lvl="2"/>
            <a:r>
              <a:rPr lang="en-US" dirty="0"/>
              <a:t>SCORE  </a:t>
            </a:r>
          </a:p>
          <a:p>
            <a:pPr lvl="3"/>
            <a:r>
              <a:rPr lang="en-US" dirty="0"/>
              <a:t>  www.score.org</a:t>
            </a:r>
          </a:p>
          <a:p>
            <a:pPr lvl="1"/>
            <a:endParaRPr lang="en-US" dirty="0"/>
          </a:p>
        </p:txBody>
      </p:sp>
    </p:spTree>
    <p:extLst>
      <p:ext uri="{BB962C8B-B14F-4D97-AF65-F5344CB8AC3E}">
        <p14:creationId xmlns:p14="http://schemas.microsoft.com/office/powerpoint/2010/main" val="3353179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Mistakes in Business Planning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Unrealistic Financial Projections</a:t>
            </a:r>
          </a:p>
          <a:p>
            <a:pPr lvl="1"/>
            <a:r>
              <a:rPr lang="en-US" dirty="0"/>
              <a:t>Undefined Target Market</a:t>
            </a:r>
          </a:p>
          <a:p>
            <a:pPr lvl="1"/>
            <a:r>
              <a:rPr lang="en-US" dirty="0"/>
              <a:t>Poor Research</a:t>
            </a:r>
          </a:p>
          <a:p>
            <a:pPr lvl="1"/>
            <a:r>
              <a:rPr lang="en-US" dirty="0"/>
              <a:t>Ignored Competition</a:t>
            </a:r>
          </a:p>
          <a:p>
            <a:pPr lvl="1"/>
            <a:r>
              <a:rPr lang="en-US" dirty="0"/>
              <a:t>Inconsistencies in the Business Plan</a:t>
            </a:r>
          </a:p>
          <a:p>
            <a:pPr lvl="1"/>
            <a:endParaRPr lang="en-US" dirty="0"/>
          </a:p>
        </p:txBody>
      </p:sp>
    </p:spTree>
    <p:extLst>
      <p:ext uri="{BB962C8B-B14F-4D97-AF65-F5344CB8AC3E}">
        <p14:creationId xmlns:p14="http://schemas.microsoft.com/office/powerpoint/2010/main" val="2773102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endParaRPr lang="en-US" sz="1600" dirty="0"/>
          </a:p>
          <a:p>
            <a:pPr lvl="1"/>
            <a:r>
              <a:rPr lang="en-US" sz="1600" dirty="0"/>
              <a:t>Inform Assignment #1</a:t>
            </a:r>
          </a:p>
          <a:p>
            <a:pPr lvl="2"/>
            <a:r>
              <a:rPr lang="en-US" sz="1600" dirty="0"/>
              <a:t>Split the class into five groups. The five groups will use the Internet to research SBA, SBDC, SCORE, the chamber of commerce for your community, and professional organizations representing the career interests in that group of students. Each group is responsible for teaching the class about the organization they have researched. Digital group presentations will be evaluated using a rubric.</a:t>
            </a:r>
          </a:p>
          <a:p>
            <a:pPr lvl="1"/>
            <a:r>
              <a:rPr lang="en-US" sz="1600" dirty="0"/>
              <a:t>Location, Location, Location Assignment #2</a:t>
            </a:r>
          </a:p>
          <a:p>
            <a:pPr lvl="2"/>
            <a:r>
              <a:rPr lang="en-US" sz="1600" dirty="0"/>
              <a:t>The success of a business depends heavily upon the location. The business must be located conveniently for the target market. The location should be easily accessible by traffic going both directions. There should be plenty of parking spaces available in a well-lighted parking lot. There should be a high level of consumer traffic flow daily. Ask students to select an available business location in the community, conduct research, observe the location, and write a report explaining why the location is a good/poor choice for a business. The report will be evaluated using a rubric.</a:t>
            </a:r>
          </a:p>
          <a:p>
            <a:pPr lvl="1"/>
            <a:r>
              <a:rPr lang="en-US" sz="1600" dirty="0"/>
              <a:t>Entrepreneurship Newscast Assignment #3</a:t>
            </a:r>
          </a:p>
          <a:p>
            <a:pPr lvl="2"/>
            <a:r>
              <a:rPr lang="en-US" sz="1600" dirty="0"/>
              <a:t>Ask students to locate two articles in the library or on the Internet about successful entrepreneurs and write the Top Ten Points for each article. Students will share their information in class, using digital presentations for their newscasts. Digital presentations will </a:t>
            </a:r>
          </a:p>
        </p:txBody>
      </p:sp>
    </p:spTree>
    <p:extLst>
      <p:ext uri="{BB962C8B-B14F-4D97-AF65-F5344CB8AC3E}">
        <p14:creationId xmlns:p14="http://schemas.microsoft.com/office/powerpoint/2010/main" val="2352898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Students can identify resources for new business ideas.</a:t>
            </a:r>
          </a:p>
          <a:p>
            <a:pPr lvl="1"/>
            <a:r>
              <a:rPr lang="en-US" dirty="0"/>
              <a:t>Students will recognize different business opportunities.</a:t>
            </a:r>
          </a:p>
          <a:p>
            <a:pPr lvl="1"/>
            <a:r>
              <a:rPr lang="en-US" dirty="0"/>
              <a:t>Students will identify their own personal goals. </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Small Business Administration</a:t>
            </a:r>
          </a:p>
          <a:p>
            <a:pPr lvl="1"/>
            <a:r>
              <a:rPr lang="en-US" dirty="0"/>
              <a:t>Small Business Development Center</a:t>
            </a:r>
          </a:p>
          <a:p>
            <a:pPr lvl="1"/>
            <a:r>
              <a:rPr lang="en-US" dirty="0"/>
              <a:t>Service Corps of Retired Executives</a:t>
            </a:r>
          </a:p>
          <a:p>
            <a:pPr lvl="1"/>
            <a:r>
              <a:rPr lang="en-US" dirty="0"/>
              <a:t>Trade Association</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Research the Business Plan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first step of developing a business plan is to be able to convince the reader that you have a practical business idea. Some issues that must be researched include</a:t>
            </a:r>
          </a:p>
          <a:p>
            <a:pPr lvl="2"/>
            <a:r>
              <a:rPr lang="en-US" dirty="0"/>
              <a:t>A location for business, </a:t>
            </a:r>
          </a:p>
          <a:p>
            <a:pPr lvl="2"/>
            <a:r>
              <a:rPr lang="en-US" dirty="0"/>
              <a:t>The equipment /supplies that you will need,</a:t>
            </a:r>
          </a:p>
          <a:p>
            <a:pPr lvl="2"/>
            <a:r>
              <a:rPr lang="en-US" dirty="0"/>
              <a:t>The competition, and</a:t>
            </a:r>
          </a:p>
          <a:p>
            <a:pPr lvl="2"/>
            <a:r>
              <a:rPr lang="en-US" dirty="0"/>
              <a:t>The pricing of product/service.</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Research the Business Plan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Community, Government, and Professional Resources</a:t>
            </a:r>
          </a:p>
          <a:p>
            <a:pPr lvl="2"/>
            <a:r>
              <a:rPr lang="en-US" dirty="0"/>
              <a:t>Small Business Administration (SBA)</a:t>
            </a:r>
          </a:p>
          <a:p>
            <a:pPr lvl="3"/>
            <a:r>
              <a:rPr lang="en-US" dirty="0"/>
              <a:t>Provides management assistance for current and prospective small business owners.</a:t>
            </a:r>
          </a:p>
          <a:p>
            <a:pPr lvl="3"/>
            <a:r>
              <a:rPr lang="en-US" dirty="0"/>
              <a:t>Provides financial assistance.</a:t>
            </a:r>
          </a:p>
          <a:p>
            <a:pPr lvl="3"/>
            <a:r>
              <a:rPr lang="en-US" dirty="0"/>
              <a:t>Provides counseling and training for small business owners.</a:t>
            </a:r>
          </a:p>
          <a:p>
            <a:pPr lvl="3"/>
            <a:r>
              <a:rPr lang="en-US" dirty="0"/>
              <a:t>Provides disaster assistance</a:t>
            </a:r>
          </a:p>
          <a:p>
            <a:pPr lvl="3"/>
            <a:r>
              <a:rPr lang="en-US" dirty="0"/>
              <a:t>Provides a voice for small businesses on legislative issues.</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Research the Business Plan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Community, Government, and Professional Resources (Continued)</a:t>
            </a:r>
          </a:p>
          <a:p>
            <a:pPr lvl="2"/>
            <a:r>
              <a:rPr lang="en-US" dirty="0"/>
              <a:t>Small Business Development Centers (SBDC)</a:t>
            </a:r>
          </a:p>
          <a:p>
            <a:pPr lvl="3"/>
            <a:r>
              <a:rPr lang="en-US" dirty="0"/>
              <a:t>Counselors provide free one-on-one assistance in developing a business plan</a:t>
            </a:r>
          </a:p>
          <a:p>
            <a:pPr lvl="3"/>
            <a:r>
              <a:rPr lang="en-US" dirty="0"/>
              <a:t>Provide inexpensive workshops on topics to help develop a business plan</a:t>
            </a:r>
          </a:p>
          <a:p>
            <a:pPr lvl="3"/>
            <a:r>
              <a:rPr lang="en-US" dirty="0"/>
              <a:t>Formed as a cooperative effort of the private sector, educational community, and federal, state, and local governments</a:t>
            </a:r>
          </a:p>
          <a:p>
            <a:pPr lvl="3"/>
            <a:r>
              <a:rPr lang="en-US" dirty="0"/>
              <a:t>Enhance economic development by providing small businesses with training and technical assistance</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Research the Business Plan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Community, Government, and Professional Resources (Continued)</a:t>
            </a:r>
          </a:p>
          <a:p>
            <a:pPr lvl="2"/>
            <a:r>
              <a:rPr lang="en-US" dirty="0"/>
              <a:t>Service Corps of Retired Executives (SCORE)</a:t>
            </a:r>
          </a:p>
          <a:p>
            <a:pPr lvl="3"/>
            <a:r>
              <a:rPr lang="en-US" dirty="0"/>
              <a:t>More than 10,500 retired executives who volunteer their time to provide entrepreneurs with real-world advice and knowledge</a:t>
            </a:r>
          </a:p>
          <a:p>
            <a:pPr lvl="3"/>
            <a:r>
              <a:rPr lang="en-US" dirty="0"/>
              <a:t>Set up a meeting with a SCORE volunteer, work with a SCORE volunteer over the Internet, or attend a workshops sponsored by SCORE</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Community, Government, and Professional Resources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Chamber of Commerce – A local organization of businesses whose goal is to further the interests of business. </a:t>
            </a:r>
          </a:p>
          <a:p>
            <a:pPr lvl="1"/>
            <a:r>
              <a:rPr lang="en-US" dirty="0"/>
              <a:t>Trade Associations – Organizations made up of professionals in a specific industry.</a:t>
            </a:r>
          </a:p>
          <a:p>
            <a:pPr lvl="1"/>
            <a:r>
              <a:rPr lang="en-US" dirty="0"/>
              <a:t>Professional Consultants – Paid professionals who provide guidance. </a:t>
            </a:r>
          </a:p>
          <a:p>
            <a:pPr lvl="1"/>
            <a:r>
              <a:rPr lang="en-US" dirty="0"/>
              <a:t>Financial Institutions – Local banks can provide counseling and financial assistance. </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office/2006/metadata/properties"/>
    <ds:schemaRef ds:uri="http://schemas.microsoft.com/sharepoint/v3"/>
    <ds:schemaRef ds:uri="05d88611-e516-4d1a-b12e-39107e78b3d0"/>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56ea17bb-c96d-4826-b465-01eec0dd23dd"/>
    <ds:schemaRef ds:uri="http://purl.org/dc/dcmitype/"/>
    <ds:schemaRef ds:uri="http://purl.org/dc/terms/"/>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186</TotalTime>
  <Words>1118</Words>
  <Application>Microsoft Office PowerPoint</Application>
  <PresentationFormat>Widescreen</PresentationFormat>
  <Paragraphs>87</Paragraphs>
  <Slides>13</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Goals</vt:lpstr>
      <vt:lpstr>Terms</vt:lpstr>
      <vt:lpstr>Research the Business Plan</vt:lpstr>
      <vt:lpstr>Research the Business Plan</vt:lpstr>
      <vt:lpstr>Research the Business Plan</vt:lpstr>
      <vt:lpstr>Research the Business Plan</vt:lpstr>
      <vt:lpstr>Community, Government, and Professional Resources</vt:lpstr>
      <vt:lpstr>Print Resources</vt:lpstr>
      <vt:lpstr>Online Resources</vt:lpstr>
      <vt:lpstr>Mistakes in Business Planning</vt:lpstr>
      <vt:lpstr>Assignments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7</cp:revision>
  <cp:lastPrinted>2017-07-07T16:17:37Z</cp:lastPrinted>
  <dcterms:created xsi:type="dcterms:W3CDTF">2017-07-11T23:58:30Z</dcterms:created>
  <dcterms:modified xsi:type="dcterms:W3CDTF">2017-07-25T22:13:39Z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