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31" r:id="rId8"/>
    <p:sldId id="324" r:id="rId9"/>
    <p:sldId id="325" r:id="rId10"/>
    <p:sldId id="326" r:id="rId11"/>
    <p:sldId id="332" r:id="rId12"/>
    <p:sldId id="333" r:id="rId13"/>
    <p:sldId id="334" r:id="rId14"/>
    <p:sldId id="327" r:id="rId15"/>
    <p:sldId id="328"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How to Read an </a:t>
            </a:r>
            <a:br>
              <a:rPr lang="en-US" dirty="0"/>
            </a:br>
            <a:r>
              <a:rPr lang="en-US" dirty="0"/>
              <a:t>Architect’s Scale</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3</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Place the scale on the print.  </a:t>
            </a:r>
          </a:p>
          <a:p>
            <a:pPr lvl="1"/>
            <a:r>
              <a:rPr lang="en-US" dirty="0"/>
              <a:t>Place the mark above the zero at the beginning of the line to be measured.</a:t>
            </a:r>
          </a:p>
        </p:txBody>
      </p:sp>
      <p:pic>
        <p:nvPicPr>
          <p:cNvPr id="5" name="Picture 5" descr="Picture 018">
            <a:extLst>
              <a:ext uri="{FF2B5EF4-FFF2-40B4-BE49-F238E27FC236}">
                <a16:creationId xmlns:a16="http://schemas.microsoft.com/office/drawing/2014/main" id="{5558F2CD-19B0-46F1-A15F-CB8645A6C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8454" y="3738239"/>
            <a:ext cx="6242050" cy="2057400"/>
          </a:xfrm>
          <a:prstGeom prst="rect">
            <a:avLst/>
          </a:prstGeom>
          <a:solidFill>
            <a:schemeClr val="accent1"/>
          </a:solidFill>
          <a:ln w="9525">
            <a:solidFill>
              <a:srgbClr val="000000"/>
            </a:solidFill>
            <a:miter lim="800000"/>
            <a:headEnd/>
            <a:tailEnd/>
          </a:ln>
        </p:spPr>
      </p:pic>
      <p:sp>
        <p:nvSpPr>
          <p:cNvPr id="6" name="AutoShape 6">
            <a:extLst>
              <a:ext uri="{FF2B5EF4-FFF2-40B4-BE49-F238E27FC236}">
                <a16:creationId xmlns:a16="http://schemas.microsoft.com/office/drawing/2014/main" id="{0A9A2FD6-185A-4C51-90D6-F549D48D6262}"/>
              </a:ext>
            </a:extLst>
          </p:cNvPr>
          <p:cNvSpPr>
            <a:spLocks noChangeArrowheads="1"/>
          </p:cNvSpPr>
          <p:nvPr/>
        </p:nvSpPr>
        <p:spPr bwMode="auto">
          <a:xfrm>
            <a:off x="4314054" y="2842889"/>
            <a:ext cx="228600" cy="1371600"/>
          </a:xfrm>
          <a:prstGeom prst="downArrow">
            <a:avLst>
              <a:gd name="adj1" fmla="val 50000"/>
              <a:gd name="adj2" fmla="val 150000"/>
            </a:avLst>
          </a:prstGeom>
          <a:solidFill>
            <a:schemeClr val="accent1"/>
          </a:solidFill>
          <a:ln w="9525">
            <a:solidFill>
              <a:schemeClr val="accent1"/>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960846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4: Using the Scale to Draw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 drawn your own prints, determine the length of the object to be drawn, then scale it down accordingly using the architect’s scale. </a:t>
            </a:r>
          </a:p>
          <a:p>
            <a:pPr lvl="1"/>
            <a:r>
              <a:rPr lang="en-US" dirty="0"/>
              <a:t>For example, using the 1/8”= 1’ example, a wall 20 feet in length would become 20/8 inches, or 2 1/2 inches on the blueprint. </a:t>
            </a:r>
            <a:br>
              <a:rPr lang="en-US" dirty="0"/>
            </a:br>
            <a:endParaRPr lang="en-US" dirty="0"/>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an Architect’s Scale?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281573" cy="4734318"/>
          </a:xfrm>
        </p:spPr>
        <p:txBody>
          <a:bodyPr/>
          <a:lstStyle/>
          <a:p>
            <a:pPr lvl="1"/>
            <a:r>
              <a:rPr lang="en-US" dirty="0"/>
              <a:t>A triangular shaped instrument used for making or measuring scaled drawings such as blueprints or floor plans.</a:t>
            </a:r>
          </a:p>
          <a:p>
            <a:pPr lvl="1"/>
            <a:r>
              <a:rPr lang="en-US" dirty="0"/>
              <a:t>Scales can be made of wood, plastic, or aluminum.</a:t>
            </a:r>
          </a:p>
          <a:p>
            <a:pPr lvl="1"/>
            <a:r>
              <a:rPr lang="en-US" dirty="0"/>
              <a:t>The scale can be read from left to right and right to left.</a:t>
            </a:r>
          </a:p>
          <a:p>
            <a:pPr lvl="1"/>
            <a:r>
              <a:rPr lang="en-US" altLang="en-US" dirty="0"/>
              <a:t>1/8” scale would be read from left to right and the ¼” scale would be read from right to left.</a:t>
            </a:r>
          </a:p>
          <a:p>
            <a:pPr lvl="1"/>
            <a:endParaRPr lang="en-US" dirty="0"/>
          </a:p>
          <a:p>
            <a:pPr lvl="1"/>
            <a:endParaRPr lang="en-US" dirty="0"/>
          </a:p>
          <a:p>
            <a:pPr lvl="1"/>
            <a:endParaRPr lang="en-US" dirty="0"/>
          </a:p>
        </p:txBody>
      </p:sp>
      <p:pic>
        <p:nvPicPr>
          <p:cNvPr id="4" name="Picture 7" descr="Scale Ruler by filmingilman.">
            <a:extLst>
              <a:ext uri="{FF2B5EF4-FFF2-40B4-BE49-F238E27FC236}">
                <a16:creationId xmlns:a16="http://schemas.microsoft.com/office/drawing/2014/main" id="{9EC6ECE7-98A8-4DF8-BB0D-0D7A0777A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731" y="2301679"/>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49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Does “Drawn to Scale” Mean?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 a scaled drawing, a small measurement is used to represent a large measurement.</a:t>
            </a:r>
          </a:p>
          <a:p>
            <a:pPr lvl="1"/>
            <a:r>
              <a:rPr lang="en-US" altLang="en-US" dirty="0"/>
              <a:t>For example, one-fourth inch (¼”) on the plan may represent one foot (1’) in the real world.</a:t>
            </a:r>
          </a:p>
          <a:p>
            <a:pPr marL="0" lvl="1" indent="0">
              <a:buNone/>
            </a:pP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One Word, Two Different Meanings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actual instrument used for drawing and measuring.</a:t>
            </a:r>
          </a:p>
          <a:p>
            <a:pPr lvl="1"/>
            <a:r>
              <a:rPr lang="en-US" dirty="0"/>
              <a:t>The unit of measurement that plans are proportionally drawn to ¼ ” = 1’.</a:t>
            </a:r>
          </a:p>
          <a:p>
            <a:pPr lvl="1"/>
            <a:r>
              <a:rPr lang="en-US" dirty="0"/>
              <a:t>Floor plans for residential structures are usually drawn at ¼” = 1’.</a:t>
            </a:r>
          </a:p>
          <a:p>
            <a:pPr lvl="1"/>
            <a:r>
              <a:rPr lang="en-US" dirty="0"/>
              <a:t>Commercial buildings may be drawn at 1/8” = 1’ if they are too large to fit on the desired sheet size at ¼” = 1’.</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1: Determine the Drawing Scale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Example 1</a:t>
            </a:r>
          </a:p>
          <a:p>
            <a:pPr lvl="1"/>
            <a:endParaRPr lang="en-US" dirty="0"/>
          </a:p>
        </p:txBody>
      </p:sp>
      <p:pic>
        <p:nvPicPr>
          <p:cNvPr id="4" name="Picture 4" descr="Picture 002">
            <a:extLst>
              <a:ext uri="{FF2B5EF4-FFF2-40B4-BE49-F238E27FC236}">
                <a16:creationId xmlns:a16="http://schemas.microsoft.com/office/drawing/2014/main" id="{A7F1871A-FD98-463C-9C22-CB535658DA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3701" y="1865297"/>
            <a:ext cx="5719254" cy="428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5">
            <a:extLst>
              <a:ext uri="{FF2B5EF4-FFF2-40B4-BE49-F238E27FC236}">
                <a16:creationId xmlns:a16="http://schemas.microsoft.com/office/drawing/2014/main" id="{88C4E9EE-D86B-4291-A03C-441016820A6A}"/>
              </a:ext>
            </a:extLst>
          </p:cNvPr>
          <p:cNvSpPr>
            <a:spLocks noChangeArrowheads="1"/>
          </p:cNvSpPr>
          <p:nvPr/>
        </p:nvSpPr>
        <p:spPr bwMode="auto">
          <a:xfrm>
            <a:off x="5001429" y="4476527"/>
            <a:ext cx="895501" cy="418908"/>
          </a:xfrm>
          <a:prstGeom prst="ellipse">
            <a:avLst/>
          </a:prstGeom>
          <a:noFill/>
          <a:ln w="603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52456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1: Determine the Drawing Scale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Example 2</a:t>
            </a:r>
          </a:p>
          <a:p>
            <a:pPr lvl="1"/>
            <a:endParaRPr lang="en-US" dirty="0"/>
          </a:p>
        </p:txBody>
      </p:sp>
      <p:pic>
        <p:nvPicPr>
          <p:cNvPr id="6" name="Picture 5" descr="Picture 004">
            <a:extLst>
              <a:ext uri="{FF2B5EF4-FFF2-40B4-BE49-F238E27FC236}">
                <a16:creationId xmlns:a16="http://schemas.microsoft.com/office/drawing/2014/main" id="{FDDCC3E6-19F6-45CF-BA83-3AD94F5B4E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276" y="1881620"/>
            <a:ext cx="5880038" cy="4410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6">
            <a:extLst>
              <a:ext uri="{FF2B5EF4-FFF2-40B4-BE49-F238E27FC236}">
                <a16:creationId xmlns:a16="http://schemas.microsoft.com/office/drawing/2014/main" id="{B693476C-B25C-4529-95B6-81759123C376}"/>
              </a:ext>
            </a:extLst>
          </p:cNvPr>
          <p:cNvSpPr>
            <a:spLocks noChangeArrowheads="1"/>
          </p:cNvSpPr>
          <p:nvPr/>
        </p:nvSpPr>
        <p:spPr bwMode="auto">
          <a:xfrm>
            <a:off x="4414163" y="4387905"/>
            <a:ext cx="2036943" cy="646027"/>
          </a:xfrm>
          <a:prstGeom prst="ellipse">
            <a:avLst/>
          </a:prstGeom>
          <a:noFill/>
          <a:ln w="603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71356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1: Determine the Drawing Scale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Example 3</a:t>
            </a:r>
          </a:p>
          <a:p>
            <a:pPr lvl="1"/>
            <a:endParaRPr lang="en-US" dirty="0"/>
          </a:p>
        </p:txBody>
      </p:sp>
      <p:pic>
        <p:nvPicPr>
          <p:cNvPr id="8" name="Picture 4" descr="Picture 001">
            <a:extLst>
              <a:ext uri="{FF2B5EF4-FFF2-40B4-BE49-F238E27FC236}">
                <a16:creationId xmlns:a16="http://schemas.microsoft.com/office/drawing/2014/main" id="{F61F1A88-FB95-4064-BA2F-600E4E1EB3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6381" y="2089212"/>
            <a:ext cx="3962400" cy="3879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Oval 5">
            <a:extLst>
              <a:ext uri="{FF2B5EF4-FFF2-40B4-BE49-F238E27FC236}">
                <a16:creationId xmlns:a16="http://schemas.microsoft.com/office/drawing/2014/main" id="{7D0CDEB6-A619-4F73-815B-79FB70735FF1}"/>
              </a:ext>
            </a:extLst>
          </p:cNvPr>
          <p:cNvSpPr>
            <a:spLocks noChangeArrowheads="1"/>
          </p:cNvSpPr>
          <p:nvPr/>
        </p:nvSpPr>
        <p:spPr bwMode="auto">
          <a:xfrm>
            <a:off x="5331781" y="2622612"/>
            <a:ext cx="1905000" cy="762000"/>
          </a:xfrm>
          <a:prstGeom prst="ellipse">
            <a:avLst/>
          </a:prstGeom>
          <a:noFill/>
          <a:ln w="603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44050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Step 2: Find the Matching Number on the Architect’s Scale</a:t>
            </a:r>
          </a:p>
        </p:txBody>
      </p:sp>
      <p:pic>
        <p:nvPicPr>
          <p:cNvPr id="10" name="Picture 4" descr="Picture 002">
            <a:extLst>
              <a:ext uri="{FF2B5EF4-FFF2-40B4-BE49-F238E27FC236}">
                <a16:creationId xmlns:a16="http://schemas.microsoft.com/office/drawing/2014/main" id="{61C23A08-5DB9-4DA6-A2F3-95E5BF2433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960" y="1590213"/>
            <a:ext cx="46482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descr="scale2">
            <a:extLst>
              <a:ext uri="{FF2B5EF4-FFF2-40B4-BE49-F238E27FC236}">
                <a16:creationId xmlns:a16="http://schemas.microsoft.com/office/drawing/2014/main" id="{A4D6FCFF-9046-4ED0-A073-41BE8E5EA3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9360" y="5057313"/>
            <a:ext cx="88392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6">
            <a:extLst>
              <a:ext uri="{FF2B5EF4-FFF2-40B4-BE49-F238E27FC236}">
                <a16:creationId xmlns:a16="http://schemas.microsoft.com/office/drawing/2014/main" id="{EC6D5472-837A-4E49-B5A6-EA28341E502F}"/>
              </a:ext>
            </a:extLst>
          </p:cNvPr>
          <p:cNvSpPr>
            <a:spLocks noChangeArrowheads="1"/>
          </p:cNvSpPr>
          <p:nvPr/>
        </p:nvSpPr>
        <p:spPr bwMode="auto">
          <a:xfrm>
            <a:off x="3355760" y="3685713"/>
            <a:ext cx="685800" cy="457200"/>
          </a:xfrm>
          <a:prstGeom prst="ellipse">
            <a:avLst/>
          </a:pr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Oval 7">
            <a:extLst>
              <a:ext uri="{FF2B5EF4-FFF2-40B4-BE49-F238E27FC236}">
                <a16:creationId xmlns:a16="http://schemas.microsoft.com/office/drawing/2014/main" id="{25541347-7CA7-4D88-886D-0C3E279D712A}"/>
              </a:ext>
            </a:extLst>
          </p:cNvPr>
          <p:cNvSpPr>
            <a:spLocks noChangeArrowheads="1"/>
          </p:cNvSpPr>
          <p:nvPr/>
        </p:nvSpPr>
        <p:spPr bwMode="auto">
          <a:xfrm>
            <a:off x="9832760" y="5209713"/>
            <a:ext cx="685800" cy="457200"/>
          </a:xfrm>
          <a:prstGeom prst="ellipse">
            <a:avLst/>
          </a:prstGeom>
          <a:noFill/>
          <a:ln w="381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58515667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05d88611-e516-4d1a-b12e-39107e78b3d0"/>
    <ds:schemaRef ds:uri="http://www.w3.org/XML/1998/namespace"/>
    <ds:schemaRef ds:uri="http://schemas.microsoft.com/sharepoint/v3"/>
    <ds:schemaRef ds:uri="http://purl.org/dc/terms/"/>
    <ds:schemaRef ds:uri="56ea17bb-c96d-4826-b465-01eec0dd23dd"/>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105</TotalTime>
  <Words>320</Words>
  <Application>Microsoft Office PowerPoint</Application>
  <PresentationFormat>Widescreen</PresentationFormat>
  <Paragraphs>28</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What is an Architect’s Scale?</vt:lpstr>
      <vt:lpstr>What Does “Drawn to Scale” Mean?</vt:lpstr>
      <vt:lpstr>One Word, Two Different Meanings</vt:lpstr>
      <vt:lpstr>Step 1: Determine the Drawing Scale</vt:lpstr>
      <vt:lpstr>Step 1: Determine the Drawing Scale</vt:lpstr>
      <vt:lpstr>Step 1: Determine the Drawing Scale</vt:lpstr>
      <vt:lpstr>Step 2: Find the Matching Number on the Architect’s Scale</vt:lpstr>
      <vt:lpstr>Step 3</vt:lpstr>
      <vt:lpstr>Step 4: Using the Scale to Draw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23</cp:revision>
  <cp:lastPrinted>2017-07-07T16:17:37Z</cp:lastPrinted>
  <dcterms:created xsi:type="dcterms:W3CDTF">2017-07-11T23:58:30Z</dcterms:created>
  <dcterms:modified xsi:type="dcterms:W3CDTF">2017-07-25T16:58:32Z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