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8" r:id="rId4"/>
    <p:sldMasterId id="2147483761" r:id="rId5"/>
  </p:sldMasterIdLst>
  <p:notesMasterIdLst>
    <p:notesMasterId r:id="rId22"/>
  </p:notesMasterIdLst>
  <p:sldIdLst>
    <p:sldId id="321" r:id="rId6"/>
    <p:sldId id="319" r:id="rId7"/>
    <p:sldId id="323" r:id="rId8"/>
    <p:sldId id="324" r:id="rId9"/>
    <p:sldId id="325" r:id="rId10"/>
    <p:sldId id="331" r:id="rId11"/>
    <p:sldId id="332" r:id="rId12"/>
    <p:sldId id="333" r:id="rId13"/>
    <p:sldId id="334" r:id="rId14"/>
    <p:sldId id="335" r:id="rId15"/>
    <p:sldId id="326" r:id="rId16"/>
    <p:sldId id="327" r:id="rId17"/>
    <p:sldId id="328" r:id="rId18"/>
    <p:sldId id="329" r:id="rId19"/>
    <p:sldId id="330" r:id="rId20"/>
    <p:sldId id="336" r:id="rId21"/>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536" userDrawn="1">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hris Cambron" initials="CC" lastIdx="1" clrIdx="0">
    <p:extLst/>
  </p:cmAuthor>
  <p:cmAuthor id="2" name="Chris Cambron" initials="CC [2]" lastIdx="1" clrIdx="1">
    <p:extLst/>
  </p:cmAuthor>
  <p:cmAuthor id="3" name="Chris Cambron" initials="CC [3]" lastIdx="1" clrIdx="2">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E7CBE"/>
    <a:srgbClr val="D6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14" autoAdjust="0"/>
    <p:restoredTop sz="95190" autoAdjust="0"/>
  </p:normalViewPr>
  <p:slideViewPr>
    <p:cSldViewPr snapToGrid="0">
      <p:cViewPr varScale="1">
        <p:scale>
          <a:sx n="86" d="100"/>
          <a:sy n="86" d="100"/>
        </p:scale>
        <p:origin x="562" y="72"/>
      </p:cViewPr>
      <p:guideLst>
        <p:guide orient="horz" pos="1536"/>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theme" Target="theme/theme1.xml"/><Relationship Id="rId3" Type="http://schemas.openxmlformats.org/officeDocument/2006/relationships/customXml" Target="../customXml/item3.xml"/><Relationship Id="rId21" Type="http://schemas.openxmlformats.org/officeDocument/2006/relationships/slide" Target="slides/slide16.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presProps" Target="presProps.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commentAuthors" Target="commentAuthors.xml"/><Relationship Id="rId28" Type="http://schemas.microsoft.com/office/2015/10/relationships/revisionInfo" Target="revisionInfo.xml"/><Relationship Id="rId10" Type="http://schemas.openxmlformats.org/officeDocument/2006/relationships/slide" Target="slides/slide5.xml"/><Relationship Id="rId19" Type="http://schemas.openxmlformats.org/officeDocument/2006/relationships/slide" Target="slides/slide14.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notesMaster" Target="notesMasters/notesMaster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07D6D5D6-24C7-4B56-B2DF-FCCD525C5D1F}" type="datetimeFigureOut">
              <a:rPr lang="en-US" smtClean="0"/>
              <a:t>7/20/2017</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B36392A5-00F8-4B40-B46C-7CA31B660224}" type="slidenum">
              <a:rPr lang="en-US" smtClean="0"/>
              <a:t>‹#›</a:t>
            </a:fld>
            <a:endParaRPr lang="en-US"/>
          </a:p>
        </p:txBody>
      </p:sp>
    </p:spTree>
    <p:extLst>
      <p:ext uri="{BB962C8B-B14F-4D97-AF65-F5344CB8AC3E}">
        <p14:creationId xmlns:p14="http://schemas.microsoft.com/office/powerpoint/2010/main" val="5509007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mailto:copyrights@tea.state.tx.us" TargetMode="External"/><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TE - Title Slide">
    <p:bg>
      <p:bgPr>
        <a:solidFill>
          <a:schemeClr val="bg1"/>
        </a:solidFill>
        <a:effectLst/>
      </p:bgPr>
    </p:bg>
    <p:spTree>
      <p:nvGrpSpPr>
        <p:cNvPr id="1" name=""/>
        <p:cNvGrpSpPr/>
        <p:nvPr/>
      </p:nvGrpSpPr>
      <p:grpSpPr>
        <a:xfrm>
          <a:off x="0" y="0"/>
          <a:ext cx="0" cy="0"/>
          <a:chOff x="0" y="0"/>
          <a:chExt cx="0" cy="0"/>
        </a:xfrm>
      </p:grpSpPr>
      <p:sp>
        <p:nvSpPr>
          <p:cNvPr id="8" name="Rectangle 7"/>
          <p:cNvSpPr/>
          <p:nvPr userDrawn="1"/>
        </p:nvSpPr>
        <p:spPr>
          <a:xfrm>
            <a:off x="4395718" y="0"/>
            <a:ext cx="7796282"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74650" y="1296586"/>
            <a:ext cx="3568700" cy="1460322"/>
          </a:xfrm>
          <a:prstGeom prst="rect">
            <a:avLst/>
          </a:prstGeom>
        </p:spPr>
      </p:pic>
      <p:pic>
        <p:nvPicPr>
          <p:cNvPr id="6" name="Picture 5"/>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312919" y="5591286"/>
            <a:ext cx="1729826" cy="847614"/>
          </a:xfrm>
          <a:prstGeom prst="rect">
            <a:avLst/>
          </a:prstGeom>
        </p:spPr>
      </p:pic>
      <p:sp>
        <p:nvSpPr>
          <p:cNvPr id="7" name="Text Placeholder 6"/>
          <p:cNvSpPr>
            <a:spLocks noGrp="1"/>
          </p:cNvSpPr>
          <p:nvPr>
            <p:ph type="body" sz="quarter" idx="10"/>
          </p:nvPr>
        </p:nvSpPr>
        <p:spPr bwMode="white">
          <a:xfrm>
            <a:off x="4735870" y="1219200"/>
            <a:ext cx="7080130" cy="5072063"/>
          </a:xfrm>
        </p:spPr>
        <p:txBody>
          <a:bodyPr lIns="0" tIns="0" rIns="0" bIns="0" anchor="t" anchorCtr="0"/>
          <a:lstStyle>
            <a:lvl1pPr marL="0" indent="0">
              <a:spcAft>
                <a:spcPts val="600"/>
              </a:spcAft>
              <a:buFontTx/>
              <a:buNone/>
              <a:defRPr sz="7200" spc="-60" baseline="0">
                <a:solidFill>
                  <a:schemeClr val="bg1"/>
                </a:solidFill>
              </a:defRPr>
            </a:lvl1pPr>
            <a:lvl2pPr marL="0" indent="0">
              <a:buFontTx/>
              <a:buNone/>
              <a:defRPr sz="4400">
                <a:solidFill>
                  <a:schemeClr val="accent2">
                    <a:lumMod val="60000"/>
                    <a:lumOff val="40000"/>
                  </a:schemeClr>
                </a:solidFill>
              </a:defRPr>
            </a:lvl2pPr>
          </a:lstStyle>
          <a:p>
            <a:pPr lvl="0"/>
            <a:r>
              <a:rPr lang="en-US"/>
              <a:t>Edit Master text styles</a:t>
            </a:r>
          </a:p>
          <a:p>
            <a:pPr lvl="1"/>
            <a:r>
              <a:rPr lang="en-US"/>
              <a:t>Second level</a:t>
            </a:r>
          </a:p>
        </p:txBody>
      </p:sp>
      <p:cxnSp>
        <p:nvCxnSpPr>
          <p:cNvPr id="13" name="Straight Connector 12"/>
          <p:cNvCxnSpPr/>
          <p:nvPr userDrawn="1"/>
        </p:nvCxnSpPr>
        <p:spPr>
          <a:xfrm>
            <a:off x="4365361" y="0"/>
            <a:ext cx="0" cy="6858000"/>
          </a:xfrm>
          <a:prstGeom prst="line">
            <a:avLst/>
          </a:prstGeom>
          <a:ln w="76200">
            <a:solidFill>
              <a:schemeClr val="accent1"/>
            </a:solidFill>
          </a:ln>
        </p:spPr>
        <p:style>
          <a:lnRef idx="1">
            <a:schemeClr val="accent1"/>
          </a:lnRef>
          <a:fillRef idx="0">
            <a:schemeClr val="accent1"/>
          </a:fillRef>
          <a:effectRef idx="0">
            <a:schemeClr val="accent1"/>
          </a:effectRef>
          <a:fontRef idx="minor">
            <a:schemeClr val="tx1"/>
          </a:fontRef>
        </p:style>
      </p:cxnSp>
    </p:spTree>
    <p:extLst/>
  </p:cSld>
  <p:clrMapOvr>
    <a:masterClrMapping/>
  </p:clrMapOvr>
  <p:extLst mod="1">
    <p:ext uri="{DCECCB84-F9BA-43D5-87BE-67443E8EF086}">
      <p15:sldGuideLst xmlns:p15="http://schemas.microsoft.com/office/powerpoint/2012/main">
        <p15:guide id="1" orient="horz" pos="2160">
          <p15:clr>
            <a:srgbClr val="FBAE40"/>
          </p15:clr>
        </p15:guide>
        <p15:guide id="3" orient="horz" pos="816" userDrawn="1">
          <p15:clr>
            <a:srgbClr val="FBAE40"/>
          </p15:clr>
        </p15:guide>
        <p15:guide id="4" orient="horz" pos="1064" userDrawn="1">
          <p15:clr>
            <a:srgbClr val="FBAE40"/>
          </p15:clr>
        </p15:guide>
        <p15:guide id="5" pos="301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TE - Three Boxes Strok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6" name="Rounded Rectangle 5"/>
          <p:cNvSpPr/>
          <p:nvPr userDrawn="1"/>
        </p:nvSpPr>
        <p:spPr>
          <a:xfrm>
            <a:off x="457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a:xfrm>
            <a:off x="487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8" name="Rounded Rectangle 7"/>
          <p:cNvSpPr/>
          <p:nvPr userDrawn="1"/>
        </p:nvSpPr>
        <p:spPr>
          <a:xfrm>
            <a:off x="838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a:xfrm>
            <a:off x="868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TE- Copyright">
    <p:bg>
      <p:bgPr>
        <a:solidFill>
          <a:schemeClr val="bg1"/>
        </a:solidFill>
        <a:effectLst/>
      </p:bgPr>
    </p:bg>
    <p:spTree>
      <p:nvGrpSpPr>
        <p:cNvPr id="1" name=""/>
        <p:cNvGrpSpPr/>
        <p:nvPr/>
      </p:nvGrpSpPr>
      <p:grpSpPr>
        <a:xfrm>
          <a:off x="0" y="0"/>
          <a:ext cx="0" cy="0"/>
          <a:chOff x="0" y="0"/>
          <a:chExt cx="0" cy="0"/>
        </a:xfrm>
      </p:grpSpPr>
      <p:sp>
        <p:nvSpPr>
          <p:cNvPr id="4" name="TextBox 3"/>
          <p:cNvSpPr txBox="1"/>
          <p:nvPr userDrawn="1"/>
        </p:nvSpPr>
        <p:spPr>
          <a:xfrm>
            <a:off x="771181" y="1443210"/>
            <a:ext cx="9970265" cy="5170646"/>
          </a:xfrm>
          <a:prstGeom prst="rect">
            <a:avLst/>
          </a:prstGeom>
          <a:noFill/>
        </p:spPr>
        <p:txBody>
          <a:bodyPr wrap="square" lIns="0" tIns="0" rIns="0" bIns="0" rtlCol="0">
            <a:spAutoFit/>
          </a:bodyPr>
          <a:lstStyle/>
          <a:p>
            <a:pPr marL="0" indent="0">
              <a:lnSpc>
                <a:spcPct val="100000"/>
              </a:lnSpc>
              <a:buNone/>
            </a:pPr>
            <a:r>
              <a:rPr lang="en-US" sz="1600" dirty="0">
                <a:solidFill>
                  <a:schemeClr val="tx1"/>
                </a:solidFill>
                <a:latin typeface="Open Sans" charset="0"/>
                <a:ea typeface="Open Sans" charset="0"/>
                <a:cs typeface="Open Sans" charset="0"/>
              </a:rPr>
              <a:t>These Materials are copyrighted © and trademarked ™ as the property of the Texas Education Agency (TEA) and may not be reproduced without the express written permission of TEA, except under the following conditions:</a:t>
            </a:r>
          </a:p>
          <a:p>
            <a:pPr marL="457200" indent="-277813">
              <a:lnSpc>
                <a:spcPct val="100000"/>
              </a:lnSpc>
              <a:buNone/>
            </a:pPr>
            <a:r>
              <a:rPr lang="en-US" sz="1600" dirty="0">
                <a:solidFill>
                  <a:schemeClr val="tx1"/>
                </a:solidFill>
                <a:latin typeface="Open Sans" charset="0"/>
                <a:ea typeface="Open Sans" charset="0"/>
                <a:cs typeface="Open Sans" charset="0"/>
              </a:rPr>
              <a:t>1)  Texas public school districts, charter schools, and Education Service Centers may reproduce and use copies of the Materials and Related Materials for the districts’ and schools’ educational use without obtaining permission from TEA.</a:t>
            </a:r>
          </a:p>
          <a:p>
            <a:pPr marL="457200" indent="-277813">
              <a:lnSpc>
                <a:spcPct val="100000"/>
              </a:lnSpc>
              <a:buNone/>
            </a:pPr>
            <a:r>
              <a:rPr lang="en-US" sz="1600" dirty="0">
                <a:solidFill>
                  <a:schemeClr val="tx1"/>
                </a:solidFill>
                <a:latin typeface="Open Sans" charset="0"/>
                <a:ea typeface="Open Sans" charset="0"/>
                <a:cs typeface="Open Sans" charset="0"/>
              </a:rPr>
              <a:t>2)  Residents of the state of Texas may reproduce and use copies of the Materials and Related Materials for individual personal use only, without obtaining written permission of TEA.</a:t>
            </a:r>
          </a:p>
          <a:p>
            <a:pPr marL="457200" indent="-277813">
              <a:lnSpc>
                <a:spcPct val="100000"/>
              </a:lnSpc>
              <a:buNone/>
            </a:pPr>
            <a:r>
              <a:rPr lang="en-US" sz="1600" dirty="0">
                <a:solidFill>
                  <a:schemeClr val="tx1"/>
                </a:solidFill>
                <a:latin typeface="Open Sans" charset="0"/>
                <a:ea typeface="Open Sans" charset="0"/>
                <a:cs typeface="Open Sans" charset="0"/>
              </a:rPr>
              <a:t>3)  Any portion reproduced must be reproduced in its entirety and remain unedited, unaltered and unchanged in any way.</a:t>
            </a:r>
          </a:p>
          <a:p>
            <a:pPr marL="457200" indent="-277813">
              <a:lnSpc>
                <a:spcPct val="100000"/>
              </a:lnSpc>
              <a:buNone/>
            </a:pPr>
            <a:r>
              <a:rPr lang="en-US" sz="1600" dirty="0">
                <a:solidFill>
                  <a:schemeClr val="tx1"/>
                </a:solidFill>
                <a:latin typeface="Open Sans" charset="0"/>
                <a:ea typeface="Open Sans" charset="0"/>
                <a:cs typeface="Open Sans" charset="0"/>
              </a:rPr>
              <a:t>4)  No monetary charge can be made for the reproduced materials or any document containing them; however, a reasonable charge to cover only the cost of reproduction and distribution may be charged.</a:t>
            </a:r>
          </a:p>
          <a:p>
            <a:pPr marL="0" indent="0">
              <a:lnSpc>
                <a:spcPct val="100000"/>
              </a:lnSpc>
              <a:buNone/>
            </a:pPr>
            <a:r>
              <a:rPr lang="en-US" sz="1600" dirty="0">
                <a:solidFill>
                  <a:schemeClr val="tx1"/>
                </a:solidFill>
                <a:latin typeface="Open Sans" charset="0"/>
                <a:ea typeface="Open Sans" charset="0"/>
                <a:cs typeface="Open Sans" charset="0"/>
              </a:rPr>
              <a:t>Private entities or persons located in Texas that are </a:t>
            </a:r>
            <a:r>
              <a:rPr lang="en-US" sz="1600" b="1" dirty="0">
                <a:solidFill>
                  <a:schemeClr val="tx1"/>
                </a:solidFill>
                <a:latin typeface="Open Sans" charset="0"/>
                <a:ea typeface="Open Sans" charset="0"/>
                <a:cs typeface="Open Sans" charset="0"/>
              </a:rPr>
              <a:t>not</a:t>
            </a:r>
            <a:r>
              <a:rPr lang="en-US" sz="1600" dirty="0">
                <a:solidFill>
                  <a:schemeClr val="tx1"/>
                </a:solidFill>
                <a:latin typeface="Open Sans" charset="0"/>
                <a:ea typeface="Open Sans" charset="0"/>
                <a:cs typeface="Open Sans" charset="0"/>
              </a:rPr>
              <a:t> Texas public school districts, Texas Education Service Centers, or Texas charter schools or any entity, whether public or private, educational or non-educational, located </a:t>
            </a:r>
            <a:r>
              <a:rPr lang="en-US" sz="1600" b="1" dirty="0">
                <a:solidFill>
                  <a:schemeClr val="tx1"/>
                </a:solidFill>
                <a:latin typeface="Open Sans" charset="0"/>
                <a:ea typeface="Open Sans" charset="0"/>
                <a:cs typeface="Open Sans" charset="0"/>
              </a:rPr>
              <a:t>outside the state of Texas</a:t>
            </a:r>
            <a:r>
              <a:rPr lang="en-US" sz="1600" dirty="0">
                <a:solidFill>
                  <a:schemeClr val="tx1"/>
                </a:solidFill>
                <a:latin typeface="Open Sans" charset="0"/>
                <a:ea typeface="Open Sans" charset="0"/>
                <a:cs typeface="Open Sans" charset="0"/>
              </a:rPr>
              <a:t> </a:t>
            </a:r>
            <a:r>
              <a:rPr lang="en-US" sz="1600" i="1" dirty="0">
                <a:solidFill>
                  <a:schemeClr val="tx1"/>
                </a:solidFill>
                <a:latin typeface="Open Sans" charset="0"/>
                <a:ea typeface="Open Sans" charset="0"/>
                <a:cs typeface="Open Sans" charset="0"/>
              </a:rPr>
              <a:t>MUST</a:t>
            </a:r>
            <a:r>
              <a:rPr lang="en-US" sz="1600" dirty="0">
                <a:solidFill>
                  <a:schemeClr val="tx1"/>
                </a:solidFill>
                <a:latin typeface="Open Sans" charset="0"/>
                <a:ea typeface="Open Sans" charset="0"/>
                <a:cs typeface="Open Sans" charset="0"/>
              </a:rPr>
              <a:t> obtain written approval from TEA and will be required to enter into a license agreement that may involve the payment of a licensing fee or a royalty.</a:t>
            </a:r>
          </a:p>
          <a:p>
            <a:pPr marL="0" indent="0">
              <a:lnSpc>
                <a:spcPct val="100000"/>
              </a:lnSpc>
              <a:buNone/>
            </a:pPr>
            <a:r>
              <a:rPr lang="en-US" sz="1600" dirty="0">
                <a:solidFill>
                  <a:schemeClr val="tx1"/>
                </a:solidFill>
                <a:latin typeface="Open Sans" charset="0"/>
                <a:ea typeface="Open Sans" charset="0"/>
                <a:cs typeface="Open Sans" charset="0"/>
              </a:rPr>
              <a:t>For information contact: Office of Copyrights, Trademarks, License Agreements, and Royalties, Texas Education Agency, 1701 N. Congress Ave., Austin, TX  78701-1494; phone 512-463-7004; email: </a:t>
            </a:r>
            <a:r>
              <a:rPr lang="en-US" sz="1600" dirty="0">
                <a:solidFill>
                  <a:schemeClr val="tx1"/>
                </a:solidFill>
                <a:latin typeface="Open Sans" charset="0"/>
                <a:ea typeface="Open Sans" charset="0"/>
                <a:cs typeface="Open Sans" charset="0"/>
                <a:hlinkClick r:id="rId2"/>
              </a:rPr>
              <a:t>copyrights@tea.state.tx.us</a:t>
            </a:r>
            <a:r>
              <a:rPr lang="en-US" sz="1600" dirty="0">
                <a:solidFill>
                  <a:schemeClr val="tx1"/>
                </a:solidFill>
                <a:latin typeface="Open Sans" charset="0"/>
                <a:ea typeface="Open Sans" charset="0"/>
                <a:cs typeface="Open Sans" charset="0"/>
              </a:rPr>
              <a:t>.</a:t>
            </a:r>
          </a:p>
          <a:p>
            <a:pPr>
              <a:lnSpc>
                <a:spcPct val="100000"/>
              </a:lnSpc>
            </a:pPr>
            <a:endParaRPr lang="en-US" sz="1600" dirty="0">
              <a:solidFill>
                <a:schemeClr val="tx1"/>
              </a:solidFill>
              <a:latin typeface="Open Sans" charset="0"/>
              <a:ea typeface="Open Sans" charset="0"/>
              <a:cs typeface="Open Sans" charset="0"/>
            </a:endParaRPr>
          </a:p>
        </p:txBody>
      </p:sp>
      <p:sp>
        <p:nvSpPr>
          <p:cNvPr id="5" name="TextBox 4"/>
          <p:cNvSpPr txBox="1"/>
          <p:nvPr userDrawn="1"/>
        </p:nvSpPr>
        <p:spPr>
          <a:xfrm>
            <a:off x="623456" y="706581"/>
            <a:ext cx="10058400" cy="646331"/>
          </a:xfrm>
          <a:prstGeom prst="rect">
            <a:avLst/>
          </a:prstGeom>
          <a:noFill/>
        </p:spPr>
        <p:txBody>
          <a:bodyPr wrap="square" rtlCol="0">
            <a:spAutoFit/>
          </a:bodyPr>
          <a:lstStyle/>
          <a:p>
            <a:r>
              <a:rPr lang="en-US" sz="3600" b="1" i="0" dirty="0">
                <a:solidFill>
                  <a:schemeClr val="accent2"/>
                </a:solidFill>
                <a:latin typeface="Open Sans SemiBold" charset="0"/>
                <a:ea typeface="Open Sans SemiBold" charset="0"/>
                <a:cs typeface="Open Sans SemiBold" charset="0"/>
              </a:rPr>
              <a:t>Copyright © Texas Education Agency, 2017.</a:t>
            </a:r>
          </a:p>
        </p:txBody>
      </p:sp>
      <p:pic>
        <p:nvPicPr>
          <p:cNvPr id="6" name="Picture 5">
            <a:extLst>
              <a:ext uri="{FF2B5EF4-FFF2-40B4-BE49-F238E27FC236}">
                <a16:creationId xmlns:a16="http://schemas.microsoft.com/office/drawing/2014/main" id="{1083239B-B405-4CCF-BA69-EEF0AD0F28E3}"/>
              </a:ext>
            </a:extLst>
          </p:cNvPr>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1198479" y="6141784"/>
            <a:ext cx="603250" cy="316865"/>
          </a:xfrm>
          <a:prstGeom prst="rect">
            <a:avLst/>
          </a:prstGeom>
          <a:noFill/>
        </p:spPr>
      </p:pic>
    </p:spTree>
    <p:extLst>
      <p:ext uri="{BB962C8B-B14F-4D97-AF65-F5344CB8AC3E}">
        <p14:creationId xmlns:p14="http://schemas.microsoft.com/office/powerpoint/2010/main" val="12273282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TE - Standard Text">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aseline="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110557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600"/>
            </a:lvl3pPr>
            <a:lvl4pPr marL="914400">
              <a:lnSpc>
                <a:spcPct val="100000"/>
              </a:lnSpc>
              <a:buClr>
                <a:schemeClr val="accent2"/>
              </a:buClr>
              <a:defRPr sz="2400"/>
            </a:lvl4pPr>
            <a:lvl5pPr marL="1143000">
              <a:lnSpc>
                <a:spcPct val="100000"/>
              </a:lnSpc>
              <a:buClr>
                <a:schemeClr val="accent2"/>
              </a:buClr>
              <a:defRPr sz="22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0383041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TE - Two Text Columns">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6477000"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TE - Half Text Half Blank">
    <p:spTree>
      <p:nvGrpSpPr>
        <p:cNvPr id="1" name=""/>
        <p:cNvGrpSpPr/>
        <p:nvPr/>
      </p:nvGrpSpPr>
      <p:grpSpPr>
        <a:xfrm>
          <a:off x="0" y="0"/>
          <a:ext cx="0" cy="0"/>
          <a:chOff x="0" y="0"/>
          <a:chExt cx="0" cy="0"/>
        </a:xfrm>
      </p:grpSpPr>
      <p:sp>
        <p:nvSpPr>
          <p:cNvPr id="2" name="Title 1"/>
          <p:cNvSpPr>
            <a:spLocks noGrp="1"/>
          </p:cNvSpPr>
          <p:nvPr>
            <p:ph type="title"/>
          </p:nvPr>
        </p:nvSpPr>
        <p:spPr>
          <a:xfrm>
            <a:off x="740528"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37881" y="1420420"/>
            <a:ext cx="535494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TE - Quote and Text">
    <p:spTree>
      <p:nvGrpSpPr>
        <p:cNvPr id="1" name=""/>
        <p:cNvGrpSpPr/>
        <p:nvPr/>
      </p:nvGrpSpPr>
      <p:grpSpPr>
        <a:xfrm>
          <a:off x="0" y="0"/>
          <a:ext cx="0" cy="0"/>
          <a:chOff x="0" y="0"/>
          <a:chExt cx="0" cy="0"/>
        </a:xfrm>
      </p:grpSpPr>
      <p:sp>
        <p:nvSpPr>
          <p:cNvPr id="2" name="Title 1"/>
          <p:cNvSpPr>
            <a:spLocks noGrp="1"/>
          </p:cNvSpPr>
          <p:nvPr>
            <p:ph type="title"/>
          </p:nvPr>
        </p:nvSpPr>
        <p:spPr>
          <a:xfrm>
            <a:off x="727081"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6470650" y="1420420"/>
            <a:ext cx="534987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749300" y="1420420"/>
            <a:ext cx="5343525" cy="4554209"/>
          </a:xfrm>
          <a:prstGeom prst="rect">
            <a:avLst/>
          </a:prstGeom>
        </p:spPr>
        <p:txBody>
          <a:bodyPr lIns="365760" tIns="0" rIns="365760" bIns="0">
            <a:noAutofit/>
          </a:bodyPr>
          <a:lstStyle>
            <a:lvl1pPr marL="0" indent="0">
              <a:lnSpc>
                <a:spcPct val="100000"/>
              </a:lnSpc>
              <a:spcBef>
                <a:spcPts val="1000"/>
              </a:spcBef>
              <a:buFontTx/>
              <a:buNone/>
              <a:defRPr sz="2600"/>
            </a:lvl1pPr>
            <a:lvl2pPr marL="342900" indent="-342900" algn="r">
              <a:lnSpc>
                <a:spcPct val="100000"/>
              </a:lnSpc>
              <a:spcBef>
                <a:spcPts val="1000"/>
              </a:spcBef>
              <a:buClr>
                <a:schemeClr val="accent1"/>
              </a:buClr>
              <a:buFont typeface=".AppleSystemUIFont" charset="-120"/>
              <a:buChar char="–"/>
              <a:tabLst/>
              <a:defRPr sz="2600">
                <a:solidFill>
                  <a:schemeClr val="accent1"/>
                </a:solidFill>
              </a:defRPr>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TE - Text Callout and Text">
    <p:spTree>
      <p:nvGrpSpPr>
        <p:cNvPr id="1" name=""/>
        <p:cNvGrpSpPr/>
        <p:nvPr/>
      </p:nvGrpSpPr>
      <p:grpSpPr>
        <a:xfrm>
          <a:off x="0" y="0"/>
          <a:ext cx="0" cy="0"/>
          <a:chOff x="0" y="0"/>
          <a:chExt cx="0" cy="0"/>
        </a:xfrm>
      </p:grpSpPr>
      <p:sp>
        <p:nvSpPr>
          <p:cNvPr id="12" name="Content Placeholder 2"/>
          <p:cNvSpPr>
            <a:spLocks noGrp="1"/>
          </p:cNvSpPr>
          <p:nvPr>
            <p:ph sz="half" idx="1" hasCustomPrompt="1"/>
          </p:nvPr>
        </p:nvSpPr>
        <p:spPr>
          <a:xfrm>
            <a:off x="764775" y="752167"/>
            <a:ext cx="4603638" cy="5314080"/>
          </a:xfrm>
          <a:prstGeom prst="rect">
            <a:avLst/>
          </a:prstGeom>
        </p:spPr>
        <p:txBody>
          <a:bodyPr lIns="0" tIns="0" rIns="0" bIns="0" anchor="ctr" anchorCtr="0">
            <a:noAutofit/>
          </a:bodyPr>
          <a:lstStyle>
            <a:lvl1pPr marL="0" indent="0" algn="ctr">
              <a:lnSpc>
                <a:spcPct val="100000"/>
              </a:lnSpc>
              <a:spcBef>
                <a:spcPts val="1000"/>
              </a:spcBef>
              <a:buFontTx/>
              <a:buNone/>
              <a:defRPr sz="4600">
                <a:solidFill>
                  <a:schemeClr val="tx2"/>
                </a:solidFill>
              </a:defRPr>
            </a:lvl1pPr>
            <a:lvl2pPr marL="0" indent="0" algn="ctr">
              <a:lnSpc>
                <a:spcPct val="100000"/>
              </a:lnSpc>
              <a:spcBef>
                <a:spcPts val="1000"/>
              </a:spcBef>
              <a:buClr>
                <a:schemeClr val="accent1"/>
              </a:buClr>
              <a:buFontTx/>
              <a:buNone/>
              <a:tabLst/>
              <a:defRPr sz="2600">
                <a:solidFill>
                  <a:schemeClr val="accent2"/>
                </a:solidFill>
              </a:defRPr>
            </a:lvl2pPr>
            <a:lvl3pPr marL="685800">
              <a:lnSpc>
                <a:spcPct val="100000"/>
              </a:lnSpc>
              <a:buClr>
                <a:schemeClr val="accent2"/>
              </a:buClr>
              <a:defRPr sz="2200"/>
            </a:lvl3pPr>
            <a:lvl4pPr marL="914400">
              <a:lnSpc>
                <a:spcPct val="100000"/>
              </a:lnSpc>
              <a:buClr>
                <a:schemeClr val="accent2"/>
              </a:buClr>
              <a:defRPr sz="2000"/>
            </a:lvl4pPr>
            <a:lvl5pPr marL="1143000">
              <a:lnSpc>
                <a:spcPct val="100000"/>
              </a:lnSpc>
              <a:buClr>
                <a:schemeClr val="accent2"/>
              </a:buClr>
              <a:defRPr/>
            </a:lvl5pPr>
          </a:lstStyle>
          <a:p>
            <a:pPr lvl="0"/>
            <a:r>
              <a:rPr lang="en-US" dirty="0"/>
              <a:t>Edit Master text styles</a:t>
            </a:r>
          </a:p>
          <a:p>
            <a:pPr lvl="1"/>
            <a:r>
              <a:rPr lang="en-US" dirty="0"/>
              <a:t>Second level</a:t>
            </a:r>
          </a:p>
        </p:txBody>
      </p:sp>
      <p:sp>
        <p:nvSpPr>
          <p:cNvPr id="7" name="Content Placeholder 2"/>
          <p:cNvSpPr>
            <a:spLocks noGrp="1"/>
          </p:cNvSpPr>
          <p:nvPr>
            <p:ph sz="half" idx="10" hasCustomPrompt="1"/>
          </p:nvPr>
        </p:nvSpPr>
        <p:spPr>
          <a:xfrm>
            <a:off x="5733230" y="771491"/>
            <a:ext cx="5349874" cy="5304844"/>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TE - Boxed Text Callout and Text">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12" name="Content Placeholder 2"/>
          <p:cNvSpPr>
            <a:spLocks noGrp="1"/>
          </p:cNvSpPr>
          <p:nvPr>
            <p:ph sz="half" idx="1" hasCustomPrompt="1"/>
          </p:nvPr>
        </p:nvSpPr>
        <p:spPr>
          <a:xfrm>
            <a:off x="4565649" y="1478280"/>
            <a:ext cx="7254875" cy="3916680"/>
          </a:xfrm>
          <a:prstGeom prst="rect">
            <a:avLst/>
          </a:prstGeom>
        </p:spPr>
        <p:txBody>
          <a:bodyPr lIns="0" tIns="0" rIns="0" bIns="0" anchor="t" anchorCtr="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ounded Rectangle 3"/>
          <p:cNvSpPr/>
          <p:nvPr userDrawn="1"/>
        </p:nvSpPr>
        <p:spPr>
          <a:xfrm>
            <a:off x="742952" y="1479885"/>
            <a:ext cx="3429634" cy="3341906"/>
          </a:xfrm>
          <a:prstGeom prst="roundRect">
            <a:avLst>
              <a:gd name="adj" fmla="val 5220"/>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4"/>
            <a:ext cx="2823209" cy="2761004"/>
          </a:xfrm>
          <a:prstGeom prst="rect">
            <a:avLst/>
          </a:prstGeom>
        </p:spPr>
        <p:txBody>
          <a:bodyPr lIns="0" tIns="0" rIns="0" bIns="0" anchor="ctr" anchorCtr="0">
            <a:noAutofit/>
          </a:bodyPr>
          <a:lstStyle>
            <a:lvl1pPr marL="0" indent="0" algn="ctr">
              <a:buFontTx/>
              <a:buNone/>
              <a:defRPr sz="4000">
                <a:solidFill>
                  <a:schemeClr val="accent1"/>
                </a:solidFill>
              </a:defRPr>
            </a:lvl1pPr>
          </a:lstStyle>
          <a:p>
            <a:pPr lvl="0"/>
            <a:r>
              <a:rPr lang="en-US" dirty="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TE - Three Boxes Fill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3838875"/>
          </a:xfrm>
          <a:prstGeom prst="roundRect">
            <a:avLst>
              <a:gd name="adj" fmla="val 522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bwMode="white">
          <a:xfrm>
            <a:off x="1046165"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6" name="Rounded Rectangle 5"/>
          <p:cNvSpPr/>
          <p:nvPr userDrawn="1"/>
        </p:nvSpPr>
        <p:spPr>
          <a:xfrm>
            <a:off x="4573587" y="1479884"/>
            <a:ext cx="3429634" cy="3838875"/>
          </a:xfrm>
          <a:prstGeom prst="roundRect">
            <a:avLst>
              <a:gd name="adj" fmla="val 522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bwMode="white">
          <a:xfrm>
            <a:off x="487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8" name="Rounded Rectangle 7"/>
          <p:cNvSpPr/>
          <p:nvPr userDrawn="1"/>
        </p:nvSpPr>
        <p:spPr>
          <a:xfrm>
            <a:off x="8383587" y="1479884"/>
            <a:ext cx="3429634" cy="3838875"/>
          </a:xfrm>
          <a:prstGeom prst="roundRect">
            <a:avLst>
              <a:gd name="adj" fmla="val 5220"/>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bwMode="white">
          <a:xfrm>
            <a:off x="868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3" Type="http://schemas.openxmlformats.org/officeDocument/2006/relationships/slideLayout" Target="../slideLayouts/slideLayout4.xml"/><Relationship Id="rId7" Type="http://schemas.openxmlformats.org/officeDocument/2006/relationships/slideLayout" Target="../slideLayouts/slideLayout8.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image" Target="../media/image3.png"/><Relationship Id="rId5" Type="http://schemas.openxmlformats.org/officeDocument/2006/relationships/slideLayout" Target="../slideLayouts/slideLayout6.xml"/><Relationship Id="rId10" Type="http://schemas.openxmlformats.org/officeDocument/2006/relationships/theme" Target="../theme/theme2.xml"/><Relationship Id="rId4" Type="http://schemas.openxmlformats.org/officeDocument/2006/relationships/slideLayout" Target="../slideLayouts/slideLayout5.xml"/><Relationship Id="rId9"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38179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60853740"/>
      </p:ext>
    </p:extLst>
  </p:cSld>
  <p:clrMap bg1="lt1" tx1="dk1" bg2="lt2" tx2="dk2" accent1="accent1" accent2="accent2" accent3="accent3" accent4="accent4" accent5="accent5" accent6="accent6" hlink="hlink" folHlink="folHlink"/>
  <p:sldLayoutIdLst>
    <p:sldLayoutId id="2147483749" r:id="rId1"/>
  </p:sldLayoutIdLst>
  <p:txStyles>
    <p:titleStyle>
      <a:lvl1pPr algn="l" defTabSz="914400" rtl="0" eaLnBrk="1" latinLnBrk="0" hangingPunct="1">
        <a:lnSpc>
          <a:spcPct val="90000"/>
        </a:lnSpc>
        <a:spcBef>
          <a:spcPct val="0"/>
        </a:spcBef>
        <a:buNone/>
        <a:defRPr sz="4400" kern="1200">
          <a:solidFill>
            <a:schemeClr val="tx1"/>
          </a:solidFill>
          <a:latin typeface="Open Sans"/>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838" userDrawn="1">
          <p15:clr>
            <a:srgbClr val="F26B43"/>
          </p15:clr>
        </p15:guide>
        <p15:guide id="2" pos="236" userDrawn="1">
          <p15:clr>
            <a:srgbClr val="F26B43"/>
          </p15:clr>
        </p15:guide>
        <p15:guide id="3" orient="horz" pos="2160">
          <p15:clr>
            <a:srgbClr val="F26B43"/>
          </p15:clr>
        </p15:guide>
        <p15:guide id="4" orient="horz" pos="264">
          <p15:clr>
            <a:srgbClr val="F26B43"/>
          </p15:clr>
        </p15:guide>
        <p15:guide id="5" pos="7450" userDrawn="1">
          <p15:clr>
            <a:srgbClr val="F26B43"/>
          </p15:clr>
        </p15:guide>
        <p15:guide id="6" orient="horz" pos="4056">
          <p15:clr>
            <a:srgbClr val="F26B43"/>
          </p15:clr>
        </p15:guide>
        <p15:guide id="7" pos="2722" userDrawn="1">
          <p15:clr>
            <a:srgbClr val="F26B43"/>
          </p15:clr>
        </p15:guide>
        <p15:guide id="8" pos="3718" userDrawn="1">
          <p15:clr>
            <a:srgbClr val="F26B43"/>
          </p15:clr>
        </p15:guide>
        <p15:guide id="13" pos="3958" userDrawn="1">
          <p15:clr>
            <a:srgbClr val="F26B43"/>
          </p15:clr>
        </p15:guide>
        <p15:guide id="14" pos="2484" userDrawn="1">
          <p15:clr>
            <a:srgbClr val="F26B43"/>
          </p15:clr>
        </p15:guide>
        <p15:guide id="15" pos="4968" userDrawn="1">
          <p15:clr>
            <a:srgbClr val="F26B43"/>
          </p15:clr>
        </p15:guide>
        <p15:guide id="16" pos="5204"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40664" y="407209"/>
            <a:ext cx="10081127" cy="876300"/>
          </a:xfrm>
          <a:prstGeom prst="rect">
            <a:avLst/>
          </a:prstGeom>
        </p:spPr>
        <p:txBody>
          <a:bodyPr vert="horz" lIns="0" tIns="0" rIns="0" bIns="0" rtlCol="0" anchor="b" anchorCtr="0">
            <a:noAutofit/>
          </a:bodyPr>
          <a:lstStyle/>
          <a:p>
            <a:r>
              <a:rPr lang="en-US" dirty="0"/>
              <a:t>Click to edit Master title style</a:t>
            </a:r>
          </a:p>
        </p:txBody>
      </p:sp>
      <p:sp>
        <p:nvSpPr>
          <p:cNvPr id="6" name="Rectangle 5"/>
          <p:cNvSpPr/>
          <p:nvPr userDrawn="1"/>
        </p:nvSpPr>
        <p:spPr>
          <a:xfrm>
            <a:off x="0" y="0"/>
            <a:ext cx="37490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p:cNvPicPr>
            <a:picLocks noChangeAspect="1"/>
          </p:cNvPicPr>
          <p:nvPr userDrawn="1"/>
        </p:nvPicPr>
        <p:blipFill>
          <a:blip r:embed="rId11">
            <a:extLst>
              <a:ext uri="{28A0092B-C50C-407E-A947-70E740481C1C}">
                <a14:useLocalDpi xmlns:a14="http://schemas.microsoft.com/office/drawing/2010/main" val="0"/>
              </a:ext>
            </a:extLst>
          </a:blip>
          <a:stretch>
            <a:fillRect/>
          </a:stretch>
        </p:blipFill>
        <p:spPr>
          <a:xfrm>
            <a:off x="11063557" y="209405"/>
            <a:ext cx="755278" cy="962170"/>
          </a:xfrm>
          <a:prstGeom prst="rect">
            <a:avLst/>
          </a:prstGeom>
        </p:spPr>
      </p:pic>
      <p:sp>
        <p:nvSpPr>
          <p:cNvPr id="10" name="Footer Placeholder 4"/>
          <p:cNvSpPr txBox="1">
            <a:spLocks/>
          </p:cNvSpPr>
          <p:nvPr userDrawn="1"/>
        </p:nvSpPr>
        <p:spPr>
          <a:xfrm>
            <a:off x="5615582" y="6511896"/>
            <a:ext cx="5903232" cy="292608"/>
          </a:xfrm>
          <a:prstGeom prst="rect">
            <a:avLst/>
          </a:prstGeom>
        </p:spPr>
        <p:txBody>
          <a:bodyPr vert="horz" lIns="0" tIns="0" rIns="0" bIns="0" rtlCol="0" anchor="ctr"/>
          <a:lstStyle>
            <a:defPPr>
              <a:defRPr lang="en-US"/>
            </a:defPPr>
            <a:lvl1pPr marL="0" algn="l" defTabSz="914400" rtl="0" eaLnBrk="1" latinLnBrk="0" hangingPunct="1">
              <a:defRPr sz="9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900" kern="1200" dirty="0">
                <a:solidFill>
                  <a:schemeClr val="tx1"/>
                </a:solidFill>
                <a:effectLst/>
                <a:latin typeface="Open Sans" charset="0"/>
                <a:ea typeface="Open Sans" charset="0"/>
                <a:cs typeface="Open Sans" charset="0"/>
              </a:rPr>
              <a:t>Copyright © Texas Education Agency, 2017. All rights reserved.</a:t>
            </a:r>
          </a:p>
        </p:txBody>
      </p:sp>
      <p:sp>
        <p:nvSpPr>
          <p:cNvPr id="12" name="Slide Number Placeholder 5"/>
          <p:cNvSpPr txBox="1">
            <a:spLocks/>
          </p:cNvSpPr>
          <p:nvPr userDrawn="1"/>
        </p:nvSpPr>
        <p:spPr bwMode="white">
          <a:xfrm>
            <a:off x="11439643" y="6516860"/>
            <a:ext cx="385100" cy="293058"/>
          </a:xfrm>
          <a:prstGeom prst="rect">
            <a:avLst/>
          </a:prstGeom>
        </p:spPr>
        <p:txBody>
          <a:bodyPr vert="horz" lIns="0" tIns="0" rIns="0" bIns="0" rtlCol="0" anchor="ctr"/>
          <a:lstStyle>
            <a:defPPr>
              <a:defRPr lang="en-US"/>
            </a:defPPr>
            <a:lvl1pPr marL="0" algn="ctr" defTabSz="914400" rtl="0" eaLnBrk="1" latinLnBrk="0" hangingPunct="1">
              <a:defRPr sz="9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E608A8CB-4E2C-4D2E-96BC-30A48E4C4EB8}" type="slidenum">
              <a:rPr lang="en-US" sz="1050" b="1" i="0" smtClean="0">
                <a:solidFill>
                  <a:srgbClr val="C00000"/>
                </a:solidFill>
                <a:latin typeface="Open Sans SemiBold" charset="0"/>
                <a:ea typeface="Open Sans SemiBold" charset="0"/>
                <a:cs typeface="Open Sans SemiBold" charset="0"/>
              </a:rPr>
              <a:pPr algn="r"/>
              <a:t>‹#›</a:t>
            </a:fld>
            <a:endParaRPr lang="en-US" sz="1050" b="1" i="0" dirty="0">
              <a:solidFill>
                <a:srgbClr val="C00000"/>
              </a:solidFill>
              <a:latin typeface="Open Sans SemiBold" charset="0"/>
              <a:ea typeface="Open Sans SemiBold" charset="0"/>
              <a:cs typeface="Open Sans SemiBold" charset="0"/>
            </a:endParaRPr>
          </a:p>
        </p:txBody>
      </p:sp>
    </p:spTree>
    <p:extLst>
      <p:ext uri="{BB962C8B-B14F-4D97-AF65-F5344CB8AC3E}">
        <p14:creationId xmlns:p14="http://schemas.microsoft.com/office/powerpoint/2010/main" val="132817940"/>
      </p:ext>
    </p:extLst>
  </p:cSld>
  <p:clrMap bg1="lt1" tx1="dk1" bg2="lt2" tx2="dk2" accent1="accent1" accent2="accent2" accent3="accent3" accent4="accent4" accent5="accent5" accent6="accent6" hlink="hlink" folHlink="folHlink"/>
  <p:sldLayoutIdLst>
    <p:sldLayoutId id="2147483793" r:id="rId1"/>
    <p:sldLayoutId id="2147483781" r:id="rId2"/>
    <p:sldLayoutId id="2147483786" r:id="rId3"/>
    <p:sldLayoutId id="2147483787" r:id="rId4"/>
    <p:sldLayoutId id="2147483792" r:id="rId5"/>
    <p:sldLayoutId id="2147483788" r:id="rId6"/>
    <p:sldLayoutId id="2147483789" r:id="rId7"/>
    <p:sldLayoutId id="2147483790" r:id="rId8"/>
    <p:sldLayoutId id="2147483791" r:id="rId9"/>
  </p:sldLayoutIdLst>
  <p:txStyles>
    <p:titleStyle>
      <a:lvl1pPr algn="l" defTabSz="914400" rtl="0" eaLnBrk="1" latinLnBrk="0" hangingPunct="1">
        <a:lnSpc>
          <a:spcPct val="90000"/>
        </a:lnSpc>
        <a:spcBef>
          <a:spcPct val="0"/>
        </a:spcBef>
        <a:buNone/>
        <a:defRPr sz="3600" b="1" i="0" kern="1200" spc="-60" baseline="0">
          <a:solidFill>
            <a:schemeClr val="accent2"/>
          </a:solidFill>
          <a:latin typeface="Open Sans SemiBold" charset="0"/>
          <a:ea typeface="Open Sans SemiBold" charset="0"/>
          <a:cs typeface="Open Sans SemiBold"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2876" userDrawn="1">
          <p15:clr>
            <a:srgbClr val="F26B43"/>
          </p15:clr>
        </p15:guide>
        <p15:guide id="3" orient="horz" pos="2160">
          <p15:clr>
            <a:srgbClr val="F26B43"/>
          </p15:clr>
        </p15:guide>
        <p15:guide id="4" orient="horz" pos="264">
          <p15:clr>
            <a:srgbClr val="F26B43"/>
          </p15:clr>
        </p15:guide>
        <p15:guide id="6" orient="horz" pos="3877" userDrawn="1">
          <p15:clr>
            <a:srgbClr val="F26B43"/>
          </p15:clr>
        </p15:guide>
        <p15:guide id="8" pos="2638" userDrawn="1">
          <p15:clr>
            <a:srgbClr val="F26B43"/>
          </p15:clr>
        </p15:guide>
        <p15:guide id="17" orient="horz" pos="738" userDrawn="1">
          <p15:clr>
            <a:srgbClr val="F26B43"/>
          </p15:clr>
        </p15:guide>
        <p15:guide id="18" pos="3838" userDrawn="1">
          <p15:clr>
            <a:srgbClr val="F26B43"/>
          </p15:clr>
        </p15:guide>
        <p15:guide id="19" pos="472" userDrawn="1">
          <p15:clr>
            <a:srgbClr val="F26B43"/>
          </p15:clr>
        </p15:guide>
        <p15:guide id="20" pos="7446" userDrawn="1">
          <p15:clr>
            <a:srgbClr val="F26B43"/>
          </p15:clr>
        </p15:guide>
        <p15:guide id="21" pos="4076" userDrawn="1">
          <p15:clr>
            <a:srgbClr val="F26B43"/>
          </p15:clr>
        </p15:guide>
        <p15:guide id="22" pos="3958" userDrawn="1">
          <p15:clr>
            <a:srgbClr val="F26B43"/>
          </p15:clr>
        </p15:guide>
        <p15:guide id="23" pos="5042" userDrawn="1">
          <p15:clr>
            <a:srgbClr val="F26B43"/>
          </p15:clr>
        </p15:guide>
        <p15:guide id="24" pos="5280" userDrawn="1">
          <p15:clr>
            <a:srgbClr val="F26B43"/>
          </p15:clr>
        </p15:guide>
        <p15:guide id="25" orient="horz" pos="4224"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5.wmf"/><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US" dirty="0"/>
              <a:t>Human Development</a:t>
            </a:r>
          </a:p>
          <a:p>
            <a:pPr lvl="1"/>
            <a:endParaRPr lang="en-US" dirty="0"/>
          </a:p>
        </p:txBody>
      </p:sp>
    </p:spTree>
    <p:extLst>
      <p:ext uri="{BB962C8B-B14F-4D97-AF65-F5344CB8AC3E}">
        <p14:creationId xmlns:p14="http://schemas.microsoft.com/office/powerpoint/2010/main" val="199456172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Early Childhood</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b="1" dirty="0">
                <a:solidFill>
                  <a:schemeClr val="tx2"/>
                </a:solidFill>
              </a:rPr>
              <a:t>Five-Year Old</a:t>
            </a:r>
          </a:p>
          <a:p>
            <a:pPr lvl="2"/>
            <a:r>
              <a:rPr lang="en-US" dirty="0"/>
              <a:t>Can hop on one foot and skip</a:t>
            </a:r>
          </a:p>
          <a:p>
            <a:pPr lvl="2"/>
            <a:r>
              <a:rPr lang="en-US" dirty="0"/>
              <a:t>Can accurately copy figures</a:t>
            </a:r>
          </a:p>
          <a:p>
            <a:pPr lvl="2"/>
            <a:r>
              <a:rPr lang="en-US" dirty="0"/>
              <a:t>May begin to read</a:t>
            </a:r>
          </a:p>
          <a:p>
            <a:pPr lvl="2"/>
            <a:r>
              <a:rPr lang="en-US" dirty="0"/>
              <a:t>Social with other children their age</a:t>
            </a:r>
          </a:p>
        </p:txBody>
      </p:sp>
    </p:spTree>
    <p:extLst>
      <p:ext uri="{BB962C8B-B14F-4D97-AF65-F5344CB8AC3E}">
        <p14:creationId xmlns:p14="http://schemas.microsoft.com/office/powerpoint/2010/main" val="25294774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Late Childhood: Preadolescence</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Both large and small muscles well-developed</a:t>
            </a:r>
          </a:p>
          <a:p>
            <a:pPr lvl="1"/>
            <a:r>
              <a:rPr lang="en-US" dirty="0"/>
              <a:t>Developed complex motor skills</a:t>
            </a:r>
          </a:p>
          <a:p>
            <a:pPr lvl="1"/>
            <a:r>
              <a:rPr lang="en-US" dirty="0"/>
              <a:t>From independent activities to same sex group activities</a:t>
            </a:r>
          </a:p>
          <a:p>
            <a:pPr lvl="1"/>
            <a:r>
              <a:rPr lang="en-US" dirty="0"/>
              <a:t>Acceptance by peers very important</a:t>
            </a:r>
          </a:p>
          <a:p>
            <a:pPr lvl="1"/>
            <a:r>
              <a:rPr lang="en-US" dirty="0"/>
              <a:t>Parental approval still important</a:t>
            </a:r>
          </a:p>
          <a:p>
            <a:pPr lvl="1"/>
            <a:endParaRPr lang="en-US" dirty="0"/>
          </a:p>
        </p:txBody>
      </p:sp>
    </p:spTree>
    <p:extLst>
      <p:ext uri="{BB962C8B-B14F-4D97-AF65-F5344CB8AC3E}">
        <p14:creationId xmlns:p14="http://schemas.microsoft.com/office/powerpoint/2010/main" val="252456997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Adolescence</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Traumatic life stage for child and parent</a:t>
            </a:r>
          </a:p>
          <a:p>
            <a:pPr lvl="1"/>
            <a:r>
              <a:rPr lang="en-US" dirty="0"/>
              <a:t>Puberty occurs</a:t>
            </a:r>
          </a:p>
          <a:p>
            <a:pPr lvl="1"/>
            <a:r>
              <a:rPr lang="en-US" dirty="0"/>
              <a:t>Extremely concerned with appearance</a:t>
            </a:r>
          </a:p>
          <a:p>
            <a:pPr lvl="1"/>
            <a:r>
              <a:rPr lang="en-US" dirty="0"/>
              <a:t>Trying to establish self-identity</a:t>
            </a:r>
          </a:p>
          <a:p>
            <a:pPr lvl="1"/>
            <a:r>
              <a:rPr lang="en-US" dirty="0"/>
              <a:t>Confrontations with authority</a:t>
            </a:r>
          </a:p>
          <a:p>
            <a:pPr lvl="1"/>
            <a:endParaRPr lang="en-US" dirty="0"/>
          </a:p>
        </p:txBody>
      </p:sp>
    </p:spTree>
    <p:extLst>
      <p:ext uri="{BB962C8B-B14F-4D97-AF65-F5344CB8AC3E}">
        <p14:creationId xmlns:p14="http://schemas.microsoft.com/office/powerpoint/2010/main" val="296084632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Young Adult</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Physical development complete</a:t>
            </a:r>
          </a:p>
          <a:p>
            <a:pPr lvl="1"/>
            <a:r>
              <a:rPr lang="en-US" dirty="0"/>
              <a:t>Emotional maturation continues to develop</a:t>
            </a:r>
          </a:p>
          <a:p>
            <a:pPr lvl="1"/>
            <a:r>
              <a:rPr lang="en-US" dirty="0"/>
              <a:t>Usually learned to accept responsibility for actions and accept criticism</a:t>
            </a:r>
          </a:p>
          <a:p>
            <a:pPr lvl="1"/>
            <a:r>
              <a:rPr lang="en-US" dirty="0"/>
              <a:t>Usually knows how to profit from errors</a:t>
            </a:r>
          </a:p>
          <a:p>
            <a:pPr lvl="1"/>
            <a:r>
              <a:rPr lang="en-US" dirty="0"/>
              <a:t>Socially progress from age-related peer groups to people with similar interests</a:t>
            </a:r>
          </a:p>
          <a:p>
            <a:pPr lvl="1"/>
            <a:endParaRPr lang="en-US" dirty="0"/>
          </a:p>
        </p:txBody>
      </p:sp>
    </p:spTree>
    <p:extLst>
      <p:ext uri="{BB962C8B-B14F-4D97-AF65-F5344CB8AC3E}">
        <p14:creationId xmlns:p14="http://schemas.microsoft.com/office/powerpoint/2010/main" val="3464492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Middle Adulthood</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Physical changes begin to occur: </a:t>
            </a:r>
          </a:p>
          <a:p>
            <a:pPr lvl="2"/>
            <a:r>
              <a:rPr lang="en-US" dirty="0"/>
              <a:t>Hair begins to thin and gray </a:t>
            </a:r>
          </a:p>
          <a:p>
            <a:pPr lvl="2"/>
            <a:r>
              <a:rPr lang="en-US" dirty="0"/>
              <a:t>Wrinkles appear </a:t>
            </a:r>
          </a:p>
          <a:p>
            <a:pPr lvl="2"/>
            <a:r>
              <a:rPr lang="en-US" dirty="0"/>
              <a:t>Hearing and vision decrease</a:t>
            </a:r>
          </a:p>
          <a:p>
            <a:pPr lvl="2"/>
            <a:r>
              <a:rPr lang="en-US" dirty="0"/>
              <a:t>Muscles lose tone</a:t>
            </a:r>
          </a:p>
          <a:p>
            <a:pPr lvl="1"/>
            <a:r>
              <a:rPr lang="en-US" dirty="0"/>
              <a:t>Main concerns: children, health, job security, aging parents, and fear of aging</a:t>
            </a:r>
          </a:p>
          <a:p>
            <a:pPr lvl="1"/>
            <a:r>
              <a:rPr lang="en-US" dirty="0"/>
              <a:t>Love and acceptance still take a major role</a:t>
            </a:r>
          </a:p>
          <a:p>
            <a:pPr lvl="1"/>
            <a:endParaRPr lang="en-US" dirty="0"/>
          </a:p>
        </p:txBody>
      </p:sp>
    </p:spTree>
    <p:extLst>
      <p:ext uri="{BB962C8B-B14F-4D97-AF65-F5344CB8AC3E}">
        <p14:creationId xmlns:p14="http://schemas.microsoft.com/office/powerpoint/2010/main" val="107764999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Late Adulthood</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Fastest growing age bracket of society</a:t>
            </a:r>
          </a:p>
          <a:p>
            <a:pPr lvl="1"/>
            <a:r>
              <a:rPr lang="en-US" dirty="0"/>
              <a:t>Physical deterioration (brittle bones, poor coordination)</a:t>
            </a:r>
          </a:p>
          <a:p>
            <a:pPr lvl="1"/>
            <a:r>
              <a:rPr lang="en-US" dirty="0"/>
              <a:t>Some memory problems</a:t>
            </a:r>
          </a:p>
          <a:p>
            <a:pPr lvl="1"/>
            <a:r>
              <a:rPr lang="en-US" dirty="0"/>
              <a:t>Coping with retirement and forms of entertainment</a:t>
            </a:r>
          </a:p>
          <a:p>
            <a:pPr lvl="1"/>
            <a:r>
              <a:rPr lang="en-US" dirty="0"/>
              <a:t>Very concerned with health and finances</a:t>
            </a:r>
          </a:p>
          <a:p>
            <a:pPr lvl="1"/>
            <a:r>
              <a:rPr lang="en-US" dirty="0"/>
              <a:t>Significant number become depressed; suicide rate is high</a:t>
            </a:r>
          </a:p>
          <a:p>
            <a:pPr lvl="1"/>
            <a:endParaRPr lang="en-US" dirty="0"/>
          </a:p>
        </p:txBody>
      </p:sp>
    </p:spTree>
    <p:extLst>
      <p:ext uri="{BB962C8B-B14F-4D97-AF65-F5344CB8AC3E}">
        <p14:creationId xmlns:p14="http://schemas.microsoft.com/office/powerpoint/2010/main" val="47632574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Individual Differences to Take into Consideration</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Cultural and subcultural differences</a:t>
            </a:r>
          </a:p>
          <a:p>
            <a:pPr lvl="2"/>
            <a:r>
              <a:rPr lang="en-US" dirty="0"/>
              <a:t>Value systems, rites of passage, rituals</a:t>
            </a:r>
          </a:p>
          <a:p>
            <a:pPr lvl="1"/>
            <a:r>
              <a:rPr lang="en-US" dirty="0"/>
              <a:t>Ethnic differences</a:t>
            </a:r>
          </a:p>
          <a:p>
            <a:pPr lvl="2"/>
            <a:r>
              <a:rPr lang="en-US" dirty="0"/>
              <a:t>Skin tones, facial features, language</a:t>
            </a:r>
          </a:p>
          <a:p>
            <a:pPr lvl="1"/>
            <a:r>
              <a:rPr lang="en-US" dirty="0"/>
              <a:t>Religious differences</a:t>
            </a:r>
          </a:p>
          <a:p>
            <a:pPr lvl="1"/>
            <a:r>
              <a:rPr lang="en-US" dirty="0"/>
              <a:t>Physical differences</a:t>
            </a:r>
          </a:p>
          <a:p>
            <a:pPr lvl="2"/>
            <a:r>
              <a:rPr lang="en-US" dirty="0"/>
              <a:t>Large/small, thin/fat, anomalies, disabilities</a:t>
            </a:r>
          </a:p>
          <a:p>
            <a:pPr lvl="1"/>
            <a:r>
              <a:rPr lang="en-US" dirty="0"/>
              <a:t>Personalities</a:t>
            </a:r>
          </a:p>
          <a:p>
            <a:pPr lvl="2"/>
            <a:r>
              <a:rPr lang="en-US" dirty="0"/>
              <a:t>Predisposition to be outgoing, shy, creative, etc.</a:t>
            </a:r>
          </a:p>
          <a:p>
            <a:pPr lvl="1"/>
            <a:endParaRPr lang="en-US" dirty="0"/>
          </a:p>
        </p:txBody>
      </p:sp>
    </p:spTree>
    <p:extLst>
      <p:ext uri="{BB962C8B-B14F-4D97-AF65-F5344CB8AC3E}">
        <p14:creationId xmlns:p14="http://schemas.microsoft.com/office/powerpoint/2010/main" val="21802180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029756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Growth</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Generally refers to changes in size</a:t>
            </a:r>
          </a:p>
        </p:txBody>
      </p:sp>
      <p:pic>
        <p:nvPicPr>
          <p:cNvPr id="4" name="Picture 6">
            <a:extLst>
              <a:ext uri="{FF2B5EF4-FFF2-40B4-BE49-F238E27FC236}">
                <a16:creationId xmlns:a16="http://schemas.microsoft.com/office/drawing/2014/main" id="{051E864D-FE0D-4F58-9654-24636440435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l="5376" t="5971" r="5162" b="2985"/>
          <a:stretch>
            <a:fillRect/>
          </a:stretch>
        </p:blipFill>
        <p:spPr bwMode="auto">
          <a:xfrm>
            <a:off x="4231002" y="2317072"/>
            <a:ext cx="3078775" cy="3610992"/>
          </a:xfrm>
          <a:prstGeom prst="rect">
            <a:avLst/>
          </a:prstGeom>
          <a:noFill/>
          <a:ln w="57150">
            <a:solidFill>
              <a:schemeClr val="accent2"/>
            </a:solidFill>
            <a:miter lim="800000"/>
            <a:headEnd/>
            <a:tailEnd/>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08122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Development</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Occurs through maturation of physical and mental capacities and learning</a:t>
            </a:r>
          </a:p>
          <a:p>
            <a:pPr lvl="1"/>
            <a:r>
              <a:rPr lang="en-US" dirty="0"/>
              <a:t>Mental health workers need to be familiar with each developmental stage in order to recognize maladaptive behavior and provide quality healthcare</a:t>
            </a:r>
          </a:p>
        </p:txBody>
      </p:sp>
    </p:spTree>
    <p:extLst>
      <p:ext uri="{BB962C8B-B14F-4D97-AF65-F5344CB8AC3E}">
        <p14:creationId xmlns:p14="http://schemas.microsoft.com/office/powerpoint/2010/main" val="32197475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Life Stages</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b="1" dirty="0">
                <a:solidFill>
                  <a:schemeClr val="tx2"/>
                </a:solidFill>
              </a:rPr>
              <a:t>Infancy</a:t>
            </a:r>
          </a:p>
          <a:p>
            <a:pPr lvl="2"/>
            <a:r>
              <a:rPr lang="en-US" dirty="0"/>
              <a:t>Language of newborn is the cry</a:t>
            </a:r>
          </a:p>
          <a:p>
            <a:pPr lvl="2"/>
            <a:r>
              <a:rPr lang="en-US" dirty="0"/>
              <a:t>Usually eats every 2 to 3 hours</a:t>
            </a:r>
          </a:p>
          <a:p>
            <a:pPr lvl="2"/>
            <a:r>
              <a:rPr lang="en-US" dirty="0"/>
              <a:t>Uncoordinated movements</a:t>
            </a:r>
          </a:p>
          <a:p>
            <a:pPr lvl="2"/>
            <a:r>
              <a:rPr lang="en-US" dirty="0"/>
              <a:t>Toothless</a:t>
            </a:r>
          </a:p>
          <a:p>
            <a:pPr lvl="2"/>
            <a:r>
              <a:rPr lang="en-US" dirty="0"/>
              <a:t>Poor vision (focusing range 8 to 12 inches)</a:t>
            </a:r>
          </a:p>
          <a:p>
            <a:pPr lvl="2"/>
            <a:r>
              <a:rPr lang="en-US" dirty="0"/>
              <a:t>Usually doubles weight by 9 months</a:t>
            </a:r>
          </a:p>
          <a:p>
            <a:pPr lvl="2"/>
            <a:r>
              <a:rPr lang="en-US" dirty="0"/>
              <a:t>Responds to human voice and touch</a:t>
            </a:r>
          </a:p>
          <a:p>
            <a:pPr lvl="1"/>
            <a:endParaRPr lang="en-US" dirty="0"/>
          </a:p>
          <a:p>
            <a:pPr lvl="1"/>
            <a:endParaRPr lang="en-US" dirty="0"/>
          </a:p>
        </p:txBody>
      </p:sp>
    </p:spTree>
    <p:extLst>
      <p:ext uri="{BB962C8B-B14F-4D97-AF65-F5344CB8AC3E}">
        <p14:creationId xmlns:p14="http://schemas.microsoft.com/office/powerpoint/2010/main" val="3855970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Early Childhood</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b="1" dirty="0">
                <a:solidFill>
                  <a:schemeClr val="tx2"/>
                </a:solidFill>
              </a:rPr>
              <a:t>One-Year Old</a:t>
            </a:r>
          </a:p>
          <a:p>
            <a:pPr lvl="2"/>
            <a:r>
              <a:rPr lang="en-US" dirty="0"/>
              <a:t>Change from plump baby to leaner more muscular toddler</a:t>
            </a:r>
          </a:p>
          <a:p>
            <a:pPr lvl="2"/>
            <a:r>
              <a:rPr lang="en-US" dirty="0"/>
              <a:t>Begins to walk and talk</a:t>
            </a:r>
          </a:p>
          <a:p>
            <a:pPr lvl="2"/>
            <a:r>
              <a:rPr lang="en-US" dirty="0"/>
              <a:t>Ability for passive language (better understanding of what’s being said)</a:t>
            </a:r>
          </a:p>
          <a:p>
            <a:pPr lvl="2"/>
            <a:r>
              <a:rPr lang="en-US" dirty="0"/>
              <a:t>Tentative sense of independence</a:t>
            </a:r>
          </a:p>
          <a:p>
            <a:pPr lvl="2"/>
            <a:r>
              <a:rPr lang="en-US" dirty="0"/>
              <a:t>Determined explorer	</a:t>
            </a:r>
          </a:p>
          <a:p>
            <a:pPr lvl="3"/>
            <a:endParaRPr lang="en-US" dirty="0"/>
          </a:p>
          <a:p>
            <a:pPr lvl="1"/>
            <a:endParaRPr lang="en-US" dirty="0"/>
          </a:p>
        </p:txBody>
      </p:sp>
    </p:spTree>
    <p:extLst>
      <p:ext uri="{BB962C8B-B14F-4D97-AF65-F5344CB8AC3E}">
        <p14:creationId xmlns:p14="http://schemas.microsoft.com/office/powerpoint/2010/main" val="583239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Early Childhood</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b="1" dirty="0">
                <a:solidFill>
                  <a:schemeClr val="tx2"/>
                </a:solidFill>
              </a:rPr>
              <a:t>Two-Year Old</a:t>
            </a:r>
          </a:p>
          <a:p>
            <a:pPr lvl="2"/>
            <a:r>
              <a:rPr lang="en-US" dirty="0"/>
              <a:t>Begins to communicate verbally (name, etc.)</a:t>
            </a:r>
          </a:p>
          <a:p>
            <a:pPr lvl="2"/>
            <a:r>
              <a:rPr lang="en-US" dirty="0"/>
              <a:t>Can usually speak in 3 to 4 word sentences</a:t>
            </a:r>
          </a:p>
          <a:p>
            <a:pPr lvl="2"/>
            <a:r>
              <a:rPr lang="en-US" dirty="0"/>
              <a:t>Famous for negative behavior </a:t>
            </a:r>
          </a:p>
          <a:p>
            <a:pPr lvl="3"/>
            <a:r>
              <a:rPr lang="en-US" dirty="0"/>
              <a:t>“NO!” To everything! </a:t>
            </a:r>
          </a:p>
          <a:p>
            <a:pPr lvl="3"/>
            <a:r>
              <a:rPr lang="en-US" dirty="0"/>
              <a:t>Temper tantrums</a:t>
            </a:r>
          </a:p>
          <a:p>
            <a:pPr lvl="2"/>
            <a:r>
              <a:rPr lang="en-US" dirty="0"/>
              <a:t>Will play side by side other children, but does not actively play with them </a:t>
            </a:r>
          </a:p>
          <a:p>
            <a:pPr lvl="2"/>
            <a:r>
              <a:rPr lang="en-US" dirty="0"/>
              <a:t>Great imitators</a:t>
            </a:r>
          </a:p>
          <a:p>
            <a:pPr lvl="1"/>
            <a:endParaRPr lang="en-US" dirty="0"/>
          </a:p>
        </p:txBody>
      </p:sp>
    </p:spTree>
    <p:extLst>
      <p:ext uri="{BB962C8B-B14F-4D97-AF65-F5344CB8AC3E}">
        <p14:creationId xmlns:p14="http://schemas.microsoft.com/office/powerpoint/2010/main" val="38679081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Early Childhood</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b="1" dirty="0">
                <a:solidFill>
                  <a:schemeClr val="tx2"/>
                </a:solidFill>
              </a:rPr>
              <a:t>Three-Year Old</a:t>
            </a:r>
          </a:p>
          <a:p>
            <a:pPr lvl="2"/>
            <a:r>
              <a:rPr lang="en-US" dirty="0"/>
              <a:t>Wants to be just like parents</a:t>
            </a:r>
          </a:p>
          <a:p>
            <a:pPr lvl="2"/>
            <a:r>
              <a:rPr lang="en-US" dirty="0"/>
              <a:t>Vocabulary and pronunciation continue to expand</a:t>
            </a:r>
          </a:p>
          <a:p>
            <a:pPr lvl="2"/>
            <a:r>
              <a:rPr lang="en-US" dirty="0"/>
              <a:t>Climbs stairs with alternating feet</a:t>
            </a:r>
          </a:p>
          <a:p>
            <a:pPr lvl="2"/>
            <a:r>
              <a:rPr lang="en-US" dirty="0"/>
              <a:t>Can briefly stand on one foot</a:t>
            </a:r>
          </a:p>
          <a:p>
            <a:pPr lvl="1"/>
            <a:endParaRPr lang="en-US" dirty="0"/>
          </a:p>
        </p:txBody>
      </p:sp>
    </p:spTree>
    <p:extLst>
      <p:ext uri="{BB962C8B-B14F-4D97-AF65-F5344CB8AC3E}">
        <p14:creationId xmlns:p14="http://schemas.microsoft.com/office/powerpoint/2010/main" val="201382751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Early Childhood</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b="1" dirty="0">
                <a:solidFill>
                  <a:schemeClr val="tx2"/>
                </a:solidFill>
              </a:rPr>
              <a:t>Four-Year Old</a:t>
            </a:r>
          </a:p>
          <a:p>
            <a:pPr lvl="2"/>
            <a:r>
              <a:rPr lang="en-US" dirty="0"/>
              <a:t>Sentences are more complex; speaks well enough for strangers to understand</a:t>
            </a:r>
          </a:p>
          <a:p>
            <a:pPr lvl="2"/>
            <a:r>
              <a:rPr lang="en-US" dirty="0"/>
              <a:t>Imagination is vivid; line between what is real and imaginary is often indistinct</a:t>
            </a:r>
          </a:p>
          <a:p>
            <a:pPr lvl="2"/>
            <a:r>
              <a:rPr lang="en-US" dirty="0"/>
              <a:t>Develops fears </a:t>
            </a:r>
          </a:p>
          <a:p>
            <a:pPr lvl="3"/>
            <a:r>
              <a:rPr lang="en-US" dirty="0"/>
              <a:t>Common fears: fear of dark, fear of animals, and fear of death</a:t>
            </a:r>
          </a:p>
          <a:p>
            <a:pPr lvl="1"/>
            <a:endParaRPr lang="en-US" dirty="0"/>
          </a:p>
        </p:txBody>
      </p:sp>
    </p:spTree>
    <p:extLst>
      <p:ext uri="{BB962C8B-B14F-4D97-AF65-F5344CB8AC3E}">
        <p14:creationId xmlns:p14="http://schemas.microsoft.com/office/powerpoint/2010/main" val="807512345"/>
      </p:ext>
    </p:extLst>
  </p:cSld>
  <p:clrMapOvr>
    <a:masterClrMapping/>
  </p:clrMapOvr>
</p:sld>
</file>

<file path=ppt/theme/theme1.xml><?xml version="1.0" encoding="utf-8"?>
<a:theme xmlns:a="http://schemas.openxmlformats.org/drawingml/2006/main" name="2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5A508723-CE50-461D-9A6A-E6D3C9F5651A}"/>
    </a:ext>
  </a:extLst>
</a:theme>
</file>

<file path=ppt/theme/theme2.xml><?xml version="1.0" encoding="utf-8"?>
<a:theme xmlns:a="http://schemas.openxmlformats.org/drawingml/2006/main" name="3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F8C53487-7124-4AE1-8CBC-7355D7BEE90F}"/>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FC82BBDCC32AD74AB640967B88EF271F" ma:contentTypeVersion="11" ma:contentTypeDescription="Create a new document." ma:contentTypeScope="" ma:versionID="3260728671e633f113ffedab895acd2b">
  <xsd:schema xmlns:xsd="http://www.w3.org/2001/XMLSchema" xmlns:xs="http://www.w3.org/2001/XMLSchema" xmlns:p="http://schemas.microsoft.com/office/2006/metadata/properties" xmlns:ns1="http://schemas.microsoft.com/sharepoint/v3" xmlns:ns2="56ea17bb-c96d-4826-b465-01eec0dd23dd" xmlns:ns3="05d88611-e516-4d1a-b12e-39107e78b3d0" targetNamespace="http://schemas.microsoft.com/office/2006/metadata/properties" ma:root="true" ma:fieldsID="118e6586c7b7a065353eb7d290f10c3b" ns1:_="" ns2:_="" ns3:_="">
    <xsd:import namespace="http://schemas.microsoft.com/sharepoint/v3"/>
    <xsd:import namespace="56ea17bb-c96d-4826-b465-01eec0dd23dd"/>
    <xsd:import namespace="05d88611-e516-4d1a-b12e-39107e78b3d0"/>
    <xsd:element name="properties">
      <xsd:complexType>
        <xsd:sequence>
          <xsd:element name="documentManagement">
            <xsd:complexType>
              <xsd:all>
                <xsd:element ref="ns2:UniqueSourceRef" minOccurs="0"/>
                <xsd:element ref="ns2:FileHash" minOccurs="0"/>
                <xsd:element ref="ns3:SharedWithUsers" minOccurs="0"/>
                <xsd:element ref="ns3:SharedWithDetails" minOccurs="0"/>
                <xsd:element ref="ns3:SharingHintHash" minOccurs="0"/>
                <xsd:element ref="ns3:LastSharedByTime" minOccurs="0"/>
                <xsd:element ref="ns3:LastSharedByUser" minOccurs="0"/>
                <xsd:element ref="ns1:DetailLink" minOccurs="0"/>
                <xsd:element ref="ns2:MediaServiceMetadata" minOccurs="0"/>
                <xsd:element ref="ns2:MediaServiceFastMetadata"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DetailLink" ma:index="15" nillable="true" ma:displayName="Detail Link" ma:description="Link for page for clicking through for details " ma:internalName="DetailLink">
      <xsd:complexType>
        <xsd:complexContent>
          <xsd:extension base="dms:URL">
            <xsd:sequence>
              <xsd:element name="Url" type="dms:ValidUrl" minOccurs="0" nillable="true"/>
              <xsd:element name="Description" type="xsd:string"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56ea17bb-c96d-4826-b465-01eec0dd23dd" elementFormDefault="qualified">
    <xsd:import namespace="http://schemas.microsoft.com/office/2006/documentManagement/types"/>
    <xsd:import namespace="http://schemas.microsoft.com/office/infopath/2007/PartnerControls"/>
    <xsd:element name="UniqueSourceRef" ma:index="8" nillable="true" ma:displayName="UniqueSourceRef" ma:internalName="UniqueSourceRef">
      <xsd:simpleType>
        <xsd:restriction base="dms:Note">
          <xsd:maxLength value="255"/>
        </xsd:restriction>
      </xsd:simpleType>
    </xsd:element>
    <xsd:element name="FileHash" ma:index="9" nillable="true" ma:displayName="FileHash" ma:internalName="FileHash">
      <xsd:simpleType>
        <xsd:restriction base="dms:Note">
          <xsd:maxLength value="255"/>
        </xsd:restriction>
      </xsd:simpleType>
    </xsd:element>
    <xsd:element name="MediaServiceMetadata" ma:index="16" nillable="true" ma:displayName="MediaServiceMetadata" ma:description="" ma:hidden="true" ma:internalName="MediaServiceMetadata" ma:readOnly="true">
      <xsd:simpleType>
        <xsd:restriction base="dms:Note"/>
      </xsd:simpleType>
    </xsd:element>
    <xsd:element name="MediaServiceFastMetadata" ma:index="17" nillable="true" ma:displayName="MediaServiceFastMetadata" ma:description="" ma:hidden="true" ma:internalName="MediaServiceFastMetadata" ma:readOnly="true">
      <xsd:simpleType>
        <xsd:restriction base="dms:Note"/>
      </xsd:simpleType>
    </xsd:element>
    <xsd:element name="MediaServiceDateTaken" ma:index="18" nillable="true" ma:displayName="MediaServiceDateTaken" ma:description="" ma:hidden="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5d88611-e516-4d1a-b12e-39107e78b3d0" elementFormDefault="qualified">
    <xsd:import namespace="http://schemas.microsoft.com/office/2006/documentManagement/types"/>
    <xsd:import namespace="http://schemas.microsoft.com/office/infopath/2007/PartnerControls"/>
    <xsd:element name="SharedWithUsers" ma:index="10"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description="" ma:internalName="SharedWithDetails" ma:readOnly="true">
      <xsd:simpleType>
        <xsd:restriction base="dms:Note">
          <xsd:maxLength value="255"/>
        </xsd:restriction>
      </xsd:simpleType>
    </xsd:element>
    <xsd:element name="SharingHintHash" ma:index="12" nillable="true" ma:displayName="Sharing Hint Hash" ma:description="" ma:hidden="true" ma:internalName="SharingHintHash" ma:readOnly="true">
      <xsd:simpleType>
        <xsd:restriction base="dms:Text"/>
      </xsd:simpleType>
    </xsd:element>
    <xsd:element name="LastSharedByTime" ma:index="13" nillable="true" ma:displayName="Last Shared By Time" ma:description="" ma:internalName="LastSharedByTime" ma:readOnly="true">
      <xsd:simpleType>
        <xsd:restriction base="dms:DateTime"/>
      </xsd:simpleType>
    </xsd:element>
    <xsd:element name="LastSharedByUser" ma:index="14" nillable="true" ma:displayName="Last Shared By User" ma:description="" ma:internalName="LastSharedByUse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FileHash xmlns="56ea17bb-c96d-4826-b465-01eec0dd23dd" xsi:nil="true"/>
    <DetailLink xmlns="http://schemas.microsoft.com/sharepoint/v3">
      <Url xsi:nil="true"/>
      <Description xsi:nil="true"/>
    </DetailLink>
    <UniqueSourceRef xmlns="56ea17bb-c96d-4826-b465-01eec0dd23dd" xsi:nil="true"/>
  </documentManagement>
</p:properties>
</file>

<file path=customXml/itemProps1.xml><?xml version="1.0" encoding="utf-8"?>
<ds:datastoreItem xmlns:ds="http://schemas.openxmlformats.org/officeDocument/2006/customXml" ds:itemID="{E510B6C6-E837-483C-A857-03CE8FC2D022}">
  <ds:schemaRefs>
    <ds:schemaRef ds:uri="http://schemas.microsoft.com/sharepoint/v3/contenttype/forms"/>
  </ds:schemaRefs>
</ds:datastoreItem>
</file>

<file path=customXml/itemProps2.xml><?xml version="1.0" encoding="utf-8"?>
<ds:datastoreItem xmlns:ds="http://schemas.openxmlformats.org/officeDocument/2006/customXml" ds:itemID="{077C5653-F1B1-41E2-918D-E9E2724FB9D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56ea17bb-c96d-4826-b465-01eec0dd23dd"/>
    <ds:schemaRef ds:uri="05d88611-e516-4d1a-b12e-39107e78b3d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371B5C7F-2497-4FAB-9E2E-E6A7EB669C3E}">
  <ds:schemaRefs>
    <ds:schemaRef ds:uri="http://www.w3.org/XML/1998/namespace"/>
    <ds:schemaRef ds:uri="56ea17bb-c96d-4826-b465-01eec0dd23dd"/>
    <ds:schemaRef ds:uri="05d88611-e516-4d1a-b12e-39107e78b3d0"/>
    <ds:schemaRef ds:uri="http://schemas.microsoft.com/office/2006/documentManagement/types"/>
    <ds:schemaRef ds:uri="http://purl.org/dc/terms/"/>
    <ds:schemaRef ds:uri="http://purl.org/dc/dcmitype/"/>
    <ds:schemaRef ds:uri="http://schemas.microsoft.com/office/2006/metadata/properties"/>
    <ds:schemaRef ds:uri="http://purl.org/dc/elements/1.1/"/>
    <ds:schemaRef ds:uri="http://schemas.microsoft.com/office/infopath/2007/PartnerControls"/>
    <ds:schemaRef ds:uri="http://schemas.openxmlformats.org/package/2006/metadata/core-properties"/>
    <ds:schemaRef ds:uri="http://schemas.microsoft.com/sharepoint/v3"/>
  </ds:schemaRefs>
</ds:datastoreItem>
</file>

<file path=docProps/app.xml><?xml version="1.0" encoding="utf-8"?>
<Properties xmlns="http://schemas.openxmlformats.org/officeDocument/2006/extended-properties" xmlns:vt="http://schemas.openxmlformats.org/officeDocument/2006/docPropsVTypes">
  <Template>Draft Deliverable 7- PPT Template</Template>
  <TotalTime>35</TotalTime>
  <Words>502</Words>
  <Application>Microsoft Office PowerPoint</Application>
  <PresentationFormat>Widescreen</PresentationFormat>
  <Paragraphs>92</Paragraphs>
  <Slides>16</Slides>
  <Notes>0</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16</vt:i4>
      </vt:variant>
    </vt:vector>
  </HeadingPairs>
  <TitlesOfParts>
    <vt:vector size="23" baseType="lpstr">
      <vt:lpstr>.AppleSystemUIFont</vt:lpstr>
      <vt:lpstr>Arial</vt:lpstr>
      <vt:lpstr>Calibri</vt:lpstr>
      <vt:lpstr>Open Sans</vt:lpstr>
      <vt:lpstr>Open Sans SemiBold</vt:lpstr>
      <vt:lpstr>2_Office Theme</vt:lpstr>
      <vt:lpstr>3_Office Theme</vt:lpstr>
      <vt:lpstr>PowerPoint Presentation</vt:lpstr>
      <vt:lpstr>PowerPoint Presentation</vt:lpstr>
      <vt:lpstr>Growth</vt:lpstr>
      <vt:lpstr>Development</vt:lpstr>
      <vt:lpstr>Life Stages</vt:lpstr>
      <vt:lpstr>Early Childhood</vt:lpstr>
      <vt:lpstr>Early Childhood</vt:lpstr>
      <vt:lpstr>Early Childhood</vt:lpstr>
      <vt:lpstr>Early Childhood</vt:lpstr>
      <vt:lpstr>Early Childhood</vt:lpstr>
      <vt:lpstr>Late Childhood: Preadolescence</vt:lpstr>
      <vt:lpstr>Adolescence</vt:lpstr>
      <vt:lpstr>Young Adult</vt:lpstr>
      <vt:lpstr>Middle Adulthood</vt:lpstr>
      <vt:lpstr>Late Adulthood</vt:lpstr>
      <vt:lpstr>Individual Differences to Take into Consideration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Swati Gupta</dc:creator>
  <cp:lastModifiedBy>Sarah Hamshari</cp:lastModifiedBy>
  <cp:revision>22</cp:revision>
  <cp:lastPrinted>2017-07-07T16:17:37Z</cp:lastPrinted>
  <dcterms:created xsi:type="dcterms:W3CDTF">2017-07-11T23:58:30Z</dcterms:created>
  <dcterms:modified xsi:type="dcterms:W3CDTF">2017-07-20T15:22:52Z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0x010100FC82BBDCC32AD74AB640967B88EF271F</vt:lpwstr>
  </property>
</Properties>
</file>