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7cAxGqE84Jk" TargetMode="External"/><Relationship Id="rId2" Type="http://schemas.openxmlformats.org/officeDocument/2006/relationships/hyperlink" Target="http://www.thehorse.com/topics/breeding-and-reproduction/breeding-basics/breeding-process" TargetMode="External"/><Relationship Id="rId1" Type="http://schemas.openxmlformats.org/officeDocument/2006/relationships/slideLayout" Target="../slideLayouts/slideLayout3.xml"/><Relationship Id="rId5" Type="http://schemas.openxmlformats.org/officeDocument/2006/relationships/hyperlink" Target="http://vetmed.tamu.edu/equine-embryo-laboratory/cloning-research" TargetMode="External"/><Relationship Id="rId4" Type="http://schemas.openxmlformats.org/officeDocument/2006/relationships/hyperlink" Target="http://www.thehorse.com/articles/10709/superovul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Identify Procedures for Breeding Horses</a:t>
            </a:r>
          </a:p>
          <a:p>
            <a:pPr lvl="1"/>
            <a:r>
              <a:rPr lang="en-US" dirty="0"/>
              <a:t>Equine Science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Artificial Insemination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Simply put, Artificial Insemination (AI) is </a:t>
            </a:r>
          </a:p>
          <a:p>
            <a:pPr lvl="2"/>
            <a:r>
              <a:rPr lang="en-US" dirty="0"/>
              <a:t>Collecting the semen from the stallion</a:t>
            </a:r>
          </a:p>
          <a:p>
            <a:pPr lvl="2"/>
            <a:r>
              <a:rPr lang="en-US" dirty="0"/>
              <a:t>Processing the semen</a:t>
            </a:r>
          </a:p>
          <a:p>
            <a:pPr lvl="2"/>
            <a:r>
              <a:rPr lang="en-US" dirty="0"/>
              <a:t>Shipping semen to the mare</a:t>
            </a:r>
          </a:p>
          <a:p>
            <a:pPr lvl="2"/>
            <a:r>
              <a:rPr lang="en-US" dirty="0"/>
              <a:t>Inserting the semen when the mare is in estrus</a:t>
            </a:r>
          </a:p>
          <a:p>
            <a:pPr lvl="2"/>
            <a:r>
              <a:rPr lang="en-US" dirty="0"/>
              <a:t>Watch Dirty Jobs Horse Breeding for all the details</a:t>
            </a:r>
          </a:p>
          <a:p>
            <a:pPr lvl="1"/>
            <a:endParaRPr lang="en-US" dirty="0"/>
          </a:p>
        </p:txBody>
      </p:sp>
      <p:pic>
        <p:nvPicPr>
          <p:cNvPr id="4" name="Picture 3">
            <a:extLst>
              <a:ext uri="{FF2B5EF4-FFF2-40B4-BE49-F238E27FC236}">
                <a16:creationId xmlns:a16="http://schemas.microsoft.com/office/drawing/2014/main" id="{369383CE-5AAD-4223-8473-CB7F5A4FF432}"/>
              </a:ext>
            </a:extLst>
          </p:cNvPr>
          <p:cNvPicPr>
            <a:picLocks noChangeAspect="1"/>
          </p:cNvPicPr>
          <p:nvPr/>
        </p:nvPicPr>
        <p:blipFill>
          <a:blip r:embed="rId2"/>
          <a:stretch>
            <a:fillRect/>
          </a:stretch>
        </p:blipFill>
        <p:spPr>
          <a:xfrm>
            <a:off x="5104852" y="4363381"/>
            <a:ext cx="2233226" cy="1672393"/>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Advantages and Disadvantages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Artificial Insemination</a:t>
            </a:r>
          </a:p>
          <a:p>
            <a:pPr lvl="1"/>
            <a:r>
              <a:rPr lang="en-US" dirty="0"/>
              <a:t>Can breed more mares</a:t>
            </a:r>
          </a:p>
          <a:p>
            <a:pPr lvl="1"/>
            <a:r>
              <a:rPr lang="en-US" dirty="0"/>
              <a:t>Distance isn’t a problem as semen can be frozen and shipped</a:t>
            </a:r>
          </a:p>
          <a:p>
            <a:pPr lvl="1"/>
            <a:r>
              <a:rPr lang="en-US" dirty="0"/>
              <a:t>Process can be expensive </a:t>
            </a:r>
          </a:p>
          <a:p>
            <a:pPr lvl="1"/>
            <a:r>
              <a:rPr lang="en-US" dirty="0"/>
              <a:t>Intensive time management</a:t>
            </a:r>
          </a:p>
          <a:p>
            <a:pPr lvl="1"/>
            <a:endParaRPr lang="en-US" dirty="0"/>
          </a:p>
        </p:txBody>
      </p:sp>
      <p:sp>
        <p:nvSpPr>
          <p:cNvPr id="4" name="Content Placeholder 3">
            <a:extLst>
              <a:ext uri="{FF2B5EF4-FFF2-40B4-BE49-F238E27FC236}">
                <a16:creationId xmlns:a16="http://schemas.microsoft.com/office/drawing/2014/main" id="{43BCFF05-5A53-4FA3-94DA-A0D31E1CD3DD}"/>
              </a:ext>
            </a:extLst>
          </p:cNvPr>
          <p:cNvSpPr>
            <a:spLocks noGrp="1"/>
          </p:cNvSpPr>
          <p:nvPr>
            <p:ph sz="half" idx="10"/>
          </p:nvPr>
        </p:nvSpPr>
        <p:spPr/>
        <p:txBody>
          <a:bodyPr/>
          <a:lstStyle/>
          <a:p>
            <a:pPr lvl="1"/>
            <a:r>
              <a:rPr lang="en-US" dirty="0"/>
              <a:t>Natural Cover</a:t>
            </a:r>
          </a:p>
          <a:p>
            <a:pPr lvl="1"/>
            <a:r>
              <a:rPr lang="en-US" dirty="0"/>
              <a:t>Low cost other than transportation</a:t>
            </a:r>
          </a:p>
          <a:p>
            <a:pPr lvl="1"/>
            <a:r>
              <a:rPr lang="en-US" dirty="0"/>
              <a:t>Can cause injury if not supervised</a:t>
            </a:r>
          </a:p>
          <a:p>
            <a:pPr lvl="1"/>
            <a:r>
              <a:rPr lang="en-US" dirty="0"/>
              <a:t>Not exactly sure when bred if pasture bred</a:t>
            </a:r>
          </a:p>
          <a:p>
            <a:pPr lvl="1"/>
            <a:r>
              <a:rPr lang="en-US" dirty="0"/>
              <a:t>Timing isn’t as big an issue since semen lives longer than cooled/shipped semen</a:t>
            </a:r>
          </a:p>
          <a:p>
            <a:endParaRPr lang="en-US" dirty="0"/>
          </a:p>
        </p:txBody>
      </p:sp>
      <p:pic>
        <p:nvPicPr>
          <p:cNvPr id="5" name="Picture 4">
            <a:extLst>
              <a:ext uri="{FF2B5EF4-FFF2-40B4-BE49-F238E27FC236}">
                <a16:creationId xmlns:a16="http://schemas.microsoft.com/office/drawing/2014/main" id="{68FA4205-7011-4E35-906D-2CE1D68A49FB}"/>
              </a:ext>
            </a:extLst>
          </p:cNvPr>
          <p:cNvPicPr>
            <a:picLocks noChangeAspect="1"/>
          </p:cNvPicPr>
          <p:nvPr/>
        </p:nvPicPr>
        <p:blipFill>
          <a:blip r:embed="rId2"/>
          <a:stretch>
            <a:fillRect/>
          </a:stretch>
        </p:blipFill>
        <p:spPr>
          <a:xfrm>
            <a:off x="3344583" y="4513721"/>
            <a:ext cx="2871465" cy="1896020"/>
          </a:xfrm>
          <a:prstGeom prst="rect">
            <a:avLst/>
          </a:prstGeom>
        </p:spPr>
      </p:pic>
    </p:spTree>
    <p:extLst>
      <p:ext uri="{BB962C8B-B14F-4D97-AF65-F5344CB8AC3E}">
        <p14:creationId xmlns:p14="http://schemas.microsoft.com/office/powerpoint/2010/main" val="245551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Research Advanced Methods of Equine Breeding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Look up embryo transfer, superovulation, and cloning and report your findings to the class.  What are the primary issues related to these new technologies in horses?</a:t>
            </a:r>
          </a:p>
          <a:p>
            <a:pPr lvl="1"/>
            <a:endParaRPr lang="en-US" dirty="0"/>
          </a:p>
        </p:txBody>
      </p:sp>
    </p:spTree>
    <p:extLst>
      <p:ext uri="{BB962C8B-B14F-4D97-AF65-F5344CB8AC3E}">
        <p14:creationId xmlns:p14="http://schemas.microsoft.com/office/powerpoint/2010/main" val="334263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Let’s Debate– Break Into Six Groups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a:p>
            <a:pPr lvl="1"/>
            <a:r>
              <a:rPr lang="en-US" dirty="0"/>
              <a:t>Pros</a:t>
            </a:r>
          </a:p>
          <a:p>
            <a:pPr lvl="2"/>
            <a:r>
              <a:rPr lang="en-US" dirty="0"/>
              <a:t>Embryo Transfer</a:t>
            </a:r>
          </a:p>
          <a:p>
            <a:pPr lvl="2"/>
            <a:r>
              <a:rPr lang="en-US" dirty="0"/>
              <a:t>Superovulation in Horses</a:t>
            </a:r>
          </a:p>
          <a:p>
            <a:pPr lvl="2"/>
            <a:r>
              <a:rPr lang="en-US" dirty="0"/>
              <a:t>Cloning in Horses</a:t>
            </a:r>
          </a:p>
          <a:p>
            <a:pPr lvl="1"/>
            <a:endParaRPr lang="en-US" dirty="0"/>
          </a:p>
        </p:txBody>
      </p:sp>
      <p:sp>
        <p:nvSpPr>
          <p:cNvPr id="4" name="Content Placeholder 3">
            <a:extLst>
              <a:ext uri="{FF2B5EF4-FFF2-40B4-BE49-F238E27FC236}">
                <a16:creationId xmlns:a16="http://schemas.microsoft.com/office/drawing/2014/main" id="{A6E9DEB9-A908-490D-B924-7100EFC3E021}"/>
              </a:ext>
            </a:extLst>
          </p:cNvPr>
          <p:cNvSpPr>
            <a:spLocks noGrp="1"/>
          </p:cNvSpPr>
          <p:nvPr>
            <p:ph sz="half" idx="10"/>
          </p:nvPr>
        </p:nvSpPr>
        <p:spPr/>
        <p:txBody>
          <a:bodyPr/>
          <a:lstStyle/>
          <a:p>
            <a:endParaRPr lang="en-US" dirty="0"/>
          </a:p>
          <a:p>
            <a:pPr lvl="1"/>
            <a:r>
              <a:rPr lang="en-US" dirty="0"/>
              <a:t>Cons</a:t>
            </a:r>
          </a:p>
          <a:p>
            <a:pPr lvl="2"/>
            <a:r>
              <a:rPr lang="en-US" dirty="0"/>
              <a:t>Embryo Transfer</a:t>
            </a:r>
          </a:p>
          <a:p>
            <a:pPr lvl="2"/>
            <a:r>
              <a:rPr lang="en-US" dirty="0"/>
              <a:t>Superovulation in Horses</a:t>
            </a:r>
          </a:p>
          <a:p>
            <a:pPr lvl="2"/>
            <a:r>
              <a:rPr lang="en-US" dirty="0"/>
              <a:t>Cloning in Horses</a:t>
            </a:r>
          </a:p>
          <a:p>
            <a:endParaRPr lang="en-US" dirty="0"/>
          </a:p>
        </p:txBody>
      </p:sp>
    </p:spTree>
    <p:extLst>
      <p:ext uri="{BB962C8B-B14F-4D97-AF65-F5344CB8AC3E}">
        <p14:creationId xmlns:p14="http://schemas.microsoft.com/office/powerpoint/2010/main" val="39104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many days is the breeding cycle of the mare?</a:t>
            </a:r>
          </a:p>
          <a:p>
            <a:pPr lvl="1"/>
            <a:r>
              <a:rPr lang="en-US" dirty="0"/>
              <a:t>How many days is the estrus cycle of the mare?</a:t>
            </a:r>
          </a:p>
          <a:p>
            <a:pPr lvl="1"/>
            <a:r>
              <a:rPr lang="en-US" dirty="0"/>
              <a:t>What is the gestation period for the horse?</a:t>
            </a:r>
          </a:p>
          <a:p>
            <a:pPr lvl="1"/>
            <a:r>
              <a:rPr lang="en-US" dirty="0"/>
              <a:t>Describe natural cover and artificial insemination.</a:t>
            </a:r>
          </a:p>
          <a:p>
            <a:pPr lvl="1"/>
            <a:r>
              <a:rPr lang="en-US" dirty="0"/>
              <a:t>What are the advantages and disadvantages of natural cover and AI?</a:t>
            </a:r>
          </a:p>
          <a:p>
            <a:pPr lvl="1"/>
            <a:r>
              <a:rPr lang="en-US" dirty="0"/>
              <a:t>Describe the major issues with embryo transfer, superovulation, and cloning in horses.</a:t>
            </a:r>
          </a:p>
          <a:p>
            <a:pPr lvl="1"/>
            <a:endParaRPr lang="en-US" dirty="0"/>
          </a:p>
        </p:txBody>
      </p:sp>
    </p:spTree>
    <p:extLst>
      <p:ext uri="{BB962C8B-B14F-4D97-AF65-F5344CB8AC3E}">
        <p14:creationId xmlns:p14="http://schemas.microsoft.com/office/powerpoint/2010/main" val="271149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many days is the breeding cycle of the mare?  About 21 Days</a:t>
            </a:r>
          </a:p>
          <a:p>
            <a:pPr lvl="1"/>
            <a:r>
              <a:rPr lang="en-US" dirty="0"/>
              <a:t>How many days is the estrus cycle of the mare?  </a:t>
            </a:r>
            <a:br>
              <a:rPr lang="en-US" dirty="0"/>
            </a:br>
            <a:r>
              <a:rPr lang="en-US" dirty="0"/>
              <a:t>3-5 Days</a:t>
            </a:r>
          </a:p>
          <a:p>
            <a:pPr lvl="1"/>
            <a:r>
              <a:rPr lang="en-US" dirty="0"/>
              <a:t>What is the gestation period for the horse?</a:t>
            </a:r>
            <a:br>
              <a:rPr lang="en-US" dirty="0"/>
            </a:br>
            <a:r>
              <a:rPr lang="en-US" dirty="0"/>
              <a:t>About 11 months</a:t>
            </a:r>
          </a:p>
          <a:p>
            <a:pPr lvl="1"/>
            <a:endParaRPr lang="en-US" dirty="0"/>
          </a:p>
        </p:txBody>
      </p:sp>
    </p:spTree>
    <p:extLst>
      <p:ext uri="{BB962C8B-B14F-4D97-AF65-F5344CB8AC3E}">
        <p14:creationId xmlns:p14="http://schemas.microsoft.com/office/powerpoint/2010/main" val="416736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What are the advantages and disadvantages of natural cover and AI?</a:t>
            </a:r>
            <a:br>
              <a:rPr lang="en-US" dirty="0"/>
            </a:br>
            <a:r>
              <a:rPr lang="en-US" dirty="0"/>
              <a:t>Natural cover is cheaper and less time intensive.</a:t>
            </a:r>
            <a:br>
              <a:rPr lang="en-US" dirty="0"/>
            </a:br>
            <a:endParaRPr lang="en-US" dirty="0"/>
          </a:p>
          <a:p>
            <a:pPr lvl="1"/>
            <a:r>
              <a:rPr lang="en-US" dirty="0"/>
              <a:t>Artificial insemination is more precise and allows mare owners to breed with stallions anywhere in the world.</a:t>
            </a:r>
          </a:p>
          <a:p>
            <a:pPr lvl="1"/>
            <a:endParaRPr lang="en-US" dirty="0"/>
          </a:p>
        </p:txBody>
      </p:sp>
    </p:spTree>
    <p:extLst>
      <p:ext uri="{BB962C8B-B14F-4D97-AF65-F5344CB8AC3E}">
        <p14:creationId xmlns:p14="http://schemas.microsoft.com/office/powerpoint/2010/main" val="171070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 for Review</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Describe the major issues with embryo transfer, superovulation, and cloning in horses.</a:t>
            </a:r>
          </a:p>
          <a:p>
            <a:pPr lvl="1"/>
            <a:r>
              <a:rPr lang="en-US" dirty="0"/>
              <a:t>Embryo Transfer– flushing the embryo and inserting it into a recipient mare; allows the dam to continue to perform or allows mares who cannot carry to produce offspring</a:t>
            </a:r>
          </a:p>
          <a:p>
            <a:pPr lvl="1"/>
            <a:r>
              <a:rPr lang="en-US" dirty="0"/>
              <a:t>Superovulation—multiple offspring in one breeding; requires recipient mares</a:t>
            </a:r>
          </a:p>
          <a:p>
            <a:pPr lvl="1"/>
            <a:r>
              <a:rPr lang="en-US" dirty="0"/>
              <a:t>Cloning—taking genetic material from one horse to create an exact offspring; AQHA is still in court over whether or not offspring should be allowed to register</a:t>
            </a:r>
          </a:p>
          <a:p>
            <a:pPr lvl="1"/>
            <a:endParaRPr lang="en-US" dirty="0"/>
          </a:p>
        </p:txBody>
      </p:sp>
    </p:spTree>
    <p:extLst>
      <p:ext uri="{BB962C8B-B14F-4D97-AF65-F5344CB8AC3E}">
        <p14:creationId xmlns:p14="http://schemas.microsoft.com/office/powerpoint/2010/main" val="387080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Equine breeding is simple to understand, yet the new technologies are create complex problems for some organizations.</a:t>
            </a:r>
          </a:p>
          <a:p>
            <a:pPr lvl="1"/>
            <a:r>
              <a:rPr lang="en-US" dirty="0"/>
              <a:t>There are many career opportunities available in the area of equine reproduction.</a:t>
            </a:r>
          </a:p>
          <a:p>
            <a:pPr marL="0" lvl="1" indent="0">
              <a:buNone/>
            </a:pPr>
            <a:endParaRPr lang="en-US" dirty="0"/>
          </a:p>
        </p:txBody>
      </p:sp>
    </p:spTree>
    <p:extLst>
      <p:ext uri="{BB962C8B-B14F-4D97-AF65-F5344CB8AC3E}">
        <p14:creationId xmlns:p14="http://schemas.microsoft.com/office/powerpoint/2010/main" val="157412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200"/>
              <a:t>Articles </a:t>
            </a:r>
            <a:r>
              <a:rPr lang="en-US" sz="2200" dirty="0"/>
              <a:t>related to the Equine Breeding Process:  </a:t>
            </a:r>
            <a:r>
              <a:rPr lang="en-US" sz="2200" dirty="0">
                <a:hlinkClick r:id="rId2"/>
              </a:rPr>
              <a:t>http://www.thehorse.com/topics/breeding-and-reproduction/breeding-basics/breeding-process</a:t>
            </a:r>
            <a:endParaRPr lang="en-US" sz="2200" dirty="0"/>
          </a:p>
          <a:p>
            <a:pPr lvl="1"/>
            <a:r>
              <a:rPr lang="en-US" sz="2200" dirty="0"/>
              <a:t>Estrus Behaviors in Mares:  </a:t>
            </a:r>
            <a:r>
              <a:rPr lang="en-US" sz="2200" dirty="0">
                <a:hlinkClick r:id="rId3"/>
              </a:rPr>
              <a:t>https://www.youtube.com/watch?v=7cAxGqE84Jk</a:t>
            </a:r>
            <a:endParaRPr lang="en-US" sz="2200" dirty="0"/>
          </a:p>
          <a:p>
            <a:pPr lvl="1"/>
            <a:r>
              <a:rPr lang="en-US" sz="2200" dirty="0"/>
              <a:t>Superovulation:  </a:t>
            </a:r>
            <a:r>
              <a:rPr lang="en-US" sz="2200" dirty="0">
                <a:hlinkClick r:id="rId4"/>
              </a:rPr>
              <a:t>http://www.thehorse.com/articles/10709/superovulation</a:t>
            </a:r>
            <a:endParaRPr lang="en-US" sz="2200" dirty="0"/>
          </a:p>
          <a:p>
            <a:pPr lvl="1"/>
            <a:r>
              <a:rPr lang="en-US" sz="2200" dirty="0"/>
              <a:t>Cloning Research:  </a:t>
            </a:r>
            <a:r>
              <a:rPr lang="en-US" sz="2200" dirty="0">
                <a:hlinkClick r:id="rId5"/>
              </a:rPr>
              <a:t>http://vetmed.tamu.edu/equine-embryo-laboratory/cloning-research</a:t>
            </a:r>
            <a:endParaRPr lang="en-US" sz="2200" dirty="0"/>
          </a:p>
          <a:p>
            <a:pPr lvl="1"/>
            <a:endParaRPr lang="en-US" dirty="0"/>
          </a:p>
        </p:txBody>
      </p:sp>
    </p:spTree>
    <p:extLst>
      <p:ext uri="{BB962C8B-B14F-4D97-AF65-F5344CB8AC3E}">
        <p14:creationId xmlns:p14="http://schemas.microsoft.com/office/powerpoint/2010/main" val="27601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Texas College and Career Readiness Standards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English Language Arts:  II. Reading, A; III. Speaking, A, 1-2; B 1-3; V. Research, B, 1, a-b</a:t>
            </a:r>
          </a:p>
          <a:p>
            <a:pPr lvl="1"/>
            <a:r>
              <a:rPr lang="en-US" dirty="0"/>
              <a:t>Science:  I. Nature of Science, A. 1; E, 2; III. Foundation Skills:  Scientific Application of Communication, B. 1; C. 1, D. 2; IV. Science, Technology, and Society, A. 1, B. 1-2</a:t>
            </a:r>
          </a:p>
          <a:p>
            <a:pPr lvl="1"/>
            <a:r>
              <a:rPr lang="en-US" dirty="0"/>
              <a:t>Social Studies:  IV: Analysis, Synthesis, and Evaluation of Information, A 1, 3, 5, 6; V. Effective Communication, A. 1-2</a:t>
            </a:r>
          </a:p>
          <a:p>
            <a:pPr lvl="1"/>
            <a:endParaRPr lang="en-US" dirty="0"/>
          </a:p>
        </p:txBody>
      </p:sp>
    </p:spTree>
    <p:extLst>
      <p:ext uri="{BB962C8B-B14F-4D97-AF65-F5344CB8AC3E}">
        <p14:creationId xmlns:p14="http://schemas.microsoft.com/office/powerpoint/2010/main" val="147814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Spring is here– the coats have shed out. </a:t>
            </a:r>
            <a:br>
              <a:rPr lang="en-US" dirty="0"/>
            </a:br>
            <a:r>
              <a:rPr lang="en-US" dirty="0"/>
              <a:t>Is it time to breed that mare?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Before we book the stud, we need to be aware of the breeding cycle of the mare as well as the procedures to consider in breeding.</a:t>
            </a:r>
          </a:p>
          <a:p>
            <a:pPr lvl="1"/>
            <a:endParaRPr lang="en-US" dirty="0"/>
          </a:p>
        </p:txBody>
      </p:sp>
      <p:pic>
        <p:nvPicPr>
          <p:cNvPr id="4" name="Picture 3">
            <a:extLst>
              <a:ext uri="{FF2B5EF4-FFF2-40B4-BE49-F238E27FC236}">
                <a16:creationId xmlns:a16="http://schemas.microsoft.com/office/drawing/2014/main" id="{1FAF4431-7461-4CD2-9EE3-6CA1562EEB7D}"/>
              </a:ext>
            </a:extLst>
          </p:cNvPr>
          <p:cNvPicPr>
            <a:picLocks noChangeAspect="1"/>
          </p:cNvPicPr>
          <p:nvPr/>
        </p:nvPicPr>
        <p:blipFill>
          <a:blip r:embed="rId2"/>
          <a:stretch>
            <a:fillRect/>
          </a:stretch>
        </p:blipFill>
        <p:spPr>
          <a:xfrm>
            <a:off x="4920656" y="2953869"/>
            <a:ext cx="2223902" cy="2972499"/>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Breeding mares now has as much to do with microscopes as horses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also many career opportunities associated with equine reproduction</a:t>
            </a:r>
          </a:p>
          <a:p>
            <a:pPr lvl="1"/>
            <a:endParaRPr lang="en-US" dirty="0"/>
          </a:p>
        </p:txBody>
      </p:sp>
      <p:pic>
        <p:nvPicPr>
          <p:cNvPr id="4" name="Picture 3">
            <a:extLst>
              <a:ext uri="{FF2B5EF4-FFF2-40B4-BE49-F238E27FC236}">
                <a16:creationId xmlns:a16="http://schemas.microsoft.com/office/drawing/2014/main" id="{D2CAA475-BDA9-424F-ADBA-BE59D1408509}"/>
              </a:ext>
            </a:extLst>
          </p:cNvPr>
          <p:cNvPicPr>
            <a:picLocks noChangeAspect="1"/>
          </p:cNvPicPr>
          <p:nvPr/>
        </p:nvPicPr>
        <p:blipFill>
          <a:blip r:embed="rId2"/>
          <a:stretch>
            <a:fillRect/>
          </a:stretch>
        </p:blipFill>
        <p:spPr>
          <a:xfrm>
            <a:off x="4841714" y="2746633"/>
            <a:ext cx="2068587" cy="3108953"/>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Today we will:</a:t>
            </a:r>
          </a:p>
          <a:p>
            <a:pPr lvl="2"/>
            <a:r>
              <a:rPr lang="en-US" sz="2400" dirty="0"/>
              <a:t>Describe the breeding cycle of mares</a:t>
            </a:r>
          </a:p>
          <a:p>
            <a:pPr lvl="2"/>
            <a:r>
              <a:rPr lang="en-US" sz="2400" dirty="0"/>
              <a:t>Identify the methods of breeding horses</a:t>
            </a:r>
          </a:p>
          <a:p>
            <a:pPr lvl="2"/>
            <a:r>
              <a:rPr lang="en-US" sz="2400" dirty="0"/>
              <a:t>Describe the advantages and disadvantages of natural cover and artificial insemination</a:t>
            </a:r>
          </a:p>
          <a:p>
            <a:pPr lvl="2"/>
            <a:r>
              <a:rPr lang="en-US" sz="2400" dirty="0"/>
              <a:t>Research advanced methods of breeding horses</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Seasonal Breeders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Horses are seasonal breeders</a:t>
            </a:r>
          </a:p>
          <a:p>
            <a:pPr lvl="1"/>
            <a:r>
              <a:rPr lang="en-US" dirty="0"/>
              <a:t>This means that their reproductive cycle is triggered by increased daylight from January-March</a:t>
            </a:r>
          </a:p>
          <a:p>
            <a:pPr lvl="1"/>
            <a:r>
              <a:rPr lang="en-US" dirty="0"/>
              <a:t>The cycle is typically 21 days between cycles in the spring; in the fall, when days are longer, the mare doesn’t cycle regularly</a:t>
            </a:r>
          </a:p>
          <a:p>
            <a:pPr lvl="1"/>
            <a:r>
              <a:rPr lang="en-US" dirty="0"/>
              <a:t>The mare typically carries the foal for 11 months; this means if we breed on April 10, our male should foal around March 10</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The Estrus Cycle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mare is in estrus for 3-5 days</a:t>
            </a:r>
          </a:p>
          <a:p>
            <a:pPr lvl="1"/>
            <a:r>
              <a:rPr lang="en-US" dirty="0"/>
              <a:t>This is the time when the mare is most receptive to breeding; Watch Estrus Behavior in Mares</a:t>
            </a:r>
          </a:p>
          <a:p>
            <a:pPr lvl="1"/>
            <a:r>
              <a:rPr lang="en-US" dirty="0"/>
              <a:t>Towards the end of the estrus cycle, the mare will ovulate and produce an egg</a:t>
            </a:r>
          </a:p>
          <a:p>
            <a:pPr lvl="1"/>
            <a:r>
              <a:rPr lang="en-US" dirty="0"/>
              <a:t>If sperm is introduced at this time, the mare will become pregnant</a:t>
            </a:r>
          </a:p>
          <a:p>
            <a:pPr lvl="1"/>
            <a:r>
              <a:rPr lang="en-US" dirty="0"/>
              <a:t>Once the mare is bred, we say she is “in foal”</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Two Breeding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Natural Cover</a:t>
            </a:r>
          </a:p>
          <a:p>
            <a:pPr lvl="1"/>
            <a:r>
              <a:rPr lang="en-US" dirty="0"/>
              <a:t>Artificial Insemination</a:t>
            </a:r>
          </a:p>
          <a:p>
            <a:pPr lvl="1"/>
            <a:endParaRPr lang="en-US" dirty="0"/>
          </a:p>
        </p:txBody>
      </p:sp>
      <p:pic>
        <p:nvPicPr>
          <p:cNvPr id="4" name="Picture 3">
            <a:extLst>
              <a:ext uri="{FF2B5EF4-FFF2-40B4-BE49-F238E27FC236}">
                <a16:creationId xmlns:a16="http://schemas.microsoft.com/office/drawing/2014/main" id="{6D5AA9D2-4FEA-440A-95F7-EBEDA7DBE220}"/>
              </a:ext>
            </a:extLst>
          </p:cNvPr>
          <p:cNvPicPr>
            <a:picLocks noChangeAspect="1"/>
          </p:cNvPicPr>
          <p:nvPr/>
        </p:nvPicPr>
        <p:blipFill>
          <a:blip r:embed="rId2"/>
          <a:stretch>
            <a:fillRect/>
          </a:stretch>
        </p:blipFill>
        <p:spPr>
          <a:xfrm>
            <a:off x="4433853" y="3499103"/>
            <a:ext cx="3201308" cy="1786670"/>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Natural Cover Breeding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For the last thousand years, natural cover was the way horses were bred</a:t>
            </a:r>
          </a:p>
          <a:p>
            <a:pPr lvl="1"/>
            <a:r>
              <a:rPr lang="en-US" dirty="0"/>
              <a:t>Natural cover consists of turning the mare and stallion out together and letting nature take its course</a:t>
            </a:r>
          </a:p>
          <a:p>
            <a:pPr lvl="1"/>
            <a:r>
              <a:rPr lang="en-US" dirty="0"/>
              <a:t>To prevent injury to the mare and stallion, we sometimes control the natural cover, restraining the horses and supervising the situation</a:t>
            </a:r>
          </a:p>
          <a:p>
            <a:pPr lvl="1"/>
            <a:r>
              <a:rPr lang="en-US" dirty="0"/>
              <a:t>Some breed associations like the Jockey Club, require live cover in order to register offspring</a:t>
            </a:r>
          </a:p>
          <a:p>
            <a:pPr lvl="1"/>
            <a:endParaRPr lang="en-US" dirty="0"/>
          </a:p>
        </p:txBody>
      </p:sp>
      <p:pic>
        <p:nvPicPr>
          <p:cNvPr id="4" name="Picture 3">
            <a:extLst>
              <a:ext uri="{FF2B5EF4-FFF2-40B4-BE49-F238E27FC236}">
                <a16:creationId xmlns:a16="http://schemas.microsoft.com/office/drawing/2014/main" id="{F3739702-983B-4EF8-A6C6-E7C96C550546}"/>
              </a:ext>
            </a:extLst>
          </p:cNvPr>
          <p:cNvPicPr>
            <a:picLocks noChangeAspect="1"/>
          </p:cNvPicPr>
          <p:nvPr/>
        </p:nvPicPr>
        <p:blipFill>
          <a:blip r:embed="rId2"/>
          <a:stretch>
            <a:fillRect/>
          </a:stretch>
        </p:blipFill>
        <p:spPr>
          <a:xfrm>
            <a:off x="4716724" y="4602995"/>
            <a:ext cx="2592933" cy="1688654"/>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purl.org/dc/dcmitype/"/>
    <ds:schemaRef ds:uri="56ea17bb-c96d-4826-b465-01eec0dd23dd"/>
    <ds:schemaRef ds:uri="http://schemas.microsoft.com/sharepoint/v3"/>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189</TotalTime>
  <Words>915</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Spring is here– the coats have shed out.  Is it time to breed that mare?</vt:lpstr>
      <vt:lpstr>Breeding mares now has as much to do with microscopes as horses</vt:lpstr>
      <vt:lpstr>Objectives</vt:lpstr>
      <vt:lpstr>Seasonal Breeders</vt:lpstr>
      <vt:lpstr>The Estrus Cycle</vt:lpstr>
      <vt:lpstr>Two Breeding Methods</vt:lpstr>
      <vt:lpstr>Natural Cover Breeding</vt:lpstr>
      <vt:lpstr>Artificial Insemination</vt:lpstr>
      <vt:lpstr>Advantages and Disadvantages</vt:lpstr>
      <vt:lpstr>Research Advanced Methods of Equine Breeding</vt:lpstr>
      <vt:lpstr>Let’s Debate– Break Into Six Groups</vt:lpstr>
      <vt:lpstr>Questions for Review</vt:lpstr>
      <vt:lpstr>Questions for Review</vt:lpstr>
      <vt:lpstr>Questions for Review</vt:lpstr>
      <vt:lpstr>Questions for Review</vt:lpstr>
      <vt:lpstr>Summary</vt:lpstr>
      <vt:lpstr>References</vt:lpstr>
      <vt:lpstr>Texas College and Career Readiness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Swati Gupta</cp:lastModifiedBy>
  <cp:revision>10</cp:revision>
  <cp:lastPrinted>2017-07-07T16:17:37Z</cp:lastPrinted>
  <dcterms:created xsi:type="dcterms:W3CDTF">2017-07-11T23:58:30Z</dcterms:created>
  <dcterms:modified xsi:type="dcterms:W3CDTF">2017-07-25T02:39:59Z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