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21" r:id="rId6"/>
    <p:sldId id="319" r:id="rId7"/>
    <p:sldId id="323" r:id="rId8"/>
    <p:sldId id="331" r:id="rId9"/>
    <p:sldId id="324" r:id="rId10"/>
    <p:sldId id="332" r:id="rId11"/>
    <p:sldId id="333" r:id="rId12"/>
    <p:sldId id="334" r:id="rId13"/>
    <p:sldId id="325" r:id="rId14"/>
    <p:sldId id="326" r:id="rId15"/>
    <p:sldId id="327" r:id="rId16"/>
    <p:sldId id="328" r:id="rId17"/>
    <p:sldId id="329" r:id="rId18"/>
    <p:sldId id="335" r:id="rId19"/>
    <p:sldId id="330"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g"/><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eg"/><Relationship Id="rId1" Type="http://schemas.openxmlformats.org/officeDocument/2006/relationships/slideLayout" Target="../slideLayouts/slideLayout3.xml"/><Relationship Id="rId6" Type="http://schemas.openxmlformats.org/officeDocument/2006/relationships/image" Target="../media/image22.jpeg"/><Relationship Id="rId5" Type="http://schemas.openxmlformats.org/officeDocument/2006/relationships/image" Target="../media/image21.jpe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eg"/><Relationship Id="rId1" Type="http://schemas.openxmlformats.org/officeDocument/2006/relationships/slideLayout" Target="../slideLayouts/slideLayout3.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History of Graphic Design</a:t>
            </a:r>
          </a:p>
          <a:p>
            <a:pPr lvl="1"/>
            <a:r>
              <a:rPr lang="en-US" dirty="0"/>
              <a:t>Influence of Art Styles - 20th Century</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Pop Art, 1955-1980</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Pop art is an art movement that emerged in the mid 1950s. Pop Art removes the subject from its context and isolates it or combines it with other objects. It turned common place items into ICONS such as a soup can or Coca Cola bottle. Unlike one-of-a-kind layered paintings, these were created to be mass produced. Most were considered ambivalent or emotionally detached. </a:t>
            </a:r>
          </a:p>
          <a:p>
            <a:pPr lvl="1"/>
            <a:endParaRPr lang="en-US" dirty="0"/>
          </a:p>
        </p:txBody>
      </p:sp>
      <p:pic>
        <p:nvPicPr>
          <p:cNvPr id="4" name="Picture 3">
            <a:extLst>
              <a:ext uri="{FF2B5EF4-FFF2-40B4-BE49-F238E27FC236}">
                <a16:creationId xmlns:a16="http://schemas.microsoft.com/office/drawing/2014/main" id="{54D4C7C8-E486-4B94-A4E0-B4F1AEEBA2F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964588" y="4088907"/>
            <a:ext cx="2095500" cy="21812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a:extLst>
              <a:ext uri="{FF2B5EF4-FFF2-40B4-BE49-F238E27FC236}">
                <a16:creationId xmlns:a16="http://schemas.microsoft.com/office/drawing/2014/main" id="{275F6592-743C-49DC-A1F3-685B4B5207B9}"/>
              </a:ext>
            </a:extLst>
          </p:cNvPr>
          <p:cNvSpPr txBox="1"/>
          <p:nvPr/>
        </p:nvSpPr>
        <p:spPr>
          <a:xfrm>
            <a:off x="2412138" y="6270132"/>
            <a:ext cx="3200400" cy="215444"/>
          </a:xfrm>
          <a:prstGeom prst="rect">
            <a:avLst/>
          </a:prstGeom>
          <a:noFill/>
        </p:spPr>
        <p:txBody>
          <a:bodyPr wrap="square" rtlCol="0">
            <a:spAutoFit/>
          </a:bodyPr>
          <a:lstStyle/>
          <a:p>
            <a:pPr algn="ctr"/>
            <a:r>
              <a:rPr lang="en-US" sz="800" dirty="0"/>
              <a:t>Marilyn Monroe in Andy Warhol style. En.wikipedia.org</a:t>
            </a:r>
          </a:p>
        </p:txBody>
      </p:sp>
      <p:pic>
        <p:nvPicPr>
          <p:cNvPr id="6" name="Picture 5">
            <a:extLst>
              <a:ext uri="{FF2B5EF4-FFF2-40B4-BE49-F238E27FC236}">
                <a16:creationId xmlns:a16="http://schemas.microsoft.com/office/drawing/2014/main" id="{C953BB3E-CD13-47A9-B13F-B85948FBA07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666966" y="4117482"/>
            <a:ext cx="1415143" cy="11620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a:extLst>
              <a:ext uri="{FF2B5EF4-FFF2-40B4-BE49-F238E27FC236}">
                <a16:creationId xmlns:a16="http://schemas.microsoft.com/office/drawing/2014/main" id="{78F316C2-73D3-4647-B0BC-C4231B66716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736882" y="4622307"/>
            <a:ext cx="1979985" cy="1548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TextBox 7">
            <a:extLst>
              <a:ext uri="{FF2B5EF4-FFF2-40B4-BE49-F238E27FC236}">
                <a16:creationId xmlns:a16="http://schemas.microsoft.com/office/drawing/2014/main" id="{E306F1C1-1F45-4126-8A99-9D6B820E8117}"/>
              </a:ext>
            </a:extLst>
          </p:cNvPr>
          <p:cNvSpPr txBox="1"/>
          <p:nvPr/>
        </p:nvSpPr>
        <p:spPr>
          <a:xfrm>
            <a:off x="7784238" y="6198957"/>
            <a:ext cx="1951679" cy="338554"/>
          </a:xfrm>
          <a:prstGeom prst="rect">
            <a:avLst/>
          </a:prstGeom>
          <a:noFill/>
        </p:spPr>
        <p:txBody>
          <a:bodyPr wrap="square" rtlCol="0">
            <a:spAutoFit/>
          </a:bodyPr>
          <a:lstStyle/>
          <a:p>
            <a:r>
              <a:rPr lang="en-US" sz="800" dirty="0"/>
              <a:t>POP  art comic. </a:t>
            </a:r>
            <a:r>
              <a:rPr lang="en-US" sz="800" dirty="0" err="1"/>
              <a:t>dt.common.streams</a:t>
            </a:r>
            <a:r>
              <a:rPr lang="en-US" sz="800" dirty="0"/>
              <a:t>.</a:t>
            </a:r>
          </a:p>
          <a:p>
            <a:pPr algn="ctr"/>
            <a:r>
              <a:rPr lang="en-US" sz="800" dirty="0" err="1"/>
              <a:t>StreamServer_vnews</a:t>
            </a:r>
            <a:endParaRPr lang="en-US" sz="800" dirty="0"/>
          </a:p>
        </p:txBody>
      </p:sp>
      <p:sp>
        <p:nvSpPr>
          <p:cNvPr id="9" name="TextBox 8">
            <a:extLst>
              <a:ext uri="{FF2B5EF4-FFF2-40B4-BE49-F238E27FC236}">
                <a16:creationId xmlns:a16="http://schemas.microsoft.com/office/drawing/2014/main" id="{1BC99F77-FCAA-497C-9701-E61EE0BAF460}"/>
              </a:ext>
            </a:extLst>
          </p:cNvPr>
          <p:cNvSpPr txBox="1"/>
          <p:nvPr/>
        </p:nvSpPr>
        <p:spPr>
          <a:xfrm>
            <a:off x="5498238" y="5308107"/>
            <a:ext cx="1752600" cy="338554"/>
          </a:xfrm>
          <a:prstGeom prst="rect">
            <a:avLst/>
          </a:prstGeom>
          <a:noFill/>
        </p:spPr>
        <p:txBody>
          <a:bodyPr wrap="square" rtlCol="0">
            <a:spAutoFit/>
          </a:bodyPr>
          <a:lstStyle/>
          <a:p>
            <a:pPr algn="ctr"/>
            <a:r>
              <a:rPr lang="en-US" sz="800" dirty="0"/>
              <a:t>Pop Art Expo74 Stamp. En.wikipedia.org</a:t>
            </a:r>
          </a:p>
        </p:txBody>
      </p:sp>
    </p:spTree>
    <p:extLst>
      <p:ext uri="{BB962C8B-B14F-4D97-AF65-F5344CB8AC3E}">
        <p14:creationId xmlns:p14="http://schemas.microsoft.com/office/powerpoint/2010/main" val="2524569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Information Visualization, 1970-present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Data visualization is the study of the visual representation of data –  meaning information that has been abstracted in some thoughtful form, and presented through graphics.</a:t>
            </a:r>
          </a:p>
          <a:p>
            <a:pPr lvl="1"/>
            <a:r>
              <a:rPr lang="en-US" dirty="0"/>
              <a:t>Main goal of data visualization is to communicate often complex information clearly and effectively through graphical means. </a:t>
            </a:r>
          </a:p>
          <a:p>
            <a:pPr marL="0" lvl="1" indent="0">
              <a:buNone/>
            </a:pPr>
            <a:endParaRPr lang="en-US" dirty="0"/>
          </a:p>
        </p:txBody>
      </p:sp>
      <p:pic>
        <p:nvPicPr>
          <p:cNvPr id="4" name="Picture 3">
            <a:extLst>
              <a:ext uri="{FF2B5EF4-FFF2-40B4-BE49-F238E27FC236}">
                <a16:creationId xmlns:a16="http://schemas.microsoft.com/office/drawing/2014/main" id="{05BFA159-DC4E-429C-8454-F477C4A3DB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81952" y="3894044"/>
            <a:ext cx="2563906" cy="155665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5CDFF26E-E6F5-4239-9814-4AA845C10FE3}"/>
              </a:ext>
            </a:extLst>
          </p:cNvPr>
          <p:cNvPicPr>
            <a:picLocks noChangeAspect="1"/>
          </p:cNvPicPr>
          <p:nvPr/>
        </p:nvPicPr>
        <p:blipFill>
          <a:blip r:embed="rId3" cstate="email">
            <a:extLst>
              <a:ext uri="{BEBA8EAE-BF5A-486C-A8C5-ECC9F3942E4B}">
                <a14:imgProps xmlns:a14="http://schemas.microsoft.com/office/drawing/2010/main">
                  <a14:imgLayer r:embed="rId4">
                    <a14:imgEffect>
                      <a14:sharpenSoften amount="-25000"/>
                    </a14:imgEffect>
                    <a14:imgEffect>
                      <a14:colorTemperature colorTemp="11200"/>
                    </a14:imgEffect>
                    <a14:imgEffect>
                      <a14:brightnessContrast contrast="20000"/>
                    </a14:imgEffect>
                  </a14:imgLayer>
                </a14:imgProps>
              </a:ext>
              <a:ext uri="{28A0092B-C50C-407E-A947-70E740481C1C}">
                <a14:useLocalDpi xmlns:a14="http://schemas.microsoft.com/office/drawing/2010/main"/>
              </a:ext>
            </a:extLst>
          </a:blip>
          <a:stretch>
            <a:fillRect/>
          </a:stretch>
        </p:blipFill>
        <p:spPr>
          <a:xfrm>
            <a:off x="2086281" y="3836058"/>
            <a:ext cx="914400" cy="914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a:extLst>
              <a:ext uri="{FF2B5EF4-FFF2-40B4-BE49-F238E27FC236}">
                <a16:creationId xmlns:a16="http://schemas.microsoft.com/office/drawing/2014/main" id="{184154E7-16EC-45AE-A46E-2C8CCAE3BEB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543481" y="4937175"/>
            <a:ext cx="919163" cy="9191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a:extLst>
              <a:ext uri="{FF2B5EF4-FFF2-40B4-BE49-F238E27FC236}">
                <a16:creationId xmlns:a16="http://schemas.microsoft.com/office/drawing/2014/main" id="{CBC9EA7E-1A4F-4CBC-8F30-064EAABB4AF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644196" y="4437036"/>
            <a:ext cx="3878928" cy="19126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TextBox 7">
            <a:extLst>
              <a:ext uri="{FF2B5EF4-FFF2-40B4-BE49-F238E27FC236}">
                <a16:creationId xmlns:a16="http://schemas.microsoft.com/office/drawing/2014/main" id="{7AAB3D1B-7072-420C-8CB7-855CB6D68169}"/>
              </a:ext>
            </a:extLst>
          </p:cNvPr>
          <p:cNvSpPr txBox="1"/>
          <p:nvPr/>
        </p:nvSpPr>
        <p:spPr>
          <a:xfrm>
            <a:off x="1340719" y="6032378"/>
            <a:ext cx="3324689" cy="215444"/>
          </a:xfrm>
          <a:prstGeom prst="rect">
            <a:avLst/>
          </a:prstGeom>
          <a:noFill/>
        </p:spPr>
        <p:txBody>
          <a:bodyPr wrap="square" rtlCol="0">
            <a:spAutoFit/>
          </a:bodyPr>
          <a:lstStyle/>
          <a:p>
            <a:pPr algn="ctr"/>
            <a:r>
              <a:rPr lang="en-US" sz="800" dirty="0"/>
              <a:t>All examples from commons.wikimedia.org</a:t>
            </a:r>
          </a:p>
        </p:txBody>
      </p:sp>
    </p:spTree>
    <p:extLst>
      <p:ext uri="{BB962C8B-B14F-4D97-AF65-F5344CB8AC3E}">
        <p14:creationId xmlns:p14="http://schemas.microsoft.com/office/powerpoint/2010/main" val="296084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Graffiti And Street Art, 1970-present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Graffiti is any type of public markings that may appear in the forms of simple written words to elaborate wall paintings. Graffiti has existed since ancient times, with examples dating back to Ancient Greece and the Roman Empire. </a:t>
            </a:r>
          </a:p>
          <a:p>
            <a:pPr lvl="1"/>
            <a:r>
              <a:rPr lang="en-US" dirty="0"/>
              <a:t>Graffiti, often considered vandalism, may also express underlying social and political messages and a whole genre of artistic expression is based upon spray paint graffiti styles. </a:t>
            </a:r>
          </a:p>
        </p:txBody>
      </p:sp>
      <p:pic>
        <p:nvPicPr>
          <p:cNvPr id="4" name="Picture 3">
            <a:extLst>
              <a:ext uri="{FF2B5EF4-FFF2-40B4-BE49-F238E27FC236}">
                <a16:creationId xmlns:a16="http://schemas.microsoft.com/office/drawing/2014/main" id="{E0CC3FEC-F669-4456-9E82-42E98A226C4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98958" y="4562723"/>
            <a:ext cx="2497997" cy="187349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653C0AFD-1072-411B-9162-FF85332CDE6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52077" y="4560230"/>
            <a:ext cx="2530137" cy="189760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a:extLst>
              <a:ext uri="{FF2B5EF4-FFF2-40B4-BE49-F238E27FC236}">
                <a16:creationId xmlns:a16="http://schemas.microsoft.com/office/drawing/2014/main" id="{DC9CBD9E-B8FC-4902-A6EA-DF1C5E7E1878}"/>
              </a:ext>
            </a:extLst>
          </p:cNvPr>
          <p:cNvSpPr txBox="1"/>
          <p:nvPr/>
        </p:nvSpPr>
        <p:spPr>
          <a:xfrm>
            <a:off x="1571856" y="6519138"/>
            <a:ext cx="3352800" cy="215444"/>
          </a:xfrm>
          <a:prstGeom prst="rect">
            <a:avLst/>
          </a:prstGeom>
          <a:noFill/>
        </p:spPr>
        <p:txBody>
          <a:bodyPr wrap="square" rtlCol="0">
            <a:spAutoFit/>
          </a:bodyPr>
          <a:lstStyle/>
          <a:p>
            <a:pPr algn="ctr"/>
            <a:r>
              <a:rPr lang="en-US" sz="800" dirty="0"/>
              <a:t>Hope graffiti. Free use.</a:t>
            </a:r>
          </a:p>
        </p:txBody>
      </p:sp>
      <p:sp>
        <p:nvSpPr>
          <p:cNvPr id="7" name="TextBox 6">
            <a:extLst>
              <a:ext uri="{FF2B5EF4-FFF2-40B4-BE49-F238E27FC236}">
                <a16:creationId xmlns:a16="http://schemas.microsoft.com/office/drawing/2014/main" id="{6D14E66E-D0D9-47FD-9632-6090643B2E5D}"/>
              </a:ext>
            </a:extLst>
          </p:cNvPr>
          <p:cNvSpPr txBox="1"/>
          <p:nvPr/>
        </p:nvSpPr>
        <p:spPr>
          <a:xfrm>
            <a:off x="5244155" y="6519138"/>
            <a:ext cx="3352800" cy="215444"/>
          </a:xfrm>
          <a:prstGeom prst="rect">
            <a:avLst/>
          </a:prstGeom>
          <a:noFill/>
        </p:spPr>
        <p:txBody>
          <a:bodyPr wrap="square" rtlCol="0">
            <a:spAutoFit/>
          </a:bodyPr>
          <a:lstStyle/>
          <a:p>
            <a:pPr algn="ctr"/>
            <a:r>
              <a:rPr lang="en-US" sz="800" dirty="0"/>
              <a:t>F-</a:t>
            </a:r>
            <a:r>
              <a:rPr lang="en-US" sz="800" dirty="0" err="1"/>
              <a:t>Pointz</a:t>
            </a:r>
            <a:r>
              <a:rPr lang="en-US" sz="800" dirty="0"/>
              <a:t> Graffiti. </a:t>
            </a:r>
            <a:r>
              <a:rPr lang="en-US" sz="800" dirty="0" err="1"/>
              <a:t>Commons.wikimedia</a:t>
            </a:r>
            <a:r>
              <a:rPr lang="en-US" sz="800" dirty="0"/>
              <a:t>.</a:t>
            </a:r>
          </a:p>
        </p:txBody>
      </p:sp>
    </p:spTree>
    <p:extLst>
      <p:ext uri="{BB962C8B-B14F-4D97-AF65-F5344CB8AC3E}">
        <p14:creationId xmlns:p14="http://schemas.microsoft.com/office/powerpoint/2010/main" val="34644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Graphic Design Today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Influences from all of these artists can be seen in graphic design and illustration today. Due to technological advances, we live in an </a:t>
            </a:r>
            <a:br>
              <a:rPr lang="en-US" dirty="0"/>
            </a:br>
            <a:r>
              <a:rPr lang="en-US" dirty="0"/>
              <a:t>“instant information” world. This propels graphic design to the forefront due to the demand by the masses that complex information be presented visually, so as to be easily absorbed. (Think of the explanation of how to pass a bill in Congress versus infographics of what looks like a cool board game!)</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Graphic Design Today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Using different styles of art – whether a graphic designer uses an art nouveau flavor, pop art, surrealism or typography, –  they create variety, connection and communication in an instant but interesting way! </a:t>
            </a:r>
          </a:p>
          <a:p>
            <a:pPr lvl="1"/>
            <a:endParaRPr lang="en-US" dirty="0"/>
          </a:p>
        </p:txBody>
      </p:sp>
    </p:spTree>
    <p:extLst>
      <p:ext uri="{BB962C8B-B14F-4D97-AF65-F5344CB8AC3E}">
        <p14:creationId xmlns:p14="http://schemas.microsoft.com/office/powerpoint/2010/main" val="2280614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Influential Artists, 2oth Century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4843390" cy="4734318"/>
          </a:xfrm>
        </p:spPr>
        <p:txBody>
          <a:bodyPr/>
          <a:lstStyle/>
          <a:p>
            <a:pPr lvl="1"/>
            <a:r>
              <a:rPr lang="en-US" dirty="0"/>
              <a:t>Dante Gabriel </a:t>
            </a:r>
            <a:r>
              <a:rPr lang="en-US" dirty="0" err="1"/>
              <a:t>Rosseti</a:t>
            </a:r>
            <a:endParaRPr lang="en-US" dirty="0"/>
          </a:p>
          <a:p>
            <a:pPr lvl="1"/>
            <a:r>
              <a:rPr lang="en-US" dirty="0"/>
              <a:t>Jules </a:t>
            </a:r>
            <a:r>
              <a:rPr lang="en-US" dirty="0" err="1"/>
              <a:t>Cheret</a:t>
            </a:r>
            <a:endParaRPr lang="en-US" dirty="0"/>
          </a:p>
          <a:p>
            <a:pPr lvl="1"/>
            <a:r>
              <a:rPr lang="en-US" dirty="0"/>
              <a:t>H. De Toulouse-Lautrec</a:t>
            </a:r>
          </a:p>
          <a:p>
            <a:pPr lvl="1"/>
            <a:r>
              <a:rPr lang="en-US" dirty="0"/>
              <a:t>William Morris</a:t>
            </a:r>
          </a:p>
          <a:p>
            <a:pPr lvl="1"/>
            <a:r>
              <a:rPr lang="en-US" dirty="0"/>
              <a:t>William Bradley</a:t>
            </a:r>
          </a:p>
          <a:p>
            <a:pPr lvl="1"/>
            <a:r>
              <a:rPr lang="en-US" dirty="0" err="1"/>
              <a:t>Lugwig</a:t>
            </a:r>
            <a:r>
              <a:rPr lang="en-US" dirty="0"/>
              <a:t> </a:t>
            </a:r>
            <a:r>
              <a:rPr lang="en-US" dirty="0" err="1"/>
              <a:t>Hohlwein</a:t>
            </a:r>
            <a:endParaRPr lang="en-US" dirty="0"/>
          </a:p>
          <a:p>
            <a:pPr lvl="1"/>
            <a:r>
              <a:rPr lang="en-US" dirty="0" err="1"/>
              <a:t>Beggarstaffs</a:t>
            </a:r>
            <a:endParaRPr lang="en-US" dirty="0"/>
          </a:p>
          <a:p>
            <a:pPr lvl="1"/>
            <a:r>
              <a:rPr lang="en-US" dirty="0" err="1"/>
              <a:t>Salvadore</a:t>
            </a:r>
            <a:r>
              <a:rPr lang="en-US" dirty="0"/>
              <a:t> Dali</a:t>
            </a:r>
          </a:p>
          <a:p>
            <a:pPr lvl="1"/>
            <a:r>
              <a:rPr lang="en-US" dirty="0"/>
              <a:t>Pablo Picasso</a:t>
            </a:r>
          </a:p>
          <a:p>
            <a:pPr lvl="1"/>
            <a:r>
              <a:rPr lang="en-US" dirty="0"/>
              <a:t>Peter Behrens</a:t>
            </a:r>
          </a:p>
          <a:p>
            <a:pPr lvl="1"/>
            <a:endParaRPr lang="en-US" dirty="0"/>
          </a:p>
        </p:txBody>
      </p:sp>
      <p:sp>
        <p:nvSpPr>
          <p:cNvPr id="4" name="Content Placeholder 2">
            <a:extLst>
              <a:ext uri="{FF2B5EF4-FFF2-40B4-BE49-F238E27FC236}">
                <a16:creationId xmlns:a16="http://schemas.microsoft.com/office/drawing/2014/main" id="{F16528BD-A8EA-48BA-A2BE-3F20A9A1D4A9}"/>
              </a:ext>
            </a:extLst>
          </p:cNvPr>
          <p:cNvSpPr txBox="1">
            <a:spLocks/>
          </p:cNvSpPr>
          <p:nvPr/>
        </p:nvSpPr>
        <p:spPr>
          <a:xfrm>
            <a:off x="5770390" y="1420420"/>
            <a:ext cx="4843390"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t>Gustave Klimt</a:t>
            </a:r>
          </a:p>
          <a:p>
            <a:pPr lvl="1"/>
            <a:r>
              <a:rPr lang="en-US" dirty="0"/>
              <a:t>Marcel Duchamp</a:t>
            </a:r>
          </a:p>
          <a:p>
            <a:pPr lvl="1"/>
            <a:r>
              <a:rPr lang="en-US" dirty="0" err="1"/>
              <a:t>Erte</a:t>
            </a:r>
            <a:endParaRPr lang="en-US" dirty="0"/>
          </a:p>
          <a:p>
            <a:pPr lvl="1"/>
            <a:r>
              <a:rPr lang="en-US" dirty="0" err="1"/>
              <a:t>Joos</a:t>
            </a:r>
            <a:r>
              <a:rPr lang="en-US" dirty="0"/>
              <a:t> Schmidt</a:t>
            </a:r>
          </a:p>
          <a:p>
            <a:pPr lvl="1"/>
            <a:r>
              <a:rPr lang="en-US" dirty="0"/>
              <a:t>Piet Mondrian</a:t>
            </a:r>
          </a:p>
          <a:p>
            <a:pPr lvl="1"/>
            <a:r>
              <a:rPr lang="en-US" dirty="0" err="1"/>
              <a:t>Vasily</a:t>
            </a:r>
            <a:r>
              <a:rPr lang="en-US" dirty="0"/>
              <a:t> Kandinsky</a:t>
            </a:r>
          </a:p>
          <a:p>
            <a:pPr lvl="1"/>
            <a:r>
              <a:rPr lang="en-US" dirty="0"/>
              <a:t>Paul Rand</a:t>
            </a:r>
          </a:p>
          <a:p>
            <a:pPr lvl="1"/>
            <a:r>
              <a:rPr lang="en-US" dirty="0"/>
              <a:t>Andy Warhol</a:t>
            </a:r>
          </a:p>
          <a:p>
            <a:pPr lvl="1"/>
            <a:r>
              <a:rPr lang="en-US" dirty="0"/>
              <a:t>Plus many others! </a:t>
            </a:r>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Brief History up to 20th Century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Graphic design and illustration began on cave walls thousands of years ago with the drawing of everyday life. As civilizations developed so did alphabets and visual representation as a means to communicate and record history.   </a:t>
            </a:r>
          </a:p>
          <a:p>
            <a:pPr lvl="1"/>
            <a:r>
              <a:rPr lang="en-US" dirty="0"/>
              <a:t>Art for religion was prevalent but art for the sake of art started to emerge and different medium and design styles developed. </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Brief History up to 20th Century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During the 20th century, major strides in automation such as movable type and machinery reproductions impacted the availability of art for people in general.  </a:t>
            </a:r>
          </a:p>
          <a:p>
            <a:pPr lvl="1"/>
            <a:r>
              <a:rPr lang="en-US" dirty="0"/>
              <a:t>During the 20th century especially, the correlation to graphic design – communicating visually – become apparent. Several art movements in particular had an impact on the way graphic design and illustration is today. Let’s look a some of the major ones.</a:t>
            </a:r>
          </a:p>
          <a:p>
            <a:pPr lvl="1"/>
            <a:endParaRPr lang="en-US" dirty="0"/>
          </a:p>
          <a:p>
            <a:pPr lvl="1"/>
            <a:endParaRPr lang="en-US" dirty="0"/>
          </a:p>
        </p:txBody>
      </p:sp>
    </p:spTree>
    <p:extLst>
      <p:ext uri="{BB962C8B-B14F-4D97-AF65-F5344CB8AC3E}">
        <p14:creationId xmlns:p14="http://schemas.microsoft.com/office/powerpoint/2010/main" val="1217216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Art Nouveau, 1880-1914</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 international decorative style whose identifying visual quality is an organic, plantlike line. Freed from roots and gravity, it can either undulate with whiplash energy or flow with elegant grace as it defines, modulates, and decorates a given space.</a:t>
            </a:r>
            <a:br>
              <a:rPr lang="en-US" dirty="0"/>
            </a:br>
            <a:endParaRPr lang="en-US" dirty="0"/>
          </a:p>
        </p:txBody>
      </p:sp>
      <p:pic>
        <p:nvPicPr>
          <p:cNvPr id="4" name="Picture 3">
            <a:extLst>
              <a:ext uri="{FF2B5EF4-FFF2-40B4-BE49-F238E27FC236}">
                <a16:creationId xmlns:a16="http://schemas.microsoft.com/office/drawing/2014/main" id="{F7D2A3B6-D360-4CCD-A4AF-617A1D54994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38435" y="4223551"/>
            <a:ext cx="3886200" cy="15146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38E535B7-AF18-4E86-9C9C-20E8922573D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96235" y="2928151"/>
            <a:ext cx="1254845" cy="3505200"/>
          </a:xfrm>
          <a:prstGeom prst="rect">
            <a:avLst/>
          </a:prstGeom>
        </p:spPr>
      </p:pic>
      <p:sp>
        <p:nvSpPr>
          <p:cNvPr id="6" name="TextBox 5">
            <a:extLst>
              <a:ext uri="{FF2B5EF4-FFF2-40B4-BE49-F238E27FC236}">
                <a16:creationId xmlns:a16="http://schemas.microsoft.com/office/drawing/2014/main" id="{47E6C729-9CBC-46CC-8212-B79B93C3EA5C}"/>
              </a:ext>
            </a:extLst>
          </p:cNvPr>
          <p:cNvSpPr txBox="1"/>
          <p:nvPr/>
        </p:nvSpPr>
        <p:spPr>
          <a:xfrm>
            <a:off x="1238435" y="5823751"/>
            <a:ext cx="3810000" cy="215444"/>
          </a:xfrm>
          <a:prstGeom prst="rect">
            <a:avLst/>
          </a:prstGeom>
          <a:noFill/>
        </p:spPr>
        <p:txBody>
          <a:bodyPr wrap="square" rtlCol="0">
            <a:spAutoFit/>
          </a:bodyPr>
          <a:lstStyle/>
          <a:p>
            <a:pPr algn="ctr"/>
            <a:r>
              <a:rPr lang="en-US" sz="800" dirty="0" err="1"/>
              <a:t>Genval</a:t>
            </a:r>
            <a:r>
              <a:rPr lang="en-US" sz="800" dirty="0"/>
              <a:t> Railway Station artwork. En.wikipedia.org</a:t>
            </a:r>
          </a:p>
        </p:txBody>
      </p:sp>
      <p:sp>
        <p:nvSpPr>
          <p:cNvPr id="7" name="TextBox 6">
            <a:extLst>
              <a:ext uri="{FF2B5EF4-FFF2-40B4-BE49-F238E27FC236}">
                <a16:creationId xmlns:a16="http://schemas.microsoft.com/office/drawing/2014/main" id="{F2E0617C-A540-418F-B2A7-9461C9C57FDE}"/>
              </a:ext>
            </a:extLst>
          </p:cNvPr>
          <p:cNvSpPr txBox="1"/>
          <p:nvPr/>
        </p:nvSpPr>
        <p:spPr>
          <a:xfrm>
            <a:off x="4915085" y="6039195"/>
            <a:ext cx="1676400" cy="338554"/>
          </a:xfrm>
          <a:prstGeom prst="rect">
            <a:avLst/>
          </a:prstGeom>
          <a:noFill/>
        </p:spPr>
        <p:txBody>
          <a:bodyPr wrap="square" rtlCol="0">
            <a:spAutoFit/>
          </a:bodyPr>
          <a:lstStyle/>
          <a:p>
            <a:pPr algn="ctr"/>
            <a:r>
              <a:rPr lang="en-US" sz="800" dirty="0"/>
              <a:t>Alphonse </a:t>
            </a:r>
            <a:r>
              <a:rPr lang="en-US" sz="800" dirty="0" err="1"/>
              <a:t>Mucha’s</a:t>
            </a:r>
            <a:r>
              <a:rPr lang="en-US" sz="800" dirty="0"/>
              <a:t> Joan of Arc.  </a:t>
            </a:r>
            <a:r>
              <a:rPr lang="en-US" sz="800" dirty="0" err="1"/>
              <a:t>Commons.Wikimedia</a:t>
            </a:r>
            <a:endParaRPr lang="en-US" sz="800" dirty="0"/>
          </a:p>
        </p:txBody>
      </p:sp>
    </p:spTree>
    <p:extLst>
      <p:ext uri="{BB962C8B-B14F-4D97-AF65-F5344CB8AC3E}">
        <p14:creationId xmlns:p14="http://schemas.microsoft.com/office/powerpoint/2010/main" val="321974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Futurism and Dadaism, 1900-1930</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Both Futurism and Dadaism were artistic and social movements that started in Europe in the early 1900s. Futurism’s main focus was to express  modern concepts of the future, including speed, technology, youth and violence. While DADA ridiculed what they perceived as meaningless, and were anti-war, anti-art focused.</a:t>
            </a:r>
          </a:p>
          <a:p>
            <a:pPr lvl="1"/>
            <a:endParaRPr lang="en-US" dirty="0"/>
          </a:p>
        </p:txBody>
      </p:sp>
      <p:pic>
        <p:nvPicPr>
          <p:cNvPr id="4" name="Picture 3">
            <a:extLst>
              <a:ext uri="{FF2B5EF4-FFF2-40B4-BE49-F238E27FC236}">
                <a16:creationId xmlns:a16="http://schemas.microsoft.com/office/drawing/2014/main" id="{40FE599B-8051-40D7-AED8-062A9BFC5A1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47394" y="3838259"/>
            <a:ext cx="1828800" cy="231647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0C310D2A-4542-4C9A-B723-FA950C1A13C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20023" y="3861616"/>
            <a:ext cx="1975276" cy="228802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a:extLst>
              <a:ext uri="{FF2B5EF4-FFF2-40B4-BE49-F238E27FC236}">
                <a16:creationId xmlns:a16="http://schemas.microsoft.com/office/drawing/2014/main" id="{452E0D19-F6E7-4DE9-ACAE-8532A64F5C24}"/>
              </a:ext>
            </a:extLst>
          </p:cNvPr>
          <p:cNvSpPr txBox="1"/>
          <p:nvPr/>
        </p:nvSpPr>
        <p:spPr>
          <a:xfrm>
            <a:off x="4679379" y="3482644"/>
            <a:ext cx="3505200" cy="215444"/>
          </a:xfrm>
          <a:prstGeom prst="rect">
            <a:avLst/>
          </a:prstGeom>
          <a:noFill/>
        </p:spPr>
        <p:txBody>
          <a:bodyPr wrap="square" rtlCol="0">
            <a:spAutoFit/>
          </a:bodyPr>
          <a:lstStyle/>
          <a:p>
            <a:pPr algn="ctr"/>
            <a:r>
              <a:rPr lang="en-US" sz="800" dirty="0"/>
              <a:t>Artwork covers of magazine for Futurism and DADA - </a:t>
            </a:r>
            <a:r>
              <a:rPr lang="en-US" sz="800" dirty="0" err="1"/>
              <a:t>wikipedia</a:t>
            </a:r>
            <a:endParaRPr lang="en-US" sz="800" dirty="0"/>
          </a:p>
        </p:txBody>
      </p:sp>
    </p:spTree>
    <p:extLst>
      <p:ext uri="{BB962C8B-B14F-4D97-AF65-F5344CB8AC3E}">
        <p14:creationId xmlns:p14="http://schemas.microsoft.com/office/powerpoint/2010/main" val="2874784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Cubism and Surrealism, 1900-1930</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Both use elements of surprise to create art. Cubism breaks apart a given object or scene and puts it back together in unconventional ways while surrealism uses unexpected juxtapositions and illogical conclusions that seeks to release the creative potential of the unconscious mind.</a:t>
            </a:r>
          </a:p>
          <a:p>
            <a:pPr marL="0" lvl="1" indent="0">
              <a:buNone/>
            </a:pPr>
            <a:endParaRPr lang="en-US" dirty="0"/>
          </a:p>
        </p:txBody>
      </p:sp>
      <p:pic>
        <p:nvPicPr>
          <p:cNvPr id="4" name="Picture 3">
            <a:extLst>
              <a:ext uri="{FF2B5EF4-FFF2-40B4-BE49-F238E27FC236}">
                <a16:creationId xmlns:a16="http://schemas.microsoft.com/office/drawing/2014/main" id="{4CAA9C64-91B2-48EB-87E6-44CF21219A7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12491" y="3553591"/>
            <a:ext cx="1685305" cy="210276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ACB4CC99-4C83-4935-B3B0-F4630B3B097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15362" y="3632984"/>
            <a:ext cx="2819400" cy="205420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a:extLst>
              <a:ext uri="{FF2B5EF4-FFF2-40B4-BE49-F238E27FC236}">
                <a16:creationId xmlns:a16="http://schemas.microsoft.com/office/drawing/2014/main" id="{8BD2D440-F373-4956-B727-A2744B310C00}"/>
              </a:ext>
            </a:extLst>
          </p:cNvPr>
          <p:cNvSpPr txBox="1"/>
          <p:nvPr/>
        </p:nvSpPr>
        <p:spPr>
          <a:xfrm>
            <a:off x="3119762" y="5662295"/>
            <a:ext cx="1870764" cy="492443"/>
          </a:xfrm>
          <a:prstGeom prst="rect">
            <a:avLst/>
          </a:prstGeom>
          <a:noFill/>
        </p:spPr>
        <p:txBody>
          <a:bodyPr wrap="square" rtlCol="0">
            <a:spAutoFit/>
          </a:bodyPr>
          <a:lstStyle/>
          <a:p>
            <a:r>
              <a:rPr lang="en-US" sz="800" dirty="0"/>
              <a:t>The pigeon pea - Pablo Picasso. </a:t>
            </a:r>
            <a:r>
              <a:rPr lang="en-US" sz="800" dirty="0" err="1"/>
              <a:t>wikiart</a:t>
            </a:r>
            <a:endParaRPr lang="en-US" sz="800" dirty="0"/>
          </a:p>
          <a:p>
            <a:endParaRPr lang="en-US" dirty="0"/>
          </a:p>
        </p:txBody>
      </p:sp>
      <p:sp>
        <p:nvSpPr>
          <p:cNvPr id="7" name="TextBox 6">
            <a:extLst>
              <a:ext uri="{FF2B5EF4-FFF2-40B4-BE49-F238E27FC236}">
                <a16:creationId xmlns:a16="http://schemas.microsoft.com/office/drawing/2014/main" id="{84534028-143F-4376-8D83-614248B46084}"/>
              </a:ext>
            </a:extLst>
          </p:cNvPr>
          <p:cNvSpPr txBox="1"/>
          <p:nvPr/>
        </p:nvSpPr>
        <p:spPr>
          <a:xfrm>
            <a:off x="6548762" y="5700347"/>
            <a:ext cx="1981200" cy="215444"/>
          </a:xfrm>
          <a:prstGeom prst="rect">
            <a:avLst/>
          </a:prstGeom>
          <a:noFill/>
        </p:spPr>
        <p:txBody>
          <a:bodyPr wrap="square" rtlCol="0">
            <a:spAutoFit/>
          </a:bodyPr>
          <a:lstStyle/>
          <a:p>
            <a:r>
              <a:rPr lang="en-US" sz="800" dirty="0" err="1"/>
              <a:t>Salvadore</a:t>
            </a:r>
            <a:r>
              <a:rPr lang="en-US" sz="800" dirty="0"/>
              <a:t> Dali </a:t>
            </a:r>
            <a:r>
              <a:rPr lang="en-US" sz="800" dirty="0" err="1"/>
              <a:t>Surrealsim</a:t>
            </a:r>
            <a:r>
              <a:rPr lang="en-US" sz="800" dirty="0"/>
              <a:t> – </a:t>
            </a:r>
            <a:r>
              <a:rPr lang="en-US" sz="800" dirty="0" err="1"/>
              <a:t>wikiart</a:t>
            </a:r>
            <a:endParaRPr lang="en-US" dirty="0"/>
          </a:p>
        </p:txBody>
      </p:sp>
    </p:spTree>
    <p:extLst>
      <p:ext uri="{BB962C8B-B14F-4D97-AF65-F5344CB8AC3E}">
        <p14:creationId xmlns:p14="http://schemas.microsoft.com/office/powerpoint/2010/main" val="1072192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Art Deco, 1910-1930</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Art Deco is an eclectic artistic and design style that began in Paris. It was influenced by cubists and futurists. Art Deco was an ornamental style, and its lavishness is attributed to a reaction to societal pressure during World War I.  </a:t>
            </a:r>
            <a:br>
              <a:rPr lang="en-US" dirty="0"/>
            </a:br>
            <a:endParaRPr lang="en-US" dirty="0"/>
          </a:p>
        </p:txBody>
      </p:sp>
      <p:pic>
        <p:nvPicPr>
          <p:cNvPr id="4" name="Picture 3">
            <a:extLst>
              <a:ext uri="{FF2B5EF4-FFF2-40B4-BE49-F238E27FC236}">
                <a16:creationId xmlns:a16="http://schemas.microsoft.com/office/drawing/2014/main" id="{EC11A1A9-0A7A-4324-AFDC-ABC26A39152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900039" y="3729494"/>
            <a:ext cx="2695575" cy="16954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14033D4C-597B-4418-A0DF-4ADC5F8B94F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7639" y="3137707"/>
            <a:ext cx="1880831" cy="27584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a:extLst>
              <a:ext uri="{FF2B5EF4-FFF2-40B4-BE49-F238E27FC236}">
                <a16:creationId xmlns:a16="http://schemas.microsoft.com/office/drawing/2014/main" id="{FA781B0C-7086-4D59-B879-7F5051543165}"/>
              </a:ext>
            </a:extLst>
          </p:cNvPr>
          <p:cNvSpPr txBox="1"/>
          <p:nvPr/>
        </p:nvSpPr>
        <p:spPr>
          <a:xfrm>
            <a:off x="5948039" y="5939294"/>
            <a:ext cx="3200400" cy="215444"/>
          </a:xfrm>
          <a:prstGeom prst="rect">
            <a:avLst/>
          </a:prstGeom>
          <a:noFill/>
        </p:spPr>
        <p:txBody>
          <a:bodyPr wrap="square" rtlCol="0">
            <a:spAutoFit/>
          </a:bodyPr>
          <a:lstStyle/>
          <a:p>
            <a:pPr algn="ctr"/>
            <a:r>
              <a:rPr lang="en-US" sz="800" dirty="0"/>
              <a:t>Mercedes poster. En.wikipedia.org</a:t>
            </a:r>
          </a:p>
        </p:txBody>
      </p:sp>
      <p:sp>
        <p:nvSpPr>
          <p:cNvPr id="7" name="TextBox 6">
            <a:extLst>
              <a:ext uri="{FF2B5EF4-FFF2-40B4-BE49-F238E27FC236}">
                <a16:creationId xmlns:a16="http://schemas.microsoft.com/office/drawing/2014/main" id="{AFBCD44E-8BB4-4DFC-B596-3E5E0915113B}"/>
              </a:ext>
            </a:extLst>
          </p:cNvPr>
          <p:cNvSpPr txBox="1"/>
          <p:nvPr/>
        </p:nvSpPr>
        <p:spPr>
          <a:xfrm>
            <a:off x="2823839" y="5482094"/>
            <a:ext cx="2895600" cy="215444"/>
          </a:xfrm>
          <a:prstGeom prst="rect">
            <a:avLst/>
          </a:prstGeom>
          <a:noFill/>
        </p:spPr>
        <p:txBody>
          <a:bodyPr wrap="square" rtlCol="0">
            <a:spAutoFit/>
          </a:bodyPr>
          <a:lstStyle/>
          <a:p>
            <a:pPr algn="ctr"/>
            <a:r>
              <a:rPr lang="en-US" sz="800" dirty="0"/>
              <a:t>Art Deco Style </a:t>
            </a:r>
            <a:r>
              <a:rPr lang="en-US" sz="800" dirty="0" err="1"/>
              <a:t>Embelllishment</a:t>
            </a:r>
            <a:r>
              <a:rPr lang="en-US" sz="800" dirty="0"/>
              <a:t>  </a:t>
            </a:r>
            <a:r>
              <a:rPr lang="en-US" sz="800" dirty="0" err="1"/>
              <a:t>commons.wikimedia</a:t>
            </a:r>
            <a:endParaRPr lang="en-US" sz="800" dirty="0"/>
          </a:p>
        </p:txBody>
      </p:sp>
    </p:spTree>
    <p:extLst>
      <p:ext uri="{BB962C8B-B14F-4D97-AF65-F5344CB8AC3E}">
        <p14:creationId xmlns:p14="http://schemas.microsoft.com/office/powerpoint/2010/main" val="1606996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Typography, 1930-1990</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New Typography organized by type content, rather than formal typesetting tradition. The focus was clarity above beauty. The only design was spacing, rules or bars, and boxes. </a:t>
            </a:r>
          </a:p>
          <a:p>
            <a:pPr lvl="1"/>
            <a:r>
              <a:rPr lang="en-US" dirty="0"/>
              <a:t>International typography developed into an art form where there were less concerns for readability and more opportunity for artistry and design.  </a:t>
            </a:r>
          </a:p>
          <a:p>
            <a:pPr marL="0" lvl="1" indent="0">
              <a:buNone/>
            </a:pPr>
            <a:endParaRPr lang="en-US" dirty="0"/>
          </a:p>
          <a:p>
            <a:pPr lvl="1"/>
            <a:endParaRPr lang="en-US" dirty="0"/>
          </a:p>
        </p:txBody>
      </p:sp>
      <p:pic>
        <p:nvPicPr>
          <p:cNvPr id="4" name="Picture 3">
            <a:extLst>
              <a:ext uri="{FF2B5EF4-FFF2-40B4-BE49-F238E27FC236}">
                <a16:creationId xmlns:a16="http://schemas.microsoft.com/office/drawing/2014/main" id="{F8DD0622-C926-4D65-890B-C1AC1E7CD41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96329" y="3960232"/>
            <a:ext cx="1773233" cy="25009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a:extLst>
              <a:ext uri="{FF2B5EF4-FFF2-40B4-BE49-F238E27FC236}">
                <a16:creationId xmlns:a16="http://schemas.microsoft.com/office/drawing/2014/main" id="{811C1F35-4FFF-4E50-8FB0-3E4E22B49E6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399202" y="4219853"/>
            <a:ext cx="2857500" cy="1600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a:extLst>
              <a:ext uri="{FF2B5EF4-FFF2-40B4-BE49-F238E27FC236}">
                <a16:creationId xmlns:a16="http://schemas.microsoft.com/office/drawing/2014/main" id="{20C2E439-32B2-40D4-8097-C3AD4554F96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18111" y="3852267"/>
            <a:ext cx="1765599" cy="26089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a:extLst>
              <a:ext uri="{FF2B5EF4-FFF2-40B4-BE49-F238E27FC236}">
                <a16:creationId xmlns:a16="http://schemas.microsoft.com/office/drawing/2014/main" id="{58789AF1-0524-4552-9C8C-0FFDB4A5C9E6}"/>
              </a:ext>
            </a:extLst>
          </p:cNvPr>
          <p:cNvSpPr txBox="1"/>
          <p:nvPr/>
        </p:nvSpPr>
        <p:spPr>
          <a:xfrm>
            <a:off x="7399202" y="5896253"/>
            <a:ext cx="2857500" cy="215444"/>
          </a:xfrm>
          <a:prstGeom prst="rect">
            <a:avLst/>
          </a:prstGeom>
          <a:noFill/>
        </p:spPr>
        <p:txBody>
          <a:bodyPr wrap="square" rtlCol="0">
            <a:spAutoFit/>
          </a:bodyPr>
          <a:lstStyle/>
          <a:p>
            <a:r>
              <a:rPr lang="en-US" sz="800" dirty="0"/>
              <a:t>Picture created with descriptive words. </a:t>
            </a:r>
            <a:r>
              <a:rPr lang="en-US" sz="800" dirty="0" err="1"/>
              <a:t>Commons.Widimedia</a:t>
            </a:r>
            <a:endParaRPr lang="en-US" sz="800" dirty="0"/>
          </a:p>
        </p:txBody>
      </p:sp>
      <p:sp>
        <p:nvSpPr>
          <p:cNvPr id="8" name="TextBox 7">
            <a:extLst>
              <a:ext uri="{FF2B5EF4-FFF2-40B4-BE49-F238E27FC236}">
                <a16:creationId xmlns:a16="http://schemas.microsoft.com/office/drawing/2014/main" id="{B2B1EF7C-0E50-4488-8CAA-FF5D64DC3070}"/>
              </a:ext>
            </a:extLst>
          </p:cNvPr>
          <p:cNvSpPr txBox="1"/>
          <p:nvPr/>
        </p:nvSpPr>
        <p:spPr>
          <a:xfrm>
            <a:off x="4719337" y="6505853"/>
            <a:ext cx="2857500" cy="215444"/>
          </a:xfrm>
          <a:prstGeom prst="rect">
            <a:avLst/>
          </a:prstGeom>
          <a:noFill/>
        </p:spPr>
        <p:txBody>
          <a:bodyPr wrap="square" rtlCol="0">
            <a:spAutoFit/>
          </a:bodyPr>
          <a:lstStyle/>
          <a:p>
            <a:pPr algn="ctr"/>
            <a:r>
              <a:rPr lang="en-US" sz="800" dirty="0"/>
              <a:t>Swiss International Style </a:t>
            </a:r>
            <a:r>
              <a:rPr lang="en-US" sz="800" dirty="0" err="1"/>
              <a:t>Commons.Widipedia</a:t>
            </a:r>
            <a:endParaRPr lang="en-US" sz="800" dirty="0"/>
          </a:p>
        </p:txBody>
      </p:sp>
      <p:sp>
        <p:nvSpPr>
          <p:cNvPr id="9" name="TextBox 8">
            <a:extLst>
              <a:ext uri="{FF2B5EF4-FFF2-40B4-BE49-F238E27FC236}">
                <a16:creationId xmlns:a16="http://schemas.microsoft.com/office/drawing/2014/main" id="{6B8F821A-51AF-4A50-8797-51D31043E52D}"/>
              </a:ext>
            </a:extLst>
          </p:cNvPr>
          <p:cNvSpPr txBox="1"/>
          <p:nvPr/>
        </p:nvSpPr>
        <p:spPr>
          <a:xfrm>
            <a:off x="2734110" y="6487749"/>
            <a:ext cx="2133600" cy="215444"/>
          </a:xfrm>
          <a:prstGeom prst="rect">
            <a:avLst/>
          </a:prstGeom>
          <a:noFill/>
        </p:spPr>
        <p:txBody>
          <a:bodyPr wrap="square" rtlCol="0">
            <a:spAutoFit/>
          </a:bodyPr>
          <a:lstStyle/>
          <a:p>
            <a:pPr algn="ctr"/>
            <a:r>
              <a:rPr lang="en-US" sz="800" dirty="0"/>
              <a:t>Houdini poster. Flickr No restrictions.</a:t>
            </a:r>
          </a:p>
        </p:txBody>
      </p:sp>
    </p:spTree>
    <p:extLst>
      <p:ext uri="{BB962C8B-B14F-4D97-AF65-F5344CB8AC3E}">
        <p14:creationId xmlns:p14="http://schemas.microsoft.com/office/powerpoint/2010/main" val="38559700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38</TotalTime>
  <Words>870</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Brief History up to 20th Century</vt:lpstr>
      <vt:lpstr>Brief History up to 20th Century</vt:lpstr>
      <vt:lpstr>Art Nouveau, 1880-1914</vt:lpstr>
      <vt:lpstr>Futurism and Dadaism, 1900-1930</vt:lpstr>
      <vt:lpstr>Cubism and Surrealism, 1900-1930</vt:lpstr>
      <vt:lpstr>Art Deco, 1910-1930</vt:lpstr>
      <vt:lpstr>Typography, 1930-1990</vt:lpstr>
      <vt:lpstr>Pop Art, 1955-1980</vt:lpstr>
      <vt:lpstr>Information Visualization, 1970-present</vt:lpstr>
      <vt:lpstr>Graffiti And Street Art, 1970-present</vt:lpstr>
      <vt:lpstr>Graphic Design Today</vt:lpstr>
      <vt:lpstr>Graphic Design Today</vt:lpstr>
      <vt:lpstr>Influential Artists, 2oth Century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19</cp:revision>
  <cp:lastPrinted>2017-07-07T16:17:37Z</cp:lastPrinted>
  <dcterms:created xsi:type="dcterms:W3CDTF">2017-07-11T23:58:30Z</dcterms:created>
  <dcterms:modified xsi:type="dcterms:W3CDTF">2017-07-25T14:55:54Z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