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5"/>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Integumentary System</a:t>
            </a:r>
          </a:p>
          <a:p>
            <a:pPr lvl="1"/>
            <a:r>
              <a:rPr lang="en-US" dirty="0"/>
              <a:t>Protective Covering and First Line of Defense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Stratum Spinosum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Spiny layer</a:t>
            </a:r>
          </a:p>
          <a:p>
            <a:pPr lvl="1"/>
            <a:r>
              <a:rPr lang="en-US" dirty="0"/>
              <a:t>Several cell layers thick</a:t>
            </a:r>
          </a:p>
          <a:p>
            <a:pPr lvl="1"/>
            <a:r>
              <a:rPr lang="en-US" dirty="0"/>
              <a:t>Mostly Langerhans cells surrounded by keratinocytes with spiny projections (prickle cells)</a:t>
            </a:r>
          </a:p>
          <a:p>
            <a:pPr lvl="1"/>
            <a:r>
              <a:rPr lang="fr-FR" dirty="0"/>
              <a:t>Tonofilaments (tension filaments)</a:t>
            </a:r>
          </a:p>
          <a:p>
            <a:pPr lvl="1"/>
            <a:r>
              <a:rPr lang="fr-FR" dirty="0"/>
              <a:t>Tension </a:t>
            </a:r>
            <a:r>
              <a:rPr lang="fr-FR" dirty="0" err="1"/>
              <a:t>resisting</a:t>
            </a:r>
            <a:r>
              <a:rPr lang="fr-FR" dirty="0"/>
              <a:t> </a:t>
            </a:r>
            <a:r>
              <a:rPr lang="fr-FR" dirty="0" err="1"/>
              <a:t>protein</a:t>
            </a:r>
            <a:endParaRPr lang="fr-FR" dirty="0"/>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Stratum Granulosum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Granular layer</a:t>
            </a:r>
          </a:p>
          <a:p>
            <a:pPr lvl="1"/>
            <a:r>
              <a:rPr lang="en-US" dirty="0"/>
              <a:t>Tough layer</a:t>
            </a:r>
          </a:p>
          <a:p>
            <a:pPr lvl="1"/>
            <a:r>
              <a:rPr lang="en-US" dirty="0"/>
              <a:t>3 – 5 layers of flattened keratinocytes</a:t>
            </a:r>
          </a:p>
          <a:p>
            <a:pPr lvl="1"/>
            <a:r>
              <a:rPr lang="en-US" dirty="0" err="1"/>
              <a:t>Keratohyaline</a:t>
            </a:r>
            <a:r>
              <a:rPr lang="en-US" dirty="0"/>
              <a:t> granules  formation of keratin</a:t>
            </a:r>
          </a:p>
          <a:p>
            <a:pPr lvl="1"/>
            <a:r>
              <a:rPr lang="en-US" dirty="0" err="1"/>
              <a:t>Lamellated</a:t>
            </a:r>
            <a:r>
              <a:rPr lang="en-US" dirty="0"/>
              <a:t> granules  waterproofing glycolipid</a:t>
            </a:r>
          </a:p>
          <a:p>
            <a:pPr lvl="1"/>
            <a:r>
              <a:rPr lang="en-US" dirty="0"/>
              <a:t>Water resistant layer</a:t>
            </a:r>
          </a:p>
          <a:p>
            <a:pPr lvl="1"/>
            <a:r>
              <a:rPr lang="en-US" dirty="0"/>
              <a:t>Slows water loss from body</a:t>
            </a:r>
          </a:p>
          <a:p>
            <a:pPr lvl="1"/>
            <a:r>
              <a:rPr lang="en-US" dirty="0"/>
              <a:t>Receives nutrients from tissue fluids</a:t>
            </a:r>
          </a:p>
          <a:p>
            <a:pPr lvl="1"/>
            <a:endParaRPr lang="en-US" dirty="0"/>
          </a:p>
        </p:txBody>
      </p:sp>
    </p:spTree>
    <p:extLst>
      <p:ext uri="{BB962C8B-B14F-4D97-AF65-F5344CB8AC3E}">
        <p14:creationId xmlns:p14="http://schemas.microsoft.com/office/powerpoint/2010/main" val="18238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Stratum lucidum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Clear layer</a:t>
            </a:r>
          </a:p>
          <a:p>
            <a:pPr lvl="1"/>
            <a:r>
              <a:rPr lang="en-US" dirty="0"/>
              <a:t>Absent in thin skin</a:t>
            </a:r>
          </a:p>
          <a:p>
            <a:pPr lvl="1"/>
            <a:r>
              <a:rPr lang="en-US" dirty="0"/>
              <a:t>Thickest in soles of feet and palms</a:t>
            </a:r>
          </a:p>
          <a:p>
            <a:pPr lvl="1"/>
            <a:r>
              <a:rPr lang="en-US" dirty="0"/>
              <a:t>Mainly 2 – 3 rows of flattened dead keratinocytes</a:t>
            </a:r>
          </a:p>
          <a:p>
            <a:pPr lvl="1"/>
            <a:r>
              <a:rPr lang="en-US" dirty="0"/>
              <a:t>Nuclei absent</a:t>
            </a:r>
          </a:p>
          <a:p>
            <a:pPr lvl="1"/>
            <a:r>
              <a:rPr lang="en-US" dirty="0"/>
              <a:t>Eleidin in cytoplasm = water barrier</a:t>
            </a:r>
          </a:p>
          <a:p>
            <a:pPr lvl="1"/>
            <a:endParaRPr lang="en-US" dirty="0"/>
          </a:p>
        </p:txBody>
      </p:sp>
    </p:spTree>
    <p:extLst>
      <p:ext uri="{BB962C8B-B14F-4D97-AF65-F5344CB8AC3E}">
        <p14:creationId xmlns:p14="http://schemas.microsoft.com/office/powerpoint/2010/main" val="3029070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Stratum </a:t>
            </a:r>
            <a:r>
              <a:rPr lang="en-US" dirty="0" err="1"/>
              <a:t>corneum</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Horny layer</a:t>
            </a:r>
          </a:p>
          <a:p>
            <a:pPr lvl="1"/>
            <a:r>
              <a:rPr lang="en-US" sz="2400" dirty="0"/>
              <a:t>Outermost layer</a:t>
            </a:r>
          </a:p>
          <a:p>
            <a:pPr lvl="1"/>
            <a:r>
              <a:rPr lang="en-US" sz="2400" dirty="0"/>
              <a:t>Mostly dead keratinocytes or keratin filled plasma membrane sacs</a:t>
            </a:r>
          </a:p>
          <a:p>
            <a:pPr lvl="1"/>
            <a:r>
              <a:rPr lang="en-US" sz="2400" dirty="0"/>
              <a:t>20 – 30 cell layers thick</a:t>
            </a:r>
          </a:p>
          <a:p>
            <a:pPr lvl="1"/>
            <a:r>
              <a:rPr lang="en-US" sz="2400" dirty="0"/>
              <a:t>¾ of epidermal thickness</a:t>
            </a:r>
          </a:p>
          <a:p>
            <a:pPr lvl="1"/>
            <a:r>
              <a:rPr lang="en-US" sz="2400" dirty="0"/>
              <a:t>Protect against abrasion and penetration</a:t>
            </a:r>
          </a:p>
          <a:p>
            <a:pPr lvl="1"/>
            <a:r>
              <a:rPr lang="en-US" sz="2400" dirty="0"/>
              <a:t>Glycolipid = waterproof coat</a:t>
            </a:r>
          </a:p>
          <a:p>
            <a:pPr lvl="1"/>
            <a:r>
              <a:rPr lang="en-US" sz="2400" dirty="0"/>
              <a:t>Protects deeper cells</a:t>
            </a:r>
          </a:p>
          <a:p>
            <a:pPr lvl="1"/>
            <a:r>
              <a:rPr lang="en-US" sz="2400" dirty="0"/>
              <a:t>Dandruff = dry skin shedding = 40 pounds in lifetime</a:t>
            </a:r>
          </a:p>
          <a:p>
            <a:pPr lvl="1"/>
            <a:r>
              <a:rPr lang="en-US" sz="2400" dirty="0"/>
              <a:t>Hyperkeratosis: thick dry scaly skin</a:t>
            </a:r>
          </a:p>
          <a:p>
            <a:pPr lvl="1"/>
            <a:endParaRPr lang="en-US" dirty="0"/>
          </a:p>
        </p:txBody>
      </p:sp>
    </p:spTree>
    <p:extLst>
      <p:ext uri="{BB962C8B-B14F-4D97-AF65-F5344CB8AC3E}">
        <p14:creationId xmlns:p14="http://schemas.microsoft.com/office/powerpoint/2010/main" val="1794951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026800" y="2650449"/>
            <a:ext cx="10059452" cy="876300"/>
          </a:xfrm>
        </p:spPr>
        <p:txBody>
          <a:bodyPr/>
          <a:lstStyle/>
          <a:p>
            <a:pPr algn="ctr"/>
            <a:r>
              <a:rPr lang="en-US" dirty="0"/>
              <a:t>Dermis</a:t>
            </a:r>
          </a:p>
        </p:txBody>
      </p:sp>
    </p:spTree>
    <p:extLst>
      <p:ext uri="{BB962C8B-B14F-4D97-AF65-F5344CB8AC3E}">
        <p14:creationId xmlns:p14="http://schemas.microsoft.com/office/powerpoint/2010/main" val="1720335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Strong, flexible connective tissue</a:t>
            </a:r>
          </a:p>
          <a:p>
            <a:pPr lvl="1"/>
            <a:r>
              <a:rPr lang="en-US" dirty="0"/>
              <a:t>Hide of the skin</a:t>
            </a:r>
          </a:p>
          <a:p>
            <a:pPr lvl="1"/>
            <a:r>
              <a:rPr lang="en-US" dirty="0"/>
              <a:t>Cells:  fibroblasts, macrophages, mast cells, WBCs</a:t>
            </a:r>
          </a:p>
          <a:p>
            <a:pPr lvl="1"/>
            <a:r>
              <a:rPr lang="en-US" dirty="0"/>
              <a:t>Collagen, elastin (stretch-recoil), reticular fibers</a:t>
            </a:r>
          </a:p>
          <a:p>
            <a:pPr lvl="1"/>
            <a:r>
              <a:rPr lang="en-US" dirty="0"/>
              <a:t>Wrinkling of elderly = loss of elastin and subcutaneous fat</a:t>
            </a:r>
          </a:p>
          <a:p>
            <a:pPr lvl="1"/>
            <a:endParaRPr lang="en-US" dirty="0"/>
          </a:p>
        </p:txBody>
      </p:sp>
    </p:spTree>
    <p:extLst>
      <p:ext uri="{BB962C8B-B14F-4D97-AF65-F5344CB8AC3E}">
        <p14:creationId xmlns:p14="http://schemas.microsoft.com/office/powerpoint/2010/main" val="2909906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Contents of 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200" dirty="0"/>
              <a:t>Blood vessels</a:t>
            </a:r>
          </a:p>
          <a:p>
            <a:pPr lvl="1"/>
            <a:r>
              <a:rPr lang="en-US" sz="2200" dirty="0"/>
              <a:t>Capillaries</a:t>
            </a:r>
          </a:p>
          <a:p>
            <a:pPr lvl="1"/>
            <a:r>
              <a:rPr lang="en-US" sz="2200" dirty="0"/>
              <a:t>Lymphatic vessels</a:t>
            </a:r>
          </a:p>
          <a:p>
            <a:pPr lvl="1"/>
            <a:r>
              <a:rPr lang="en-US" sz="2200" dirty="0"/>
              <a:t>Nerves</a:t>
            </a:r>
          </a:p>
          <a:p>
            <a:pPr lvl="1"/>
            <a:r>
              <a:rPr lang="en-US" sz="2200" dirty="0"/>
              <a:t>Hair shafts &amp; hair follicles (</a:t>
            </a:r>
            <a:r>
              <a:rPr lang="en-US" sz="2200" dirty="0" err="1"/>
              <a:t>anagen</a:t>
            </a:r>
            <a:r>
              <a:rPr lang="en-US" sz="2200" dirty="0"/>
              <a:t> = growing follicle, telogen = resting follicle) </a:t>
            </a:r>
          </a:p>
          <a:p>
            <a:pPr lvl="1"/>
            <a:r>
              <a:rPr lang="en-US" sz="2200" dirty="0" err="1"/>
              <a:t>Arector</a:t>
            </a:r>
            <a:r>
              <a:rPr lang="en-US" sz="2200" dirty="0"/>
              <a:t> pili (hair muscles)</a:t>
            </a:r>
          </a:p>
          <a:p>
            <a:pPr lvl="1"/>
            <a:r>
              <a:rPr lang="en-US" sz="2200" dirty="0"/>
              <a:t>Sudoriferous/sweat glands (eccrine &amp; apocrine)</a:t>
            </a:r>
          </a:p>
          <a:p>
            <a:pPr lvl="1"/>
            <a:r>
              <a:rPr lang="en-US" sz="2200" dirty="0"/>
              <a:t>Sebaceous/oil glands (sebum = lubricant)</a:t>
            </a:r>
          </a:p>
          <a:p>
            <a:pPr lvl="1"/>
            <a:r>
              <a:rPr lang="en-US" sz="2200" dirty="0"/>
              <a:t>Ceruminous glands (cerumen/earwax)</a:t>
            </a:r>
          </a:p>
          <a:p>
            <a:pPr lvl="1"/>
            <a:r>
              <a:rPr lang="en-US" sz="2200" dirty="0"/>
              <a:t>Sensory receptors</a:t>
            </a:r>
          </a:p>
          <a:p>
            <a:pPr lvl="1"/>
            <a:endParaRPr lang="en-US" dirty="0"/>
          </a:p>
        </p:txBody>
      </p:sp>
    </p:spTree>
    <p:extLst>
      <p:ext uri="{BB962C8B-B14F-4D97-AF65-F5344CB8AC3E}">
        <p14:creationId xmlns:p14="http://schemas.microsoft.com/office/powerpoint/2010/main" val="3897442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227467" y="2400469"/>
            <a:ext cx="10059452" cy="876300"/>
          </a:xfrm>
        </p:spPr>
        <p:txBody>
          <a:bodyPr/>
          <a:lstStyle/>
          <a:p>
            <a:pPr algn="ctr"/>
            <a:r>
              <a:rPr lang="en-US" dirty="0"/>
              <a:t>Layers of the 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658477" y="3749180"/>
            <a:ext cx="5173333" cy="559684"/>
          </a:xfrm>
        </p:spPr>
        <p:txBody>
          <a:bodyPr/>
          <a:lstStyle/>
          <a:p>
            <a:pPr marL="0" lvl="1" indent="0">
              <a:buNone/>
            </a:pPr>
            <a:r>
              <a:rPr lang="en-US" dirty="0"/>
              <a:t>Papillary and Reticular Layers</a:t>
            </a:r>
          </a:p>
          <a:p>
            <a:pPr lvl="1"/>
            <a:endParaRPr lang="en-US" dirty="0"/>
          </a:p>
        </p:txBody>
      </p:sp>
    </p:spTree>
    <p:extLst>
      <p:ext uri="{BB962C8B-B14F-4D97-AF65-F5344CB8AC3E}">
        <p14:creationId xmlns:p14="http://schemas.microsoft.com/office/powerpoint/2010/main" val="63158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Papillary Layer of 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Connects epidermis to dermis</a:t>
            </a:r>
          </a:p>
          <a:p>
            <a:pPr lvl="1"/>
            <a:r>
              <a:rPr lang="en-US" dirty="0"/>
              <a:t>Connective tissue</a:t>
            </a:r>
          </a:p>
          <a:p>
            <a:pPr lvl="1"/>
            <a:r>
              <a:rPr lang="en-US" dirty="0"/>
              <a:t>Capillaries</a:t>
            </a:r>
          </a:p>
          <a:p>
            <a:pPr lvl="1"/>
            <a:r>
              <a:rPr lang="en-US" dirty="0"/>
              <a:t>Pain receptors</a:t>
            </a:r>
          </a:p>
          <a:p>
            <a:pPr lvl="1"/>
            <a:r>
              <a:rPr lang="en-US" dirty="0"/>
              <a:t>Touch receptors (Meissner’s corpuscles)</a:t>
            </a:r>
          </a:p>
          <a:p>
            <a:pPr lvl="1"/>
            <a:r>
              <a:rPr lang="en-US" dirty="0"/>
              <a:t>Dermal ridges (palms &amp; soles): create epidermal ridges for friction &amp; gripping; sweat on ridges = fingerprints, footprints</a:t>
            </a:r>
          </a:p>
          <a:p>
            <a:pPr lvl="1"/>
            <a:endParaRPr lang="en-US" dirty="0"/>
          </a:p>
        </p:txBody>
      </p:sp>
    </p:spTree>
    <p:extLst>
      <p:ext uri="{BB962C8B-B14F-4D97-AF65-F5344CB8AC3E}">
        <p14:creationId xmlns:p14="http://schemas.microsoft.com/office/powerpoint/2010/main" val="3838117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Reticular Layer of 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80% of dermis</a:t>
            </a:r>
          </a:p>
          <a:p>
            <a:pPr lvl="1"/>
            <a:r>
              <a:rPr lang="en-US" dirty="0"/>
              <a:t>Deep dermis of collagen for elasticity</a:t>
            </a:r>
          </a:p>
          <a:p>
            <a:pPr lvl="1"/>
            <a:r>
              <a:rPr lang="en-US" dirty="0"/>
              <a:t>Dense irregular connective tissue</a:t>
            </a:r>
          </a:p>
          <a:p>
            <a:pPr lvl="1"/>
            <a:r>
              <a:rPr lang="en-US" dirty="0"/>
              <a:t>Collagen -&gt; strength, resilience, hydration</a:t>
            </a:r>
          </a:p>
          <a:p>
            <a:pPr lvl="1"/>
            <a:r>
              <a:rPr lang="en-US" dirty="0"/>
              <a:t>Lines of cleavage/tension lines (longitudinal = head &amp; limbs, circular = neck &amp; trunk): parallel incisions heal better and faster</a:t>
            </a:r>
          </a:p>
          <a:p>
            <a:pPr lvl="1"/>
            <a:endParaRPr lang="en-US" dirty="0"/>
          </a:p>
        </p:txBody>
      </p:sp>
    </p:spTree>
    <p:extLst>
      <p:ext uri="{BB962C8B-B14F-4D97-AF65-F5344CB8AC3E}">
        <p14:creationId xmlns:p14="http://schemas.microsoft.com/office/powerpoint/2010/main" val="3195622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2030034" y="2545195"/>
            <a:ext cx="8291503" cy="876300"/>
          </a:xfrm>
        </p:spPr>
        <p:txBody>
          <a:bodyPr/>
          <a:lstStyle/>
          <a:p>
            <a:pPr algn="ctr"/>
            <a:r>
              <a:rPr lang="en-US" dirty="0"/>
              <a:t>Accessory Organs of the Skin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5471390" y="3920219"/>
            <a:ext cx="7035025" cy="724144"/>
          </a:xfrm>
        </p:spPr>
        <p:txBody>
          <a:bodyPr/>
          <a:lstStyle/>
          <a:p>
            <a:pPr marL="0" lvl="1" indent="0">
              <a:buNone/>
            </a:pPr>
            <a:r>
              <a:rPr lang="en-US" dirty="0"/>
              <a:t>Hair, Nails, Sweat Glands, Sebaceous Glands</a:t>
            </a:r>
          </a:p>
          <a:p>
            <a:pPr lvl="1"/>
            <a:endParaRPr lang="en-US" dirty="0"/>
          </a:p>
        </p:txBody>
      </p:sp>
    </p:spTree>
    <p:extLst>
      <p:ext uri="{BB962C8B-B14F-4D97-AF65-F5344CB8AC3E}">
        <p14:creationId xmlns:p14="http://schemas.microsoft.com/office/powerpoint/2010/main" val="141990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Nails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Keratinized/dead epidermal cells </a:t>
            </a:r>
          </a:p>
          <a:p>
            <a:pPr lvl="1"/>
            <a:r>
              <a:rPr lang="en-US" dirty="0"/>
              <a:t>Grows under the lunula (white portion) of nailbed</a:t>
            </a:r>
          </a:p>
          <a:p>
            <a:pPr lvl="1"/>
            <a:r>
              <a:rPr lang="en-US" dirty="0"/>
              <a:t>Cells replace if nailbed is OK</a:t>
            </a:r>
          </a:p>
          <a:p>
            <a:pPr lvl="1"/>
            <a:endParaRPr lang="en-US" dirty="0"/>
          </a:p>
        </p:txBody>
      </p:sp>
    </p:spTree>
    <p:extLst>
      <p:ext uri="{BB962C8B-B14F-4D97-AF65-F5344CB8AC3E}">
        <p14:creationId xmlns:p14="http://schemas.microsoft.com/office/powerpoint/2010/main" val="3338065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Hair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Hair: pili; made of keratin</a:t>
            </a:r>
          </a:p>
          <a:p>
            <a:pPr lvl="1"/>
            <a:r>
              <a:rPr lang="en-US" dirty="0"/>
              <a:t>Shaft: projects from the skin</a:t>
            </a:r>
          </a:p>
          <a:p>
            <a:pPr lvl="1"/>
            <a:r>
              <a:rPr lang="en-US" dirty="0"/>
              <a:t>Root: embedded in the skin; shape determines whether hair is straight or curly</a:t>
            </a:r>
          </a:p>
          <a:p>
            <a:pPr lvl="1"/>
            <a:r>
              <a:rPr lang="en-US" dirty="0"/>
              <a:t>Pigment depends on melanocytes located in the follicle</a:t>
            </a:r>
          </a:p>
          <a:p>
            <a:pPr lvl="1"/>
            <a:endParaRPr lang="en-US" dirty="0"/>
          </a:p>
        </p:txBody>
      </p:sp>
    </p:spTree>
    <p:extLst>
      <p:ext uri="{BB962C8B-B14F-4D97-AF65-F5344CB8AC3E}">
        <p14:creationId xmlns:p14="http://schemas.microsoft.com/office/powerpoint/2010/main" val="314924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Hair Follicle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Contain hair root</a:t>
            </a:r>
          </a:p>
          <a:p>
            <a:pPr lvl="1"/>
            <a:r>
              <a:rPr lang="en-US" dirty="0"/>
              <a:t>Nerve endings</a:t>
            </a:r>
          </a:p>
          <a:p>
            <a:pPr lvl="1"/>
            <a:r>
              <a:rPr lang="en-US" dirty="0"/>
              <a:t>Knot of capillaries: papilla -&gt; supply nutrients</a:t>
            </a:r>
          </a:p>
          <a:p>
            <a:pPr lvl="1"/>
            <a:r>
              <a:rPr lang="en-US" dirty="0"/>
              <a:t>Bundle of smooth muscle -&gt; arrector pili (raiser of hair)</a:t>
            </a:r>
          </a:p>
          <a:p>
            <a:pPr lvl="1"/>
            <a:endParaRPr lang="en-US" dirty="0"/>
          </a:p>
        </p:txBody>
      </p:sp>
    </p:spTree>
    <p:extLst>
      <p:ext uri="{BB962C8B-B14F-4D97-AF65-F5344CB8AC3E}">
        <p14:creationId xmlns:p14="http://schemas.microsoft.com/office/powerpoint/2010/main" val="1631286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Sudoriferous Glands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Sweat Glands: 2.5 million per person</a:t>
            </a:r>
          </a:p>
          <a:p>
            <a:pPr lvl="1"/>
            <a:r>
              <a:rPr lang="en-US" dirty="0"/>
              <a:t>Cover entire skin surface except for </a:t>
            </a:r>
            <a:br>
              <a:rPr lang="en-US" dirty="0"/>
            </a:br>
            <a:r>
              <a:rPr lang="en-US" dirty="0"/>
              <a:t> nipples and parts of external genitalia</a:t>
            </a:r>
          </a:p>
          <a:p>
            <a:pPr lvl="1"/>
            <a:endParaRPr lang="en-US" dirty="0"/>
          </a:p>
        </p:txBody>
      </p:sp>
    </p:spTree>
    <p:extLst>
      <p:ext uri="{BB962C8B-B14F-4D97-AF65-F5344CB8AC3E}">
        <p14:creationId xmlns:p14="http://schemas.microsoft.com/office/powerpoint/2010/main" val="1842551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1D47E-4E2A-4A0B-AD37-9C1390CC8DF8}"/>
              </a:ext>
            </a:extLst>
          </p:cNvPr>
          <p:cNvSpPr>
            <a:spLocks noGrp="1"/>
          </p:cNvSpPr>
          <p:nvPr>
            <p:ph type="title"/>
          </p:nvPr>
        </p:nvSpPr>
        <p:spPr/>
        <p:txBody>
          <a:bodyPr/>
          <a:lstStyle/>
          <a:p>
            <a:r>
              <a:rPr lang="en-US" dirty="0"/>
              <a:t>Eccrine Sweat Glands</a:t>
            </a:r>
          </a:p>
        </p:txBody>
      </p:sp>
      <p:sp>
        <p:nvSpPr>
          <p:cNvPr id="3" name="Content Placeholder 2">
            <a:extLst>
              <a:ext uri="{FF2B5EF4-FFF2-40B4-BE49-F238E27FC236}">
                <a16:creationId xmlns:a16="http://schemas.microsoft.com/office/drawing/2014/main" id="{FC615DAC-2C6C-49B5-BC34-473C097168EB}"/>
              </a:ext>
            </a:extLst>
          </p:cNvPr>
          <p:cNvSpPr>
            <a:spLocks noGrp="1"/>
          </p:cNvSpPr>
          <p:nvPr>
            <p:ph sz="half" idx="1"/>
          </p:nvPr>
        </p:nvSpPr>
        <p:spPr/>
        <p:txBody>
          <a:bodyPr/>
          <a:lstStyle/>
          <a:p>
            <a:pPr lvl="1"/>
            <a:r>
              <a:rPr lang="en-US" dirty="0"/>
              <a:t>Most numerous</a:t>
            </a:r>
          </a:p>
          <a:p>
            <a:pPr lvl="1"/>
            <a:r>
              <a:rPr lang="en-US" dirty="0"/>
              <a:t>Location: palms, soles of feet, forehead</a:t>
            </a:r>
          </a:p>
          <a:p>
            <a:pPr lvl="1"/>
            <a:r>
              <a:rPr lang="en-US" dirty="0"/>
              <a:t>Secretion: sweat (99% water, salts, nitrogenous wastes)</a:t>
            </a:r>
          </a:p>
          <a:p>
            <a:pPr lvl="1"/>
            <a:r>
              <a:rPr lang="en-US" dirty="0"/>
              <a:t>Acidic pH 4 – 6</a:t>
            </a:r>
          </a:p>
          <a:p>
            <a:pPr lvl="1"/>
            <a:r>
              <a:rPr lang="en-US" dirty="0"/>
              <a:t>Purpose: temperature regulation</a:t>
            </a:r>
          </a:p>
          <a:p>
            <a:pPr lvl="1"/>
            <a:r>
              <a:rPr lang="en-US" dirty="0"/>
              <a:t>Emotion induced sweating: no control</a:t>
            </a:r>
          </a:p>
          <a:p>
            <a:pPr lvl="2"/>
            <a:endParaRPr lang="en-US" dirty="0"/>
          </a:p>
        </p:txBody>
      </p:sp>
    </p:spTree>
    <p:extLst>
      <p:ext uri="{BB962C8B-B14F-4D97-AF65-F5344CB8AC3E}">
        <p14:creationId xmlns:p14="http://schemas.microsoft.com/office/powerpoint/2010/main" val="2303074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D58D-EC22-4366-9304-73CDA5D8B7D6}"/>
              </a:ext>
            </a:extLst>
          </p:cNvPr>
          <p:cNvSpPr>
            <a:spLocks noGrp="1"/>
          </p:cNvSpPr>
          <p:nvPr>
            <p:ph type="title"/>
          </p:nvPr>
        </p:nvSpPr>
        <p:spPr/>
        <p:txBody>
          <a:bodyPr/>
          <a:lstStyle/>
          <a:p>
            <a:r>
              <a:rPr lang="en-US" dirty="0"/>
              <a:t>Apocrine Sweat Glands</a:t>
            </a:r>
          </a:p>
        </p:txBody>
      </p:sp>
      <p:sp>
        <p:nvSpPr>
          <p:cNvPr id="3" name="Content Placeholder 2">
            <a:extLst>
              <a:ext uri="{FF2B5EF4-FFF2-40B4-BE49-F238E27FC236}">
                <a16:creationId xmlns:a16="http://schemas.microsoft.com/office/drawing/2014/main" id="{19C3C57B-822D-4A79-9C9F-3121F4EB1D98}"/>
              </a:ext>
            </a:extLst>
          </p:cNvPr>
          <p:cNvSpPr>
            <a:spLocks noGrp="1"/>
          </p:cNvSpPr>
          <p:nvPr>
            <p:ph sz="half" idx="1"/>
          </p:nvPr>
        </p:nvSpPr>
        <p:spPr/>
        <p:txBody>
          <a:bodyPr/>
          <a:lstStyle/>
          <a:p>
            <a:pPr lvl="1"/>
            <a:r>
              <a:rPr lang="en-US" dirty="0"/>
              <a:t>Location: axillary, genital areas</a:t>
            </a:r>
          </a:p>
          <a:p>
            <a:pPr lvl="1"/>
            <a:r>
              <a:rPr lang="en-US" dirty="0"/>
              <a:t>Size: larger than eccrine glands</a:t>
            </a:r>
          </a:p>
          <a:p>
            <a:pPr lvl="1"/>
            <a:r>
              <a:rPr lang="en-US" dirty="0"/>
              <a:t>Secretions: same as eccrine PLUS fatty deposits &amp; protein</a:t>
            </a:r>
          </a:p>
          <a:p>
            <a:pPr lvl="1"/>
            <a:r>
              <a:rPr lang="en-US" dirty="0"/>
              <a:t>Foul odor -&gt; when fats &amp; proteins decompose</a:t>
            </a:r>
          </a:p>
          <a:p>
            <a:pPr lvl="1"/>
            <a:r>
              <a:rPr lang="en-US" dirty="0"/>
              <a:t>Begin to function at puberty</a:t>
            </a:r>
          </a:p>
          <a:p>
            <a:endParaRPr lang="en-US" dirty="0"/>
          </a:p>
        </p:txBody>
      </p:sp>
    </p:spTree>
    <p:extLst>
      <p:ext uri="{BB962C8B-B14F-4D97-AF65-F5344CB8AC3E}">
        <p14:creationId xmlns:p14="http://schemas.microsoft.com/office/powerpoint/2010/main" val="1657603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D58D-EC22-4366-9304-73CDA5D8B7D6}"/>
              </a:ext>
            </a:extLst>
          </p:cNvPr>
          <p:cNvSpPr>
            <a:spLocks noGrp="1"/>
          </p:cNvSpPr>
          <p:nvPr>
            <p:ph type="title"/>
          </p:nvPr>
        </p:nvSpPr>
        <p:spPr/>
        <p:txBody>
          <a:bodyPr/>
          <a:lstStyle/>
          <a:p>
            <a:r>
              <a:rPr lang="en-US" dirty="0"/>
              <a:t>Ceruminous Glands</a:t>
            </a:r>
          </a:p>
        </p:txBody>
      </p:sp>
      <p:sp>
        <p:nvSpPr>
          <p:cNvPr id="3" name="Content Placeholder 2">
            <a:extLst>
              <a:ext uri="{FF2B5EF4-FFF2-40B4-BE49-F238E27FC236}">
                <a16:creationId xmlns:a16="http://schemas.microsoft.com/office/drawing/2014/main" id="{19C3C57B-822D-4A79-9C9F-3121F4EB1D98}"/>
              </a:ext>
            </a:extLst>
          </p:cNvPr>
          <p:cNvSpPr>
            <a:spLocks noGrp="1"/>
          </p:cNvSpPr>
          <p:nvPr>
            <p:ph sz="half" idx="1"/>
          </p:nvPr>
        </p:nvSpPr>
        <p:spPr/>
        <p:txBody>
          <a:bodyPr/>
          <a:lstStyle/>
          <a:p>
            <a:pPr lvl="1"/>
            <a:r>
              <a:rPr lang="en-US" dirty="0"/>
              <a:t>Type of apocrine gland</a:t>
            </a:r>
          </a:p>
          <a:p>
            <a:pPr lvl="1"/>
            <a:r>
              <a:rPr lang="en-US" dirty="0"/>
              <a:t>Location: outer ear</a:t>
            </a:r>
          </a:p>
          <a:p>
            <a:pPr lvl="1"/>
            <a:r>
              <a:rPr lang="en-US" dirty="0"/>
              <a:t>Secretion: earwax/cerumen</a:t>
            </a:r>
          </a:p>
          <a:p>
            <a:endParaRPr lang="en-US" dirty="0"/>
          </a:p>
        </p:txBody>
      </p:sp>
      <p:pic>
        <p:nvPicPr>
          <p:cNvPr id="4" name="Picture 3">
            <a:extLst>
              <a:ext uri="{FF2B5EF4-FFF2-40B4-BE49-F238E27FC236}">
                <a16:creationId xmlns:a16="http://schemas.microsoft.com/office/drawing/2014/main" id="{39AA6975-BC5C-4D36-8C9A-E379888C60D4}"/>
              </a:ext>
            </a:extLst>
          </p:cNvPr>
          <p:cNvPicPr>
            <a:picLocks noChangeAspect="1"/>
          </p:cNvPicPr>
          <p:nvPr/>
        </p:nvPicPr>
        <p:blipFill>
          <a:blip r:embed="rId2"/>
          <a:stretch>
            <a:fillRect/>
          </a:stretch>
        </p:blipFill>
        <p:spPr>
          <a:xfrm>
            <a:off x="5606058" y="3229506"/>
            <a:ext cx="1585097" cy="2359356"/>
          </a:xfrm>
          <a:prstGeom prst="rect">
            <a:avLst/>
          </a:prstGeom>
        </p:spPr>
      </p:pic>
    </p:spTree>
    <p:extLst>
      <p:ext uri="{BB962C8B-B14F-4D97-AF65-F5344CB8AC3E}">
        <p14:creationId xmlns:p14="http://schemas.microsoft.com/office/powerpoint/2010/main" val="971678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D58D-EC22-4366-9304-73CDA5D8B7D6}"/>
              </a:ext>
            </a:extLst>
          </p:cNvPr>
          <p:cNvSpPr>
            <a:spLocks noGrp="1"/>
          </p:cNvSpPr>
          <p:nvPr>
            <p:ph type="title"/>
          </p:nvPr>
        </p:nvSpPr>
        <p:spPr/>
        <p:txBody>
          <a:bodyPr/>
          <a:lstStyle/>
          <a:p>
            <a:r>
              <a:rPr lang="en-US" dirty="0"/>
              <a:t>Mammary Glands</a:t>
            </a:r>
          </a:p>
        </p:txBody>
      </p:sp>
      <p:sp>
        <p:nvSpPr>
          <p:cNvPr id="3" name="Content Placeholder 2">
            <a:extLst>
              <a:ext uri="{FF2B5EF4-FFF2-40B4-BE49-F238E27FC236}">
                <a16:creationId xmlns:a16="http://schemas.microsoft.com/office/drawing/2014/main" id="{19C3C57B-822D-4A79-9C9F-3121F4EB1D98}"/>
              </a:ext>
            </a:extLst>
          </p:cNvPr>
          <p:cNvSpPr>
            <a:spLocks noGrp="1"/>
          </p:cNvSpPr>
          <p:nvPr>
            <p:ph sz="half" idx="1"/>
          </p:nvPr>
        </p:nvSpPr>
        <p:spPr/>
        <p:txBody>
          <a:bodyPr/>
          <a:lstStyle/>
          <a:p>
            <a:pPr lvl="1"/>
            <a:r>
              <a:rPr lang="en-US" dirty="0"/>
              <a:t>Secrete milk from breasts after stimulation to the breasts after giving birth</a:t>
            </a:r>
          </a:p>
          <a:p>
            <a:pPr lvl="1"/>
            <a:r>
              <a:rPr lang="en-US" dirty="0"/>
              <a:t>Type of apocrine gland</a:t>
            </a:r>
          </a:p>
          <a:p>
            <a:endParaRPr lang="en-US" dirty="0"/>
          </a:p>
        </p:txBody>
      </p:sp>
    </p:spTree>
    <p:extLst>
      <p:ext uri="{BB962C8B-B14F-4D97-AF65-F5344CB8AC3E}">
        <p14:creationId xmlns:p14="http://schemas.microsoft.com/office/powerpoint/2010/main" val="2505093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D58D-EC22-4366-9304-73CDA5D8B7D6}"/>
              </a:ext>
            </a:extLst>
          </p:cNvPr>
          <p:cNvSpPr>
            <a:spLocks noGrp="1"/>
          </p:cNvSpPr>
          <p:nvPr>
            <p:ph type="title"/>
          </p:nvPr>
        </p:nvSpPr>
        <p:spPr/>
        <p:txBody>
          <a:bodyPr/>
          <a:lstStyle/>
          <a:p>
            <a:r>
              <a:rPr lang="en-US" dirty="0"/>
              <a:t>Sebaceous/Oil Glands</a:t>
            </a:r>
          </a:p>
        </p:txBody>
      </p:sp>
      <p:sp>
        <p:nvSpPr>
          <p:cNvPr id="3" name="Content Placeholder 2">
            <a:extLst>
              <a:ext uri="{FF2B5EF4-FFF2-40B4-BE49-F238E27FC236}">
                <a16:creationId xmlns:a16="http://schemas.microsoft.com/office/drawing/2014/main" id="{19C3C57B-822D-4A79-9C9F-3121F4EB1D98}"/>
              </a:ext>
            </a:extLst>
          </p:cNvPr>
          <p:cNvSpPr>
            <a:spLocks noGrp="1"/>
          </p:cNvSpPr>
          <p:nvPr>
            <p:ph sz="half" idx="1"/>
          </p:nvPr>
        </p:nvSpPr>
        <p:spPr/>
        <p:txBody>
          <a:bodyPr/>
          <a:lstStyle/>
          <a:p>
            <a:pPr lvl="1"/>
            <a:r>
              <a:rPr lang="en-US" dirty="0"/>
              <a:t>Location: all over the body except for palms &amp; soles of feet</a:t>
            </a:r>
          </a:p>
          <a:p>
            <a:pPr lvl="1"/>
            <a:r>
              <a:rPr lang="en-US" dirty="0"/>
              <a:t>Secretion: sebum, oily substance</a:t>
            </a:r>
          </a:p>
          <a:p>
            <a:pPr lvl="1"/>
            <a:r>
              <a:rPr lang="en-US" dirty="0"/>
              <a:t>Function: smooth &amp; soften hair and skin; slows water loss during dry weather</a:t>
            </a:r>
          </a:p>
          <a:p>
            <a:endParaRPr lang="en-US" dirty="0"/>
          </a:p>
        </p:txBody>
      </p:sp>
    </p:spTree>
    <p:extLst>
      <p:ext uri="{BB962C8B-B14F-4D97-AF65-F5344CB8AC3E}">
        <p14:creationId xmlns:p14="http://schemas.microsoft.com/office/powerpoint/2010/main" val="232694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Skin Trivia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21 Square Feet</a:t>
            </a:r>
          </a:p>
          <a:p>
            <a:pPr lvl="1"/>
            <a:r>
              <a:rPr lang="en-US" dirty="0"/>
              <a:t>4 Kilograms/9 pounds, 7% - 15% of Total Body Weight</a:t>
            </a:r>
          </a:p>
          <a:p>
            <a:pPr lvl="1"/>
            <a:r>
              <a:rPr lang="en-US" dirty="0"/>
              <a:t>Complex Combination of Tissues</a:t>
            </a:r>
          </a:p>
          <a:p>
            <a:pPr lvl="1"/>
            <a:r>
              <a:rPr lang="en-US" dirty="0"/>
              <a:t>Continuous Layer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One Square Inch Contains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20 Blood Vessels</a:t>
            </a:r>
          </a:p>
          <a:p>
            <a:pPr lvl="1"/>
            <a:r>
              <a:rPr lang="en-US" sz="2400" dirty="0"/>
              <a:t>65 Hairs &amp; Hair Muscles</a:t>
            </a:r>
          </a:p>
          <a:p>
            <a:pPr lvl="1"/>
            <a:r>
              <a:rPr lang="en-US" sz="2400" dirty="0"/>
              <a:t>78 Nerves</a:t>
            </a:r>
          </a:p>
          <a:p>
            <a:pPr lvl="1"/>
            <a:r>
              <a:rPr lang="en-US" sz="2400" dirty="0"/>
              <a:t>78 Sensors for Heat</a:t>
            </a:r>
          </a:p>
          <a:p>
            <a:pPr lvl="1"/>
            <a:r>
              <a:rPr lang="en-US" sz="2400" dirty="0"/>
              <a:t>13 Sensors for Cold</a:t>
            </a:r>
          </a:p>
          <a:p>
            <a:pPr lvl="1"/>
            <a:r>
              <a:rPr lang="en-US" sz="2400" dirty="0"/>
              <a:t>160 Sensors for Pressure</a:t>
            </a:r>
          </a:p>
          <a:p>
            <a:pPr lvl="1"/>
            <a:r>
              <a:rPr lang="en-US" sz="2400" dirty="0"/>
              <a:t>100 Sebaceous/Oil Glands</a:t>
            </a:r>
          </a:p>
          <a:p>
            <a:pPr lvl="1"/>
            <a:r>
              <a:rPr lang="en-US" sz="2400" dirty="0"/>
              <a:t>1300 Nerve Endings</a:t>
            </a:r>
          </a:p>
          <a:p>
            <a:pPr lvl="1"/>
            <a:r>
              <a:rPr lang="en-US" sz="2400" dirty="0"/>
              <a:t>19,500,000 Cells</a:t>
            </a:r>
          </a:p>
          <a:p>
            <a:pPr lvl="1"/>
            <a:r>
              <a:rPr lang="en-US" sz="2400" dirty="0"/>
              <a:t>0.5 Million Cells Dying &amp; Being Replaced</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Layers/Regions of the Skin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Epidermis: Most Superficial </a:t>
            </a:r>
          </a:p>
          <a:p>
            <a:pPr lvl="1"/>
            <a:r>
              <a:rPr lang="en-US" dirty="0"/>
              <a:t>Dermis: Tough, Leathery Fibrous Connective Tissue; Only Part Vascularized</a:t>
            </a:r>
          </a:p>
          <a:p>
            <a:pPr lvl="1"/>
            <a:r>
              <a:rPr lang="en-US" dirty="0"/>
              <a:t>Subcutaneous(Hypodermis): Superficial Fascia; Mostly Fat (Insulate &amp; Absorb Shock); Anchors Skin to Underlying Structures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Protection</a:t>
            </a:r>
          </a:p>
          <a:p>
            <a:pPr lvl="1"/>
            <a:r>
              <a:rPr lang="en-US" dirty="0"/>
              <a:t>Water Balance</a:t>
            </a:r>
          </a:p>
          <a:p>
            <a:pPr lvl="1"/>
            <a:r>
              <a:rPr lang="en-US" dirty="0"/>
              <a:t>Temperature Regulation</a:t>
            </a:r>
          </a:p>
          <a:p>
            <a:pPr lvl="1"/>
            <a:r>
              <a:rPr lang="en-US" dirty="0"/>
              <a:t>Waste Disposal</a:t>
            </a:r>
          </a:p>
          <a:p>
            <a:pPr lvl="1"/>
            <a:r>
              <a:rPr lang="en-US" dirty="0"/>
              <a:t>Receptor Organs</a:t>
            </a:r>
          </a:p>
          <a:p>
            <a:pPr lvl="1"/>
            <a:r>
              <a:rPr lang="en-US" dirty="0"/>
              <a:t>Blood Reservoir</a:t>
            </a:r>
          </a:p>
          <a:p>
            <a:pPr lvl="1"/>
            <a:r>
              <a:rPr lang="en-US" dirty="0"/>
              <a:t>Vitamin D Production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Epidermis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Outer layer of stratified squamous epithelial tissue</a:t>
            </a:r>
          </a:p>
          <a:p>
            <a:pPr lvl="1"/>
            <a:r>
              <a:rPr lang="en-US" dirty="0"/>
              <a:t>Avascular</a:t>
            </a:r>
          </a:p>
          <a:p>
            <a:pPr lvl="1"/>
            <a:r>
              <a:rPr lang="en-US" dirty="0"/>
              <a:t>Complete regeneration every 35-45 days</a:t>
            </a:r>
          </a:p>
          <a:p>
            <a:pPr lvl="1"/>
            <a:r>
              <a:rPr lang="en-US" dirty="0"/>
              <a:t>Thinner on scalp and armpit than on sole of foot</a:t>
            </a:r>
          </a:p>
          <a:p>
            <a:pPr lvl="1"/>
            <a:r>
              <a:rPr lang="en-US" dirty="0"/>
              <a:t>Cells of the epidermis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122212" y="2505724"/>
            <a:ext cx="10059452" cy="876300"/>
          </a:xfrm>
        </p:spPr>
        <p:txBody>
          <a:bodyPr/>
          <a:lstStyle/>
          <a:p>
            <a:pPr algn="ctr"/>
            <a:r>
              <a:rPr lang="en-US" dirty="0"/>
              <a:t>Layers of the Epidermis</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Stratum Basale/Stratum Germinativum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Basal layer of cells </a:t>
            </a:r>
          </a:p>
          <a:p>
            <a:pPr lvl="1"/>
            <a:r>
              <a:rPr lang="en-US" dirty="0"/>
              <a:t>Actively dividing to replace old cells</a:t>
            </a:r>
          </a:p>
          <a:p>
            <a:pPr lvl="1"/>
            <a:r>
              <a:rPr lang="en-US" dirty="0"/>
              <a:t>Strata = bedsheet</a:t>
            </a:r>
          </a:p>
          <a:p>
            <a:pPr lvl="1"/>
            <a:r>
              <a:rPr lang="en-US" dirty="0"/>
              <a:t>Deepest layer</a:t>
            </a:r>
          </a:p>
          <a:p>
            <a:pPr lvl="1"/>
            <a:r>
              <a:rPr lang="en-US" dirty="0"/>
              <a:t>Single row of cells (mostly stem cells</a:t>
            </a:r>
          </a:p>
          <a:p>
            <a:pPr lvl="1"/>
            <a:r>
              <a:rPr lang="en-US" dirty="0"/>
              <a:t>10-25% = melanocytes (secrete melanin)</a:t>
            </a:r>
          </a:p>
          <a:p>
            <a:pPr lvl="1"/>
            <a:r>
              <a:rPr lang="en-US" dirty="0"/>
              <a:t>Amount of melanin  skin color</a:t>
            </a:r>
          </a:p>
          <a:p>
            <a:pPr lvl="1"/>
            <a:r>
              <a:rPr lang="en-US" dirty="0"/>
              <a:t>Amino acid tyrosine converts melanin granules</a:t>
            </a:r>
          </a:p>
          <a:p>
            <a:pPr lvl="1"/>
            <a:r>
              <a:rPr lang="en-US" dirty="0"/>
              <a:t>Albinism = genetic absence of tyrosinase</a:t>
            </a:r>
          </a:p>
          <a:p>
            <a:pPr lvl="1"/>
            <a:endParaRPr lang="en-US" dirty="0"/>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schemas.microsoft.com/office/2006/documentManagement/types"/>
    <ds:schemaRef ds:uri="05d88611-e516-4d1a-b12e-39107e78b3d0"/>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176</TotalTime>
  <Words>836</Words>
  <Application>Microsoft Office PowerPoint</Application>
  <PresentationFormat>Widescreen</PresentationFormat>
  <Paragraphs>156</Paragraphs>
  <Slides>29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Skin Trivia</vt:lpstr>
      <vt:lpstr>One Square Inch Contains</vt:lpstr>
      <vt:lpstr>Layers/Regions of the Skin</vt:lpstr>
      <vt:lpstr>Functions</vt:lpstr>
      <vt:lpstr>Epidermis</vt:lpstr>
      <vt:lpstr>Layers of the Epidermis</vt:lpstr>
      <vt:lpstr>Stratum Basale/Stratum Germinativum</vt:lpstr>
      <vt:lpstr>Stratum Spinosum</vt:lpstr>
      <vt:lpstr>Stratum Granulosum</vt:lpstr>
      <vt:lpstr>Stratum lucidum</vt:lpstr>
      <vt:lpstr>Stratum corneum</vt:lpstr>
      <vt:lpstr>Dermis</vt:lpstr>
      <vt:lpstr>Characteristics of Dermis</vt:lpstr>
      <vt:lpstr>Contents of Dermis</vt:lpstr>
      <vt:lpstr>Layers of the Dermis</vt:lpstr>
      <vt:lpstr>Papillary Layer of Dermis</vt:lpstr>
      <vt:lpstr>Reticular Layer of Dermis</vt:lpstr>
      <vt:lpstr>Accessory Organs of the Skin</vt:lpstr>
      <vt:lpstr>Nails</vt:lpstr>
      <vt:lpstr>Hair</vt:lpstr>
      <vt:lpstr>Hair Follicle</vt:lpstr>
      <vt:lpstr>Sudoriferous Glands</vt:lpstr>
      <vt:lpstr>Eccrine Sweat Glands</vt:lpstr>
      <vt:lpstr>Apocrine Sweat Glands</vt:lpstr>
      <vt:lpstr>Ceruminous Glands</vt:lpstr>
      <vt:lpstr>Mammary Glands</vt:lpstr>
      <vt:lpstr>Sebaceous/Oil Glands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2017-07-24T14:53:31Z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