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1"/>
  </p:notesMasterIdLst>
  <p:sldIdLst>
    <p:sldId id="321" r:id="rId6"/>
    <p:sldId id="319" r:id="rId7"/>
    <p:sldId id="323" r:id="rId8"/>
    <p:sldId id="324" r:id="rId9"/>
    <p:sldId id="325" r:id="rId10"/>
    <p:sldId id="326" r:id="rId11"/>
    <p:sldId id="327" r:id="rId12"/>
    <p:sldId id="328" r:id="rId13"/>
    <p:sldId id="331" r:id="rId14"/>
    <p:sldId id="332" r:id="rId15"/>
    <p:sldId id="329" r:id="rId16"/>
    <p:sldId id="330" r:id="rId17"/>
    <p:sldId id="333" r:id="rId18"/>
    <p:sldId id="334" r:id="rId19"/>
    <p:sldId id="336" r:id="rId20"/>
    <p:sldId id="337" r:id="rId21"/>
    <p:sldId id="338" r:id="rId22"/>
    <p:sldId id="339" r:id="rId23"/>
    <p:sldId id="340" r:id="rId24"/>
    <p:sldId id="341" r:id="rId25"/>
    <p:sldId id="342" r:id="rId26"/>
    <p:sldId id="343" r:id="rId27"/>
    <p:sldId id="345" r:id="rId28"/>
    <p:sldId id="344" r:id="rId29"/>
    <p:sldId id="335" r:id="rId3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8" Type="http://schemas.openxmlformats.org/officeDocument/2006/relationships/hyperlink" Target="http://www.worldatlas.com/clipart.htm" TargetMode="External"/><Relationship Id="rId3" Type="http://schemas.openxmlformats.org/officeDocument/2006/relationships/hyperlink" Target="http://www.accredit-id.org/" TargetMode="External"/><Relationship Id="rId7" Type="http://schemas.openxmlformats.org/officeDocument/2006/relationships/hyperlink" Target="http://www.careersininteriordesign.com/licensing.html" TargetMode="External"/><Relationship Id="rId2" Type="http://schemas.openxmlformats.org/officeDocument/2006/relationships/hyperlink" Target="http://www.asid.org/" TargetMode="External"/><Relationship Id="rId1" Type="http://schemas.openxmlformats.org/officeDocument/2006/relationships/slideLayout" Target="../slideLayouts/slideLayout3.xml"/><Relationship Id="rId6" Type="http://schemas.openxmlformats.org/officeDocument/2006/relationships/hyperlink" Target="http://www.bls.gov/oco/ocos293.htm#training" TargetMode="External"/><Relationship Id="rId5" Type="http://schemas.openxmlformats.org/officeDocument/2006/relationships/hyperlink" Target="http://www.ncidq.org/" TargetMode="External"/><Relationship Id="rId10" Type="http://schemas.openxmlformats.org/officeDocument/2006/relationships/hyperlink" Target="http://www.ccidc.org/" TargetMode="External"/><Relationship Id="rId4" Type="http://schemas.openxmlformats.org/officeDocument/2006/relationships/hyperlink" Target="http://www.tbae.state.tx.us/Professions/Interior.shtml" TargetMode="External"/><Relationship Id="rId9" Type="http://schemas.openxmlformats.org/officeDocument/2006/relationships/hyperlink" Target="http://www.idboard.alabama.gov/"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www.myfloridalicense.comdbpr/pro/arch/index.html" TargetMode="External"/><Relationship Id="rId7" Type="http://schemas.openxmlformats.org/officeDocument/2006/relationships/hyperlink" Target="http://www.op.nysed.gov/prof/id" TargetMode="External"/><Relationship Id="rId2" Type="http://schemas.openxmlformats.org/officeDocument/2006/relationships/hyperlink" Target="http://www.colorado.gov/" TargetMode="External"/><Relationship Id="rId1" Type="http://schemas.openxmlformats.org/officeDocument/2006/relationships/slideLayout" Target="../slideLayouts/slideLayout3.xml"/><Relationship Id="rId6" Type="http://schemas.openxmlformats.org/officeDocument/2006/relationships/hyperlink" Target="http://nsbaidrd.stat.nv.us/?page=1" TargetMode="External"/><Relationship Id="rId5" Type="http://schemas.openxmlformats.org/officeDocument/2006/relationships/hyperlink" Target="http://www.in.gov/pla/" TargetMode="External"/><Relationship Id="rId4" Type="http://schemas.openxmlformats.org/officeDocument/2006/relationships/hyperlink" Target="http://sos.georgia.gov/pb/architects/default.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dirty="0"/>
              <a:t>Interior Design License Requirements</a:t>
            </a:r>
          </a:p>
          <a:p>
            <a:pPr lvl="1"/>
            <a:r>
              <a:rPr lang="en-US" dirty="0"/>
              <a:t>The Three E’s: Education, Experience, Examination</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1st Stop = Education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Review your state’s information and locate the education requirements.</a:t>
            </a:r>
          </a:p>
          <a:p>
            <a:pPr lvl="2"/>
            <a:r>
              <a:rPr lang="en-US" dirty="0"/>
              <a:t>What type of education is accepted?</a:t>
            </a:r>
          </a:p>
          <a:p>
            <a:pPr lvl="2"/>
            <a:r>
              <a:rPr lang="en-US" dirty="0"/>
              <a:t>Is an accredited program of study required?</a:t>
            </a:r>
          </a:p>
          <a:p>
            <a:pPr lvl="2"/>
            <a:r>
              <a:rPr lang="en-US" dirty="0"/>
              <a:t>Number of years of education required?</a:t>
            </a:r>
          </a:p>
          <a:p>
            <a:pPr lvl="1"/>
            <a:r>
              <a:rPr lang="en-US" dirty="0"/>
              <a:t>Create Stop 1 on your roadmap.</a:t>
            </a:r>
          </a:p>
          <a:p>
            <a:pPr lvl="1"/>
            <a:endParaRPr lang="en-US" dirty="0"/>
          </a:p>
        </p:txBody>
      </p:sp>
    </p:spTree>
    <p:extLst>
      <p:ext uri="{BB962C8B-B14F-4D97-AF65-F5344CB8AC3E}">
        <p14:creationId xmlns:p14="http://schemas.microsoft.com/office/powerpoint/2010/main" val="4004350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2nd Stop = Experience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After completing their education, graduates will need to gain work experience.</a:t>
            </a:r>
          </a:p>
          <a:p>
            <a:pPr lvl="1"/>
            <a:r>
              <a:rPr lang="en-US" dirty="0"/>
              <a:t>Apprenticeship:</a:t>
            </a:r>
          </a:p>
          <a:p>
            <a:pPr lvl="2"/>
            <a:r>
              <a:rPr lang="en-US" dirty="0"/>
              <a:t>Work under the supervision of an experienced designer.</a:t>
            </a:r>
          </a:p>
          <a:p>
            <a:pPr lvl="2"/>
            <a:r>
              <a:rPr lang="en-US" dirty="0"/>
              <a:t>Wide variety of opportunities for work experience.</a:t>
            </a:r>
          </a:p>
          <a:p>
            <a:pPr lvl="2"/>
            <a:r>
              <a:rPr lang="en-US" dirty="0"/>
              <a:t>Years required varies depending on state requirements.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2nd Stop = Experience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Review your state’s information and locate the requirements for experience.</a:t>
            </a:r>
          </a:p>
          <a:p>
            <a:pPr lvl="2"/>
            <a:r>
              <a:rPr lang="en-US" dirty="0"/>
              <a:t>What type of experience is accepted?</a:t>
            </a:r>
          </a:p>
          <a:p>
            <a:pPr lvl="2"/>
            <a:r>
              <a:rPr lang="en-US" dirty="0"/>
              <a:t>Number of years of experience required?</a:t>
            </a:r>
          </a:p>
          <a:p>
            <a:pPr lvl="2"/>
            <a:r>
              <a:rPr lang="en-US" dirty="0"/>
              <a:t>Do the number of years of education and experience depend on each other?</a:t>
            </a:r>
          </a:p>
          <a:p>
            <a:pPr lvl="1"/>
            <a:r>
              <a:rPr lang="en-US" dirty="0"/>
              <a:t>Create Stop 2 on your roadmap.</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3rd Stop = Examination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Testing requirements:</a:t>
            </a:r>
          </a:p>
          <a:p>
            <a:pPr lvl="2"/>
            <a:r>
              <a:rPr lang="en-US" dirty="0"/>
              <a:t>Combination of education and experience is required prior to testing. </a:t>
            </a:r>
          </a:p>
          <a:p>
            <a:pPr lvl="3"/>
            <a:r>
              <a:rPr lang="en-US" dirty="0"/>
              <a:t>Minimum of 2 </a:t>
            </a:r>
            <a:r>
              <a:rPr lang="en-US" dirty="0" err="1"/>
              <a:t>yrs</a:t>
            </a:r>
            <a:r>
              <a:rPr lang="en-US" dirty="0"/>
              <a:t> post-secondary education (or)</a:t>
            </a:r>
          </a:p>
          <a:p>
            <a:pPr lvl="3"/>
            <a:r>
              <a:rPr lang="en-US" dirty="0"/>
              <a:t>Maximum of 4 </a:t>
            </a:r>
            <a:r>
              <a:rPr lang="en-US" dirty="0" err="1"/>
              <a:t>yrs</a:t>
            </a:r>
            <a:r>
              <a:rPr lang="en-US" dirty="0"/>
              <a:t> post-secondary education with 2 to 5 years of experience.</a:t>
            </a:r>
          </a:p>
          <a:p>
            <a:pPr lvl="3"/>
            <a:r>
              <a:rPr lang="en-US" dirty="0"/>
              <a:t>Giving you a total of 6 to 7 years.</a:t>
            </a:r>
          </a:p>
          <a:p>
            <a:pPr lvl="1"/>
            <a:r>
              <a:rPr lang="en-US" dirty="0"/>
              <a:t>NCIDQ Exam</a:t>
            </a:r>
          </a:p>
          <a:p>
            <a:pPr lvl="2"/>
            <a:r>
              <a:rPr lang="en-US" dirty="0"/>
              <a:t>National exam administered by the National Council for Interior Design Qualification.</a:t>
            </a:r>
          </a:p>
          <a:p>
            <a:pPr lvl="2"/>
            <a:r>
              <a:rPr lang="en-US" dirty="0"/>
              <a:t>Passing score with education and experience = License.</a:t>
            </a:r>
          </a:p>
          <a:p>
            <a:pPr lvl="1"/>
            <a:endParaRPr lang="en-US" dirty="0"/>
          </a:p>
        </p:txBody>
      </p:sp>
    </p:spTree>
    <p:extLst>
      <p:ext uri="{BB962C8B-B14F-4D97-AF65-F5344CB8AC3E}">
        <p14:creationId xmlns:p14="http://schemas.microsoft.com/office/powerpoint/2010/main" val="2203946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3rd Stop = Examination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Review your state’s information and locate the education requirements.</a:t>
            </a:r>
          </a:p>
          <a:p>
            <a:pPr lvl="2"/>
            <a:r>
              <a:rPr lang="en-US" dirty="0"/>
              <a:t>Is an examination required?</a:t>
            </a:r>
          </a:p>
          <a:p>
            <a:pPr lvl="2"/>
            <a:r>
              <a:rPr lang="en-US" dirty="0"/>
              <a:t>What are the testing requirements?</a:t>
            </a:r>
          </a:p>
          <a:p>
            <a:pPr lvl="1"/>
            <a:r>
              <a:rPr lang="en-US" dirty="0"/>
              <a:t>Create Stop 3 on your roadmap.</a:t>
            </a:r>
          </a:p>
          <a:p>
            <a:pPr lvl="1"/>
            <a:endParaRPr lang="en-US" dirty="0"/>
          </a:p>
        </p:txBody>
      </p:sp>
    </p:spTree>
    <p:extLst>
      <p:ext uri="{BB962C8B-B14F-4D97-AF65-F5344CB8AC3E}">
        <p14:creationId xmlns:p14="http://schemas.microsoft.com/office/powerpoint/2010/main" val="1735565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4th Stop = Types of License Laws Across the U.S.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solidFill>
                  <a:schemeClr val="tx2"/>
                </a:solidFill>
              </a:rPr>
              <a:t>Title Act</a:t>
            </a:r>
            <a:r>
              <a:rPr lang="en-US" dirty="0"/>
              <a:t>:</a:t>
            </a:r>
          </a:p>
          <a:p>
            <a:pPr lvl="2"/>
            <a:r>
              <a:rPr lang="en-US" dirty="0"/>
              <a:t>Regulates the use of a Title.</a:t>
            </a:r>
          </a:p>
          <a:p>
            <a:pPr lvl="1"/>
            <a:r>
              <a:rPr lang="en-US" b="1" dirty="0">
                <a:solidFill>
                  <a:schemeClr val="tx2"/>
                </a:solidFill>
              </a:rPr>
              <a:t>Practice Act</a:t>
            </a:r>
            <a:r>
              <a:rPr lang="en-US" dirty="0"/>
              <a:t>:</a:t>
            </a:r>
          </a:p>
          <a:p>
            <a:pPr lvl="2"/>
            <a:r>
              <a:rPr lang="en-US" dirty="0"/>
              <a:t>Requires an individual to have a license in order to practice a profession.</a:t>
            </a:r>
          </a:p>
          <a:p>
            <a:pPr lvl="1"/>
            <a:r>
              <a:rPr lang="en-US" b="1" dirty="0">
                <a:solidFill>
                  <a:schemeClr val="tx2"/>
                </a:solidFill>
              </a:rPr>
              <a:t>Self-Certification</a:t>
            </a:r>
            <a:r>
              <a:rPr lang="en-US" dirty="0"/>
              <a:t>:</a:t>
            </a:r>
          </a:p>
          <a:p>
            <a:pPr lvl="2"/>
            <a:r>
              <a:rPr lang="en-US" dirty="0"/>
              <a:t>Registered with the interior design board (exam varies).</a:t>
            </a:r>
          </a:p>
          <a:p>
            <a:pPr lvl="1"/>
            <a:r>
              <a:rPr lang="en-US" b="1" dirty="0">
                <a:solidFill>
                  <a:schemeClr val="tx2"/>
                </a:solidFill>
              </a:rPr>
              <a:t>Permitting Statute</a:t>
            </a:r>
            <a:r>
              <a:rPr lang="en-US" dirty="0"/>
              <a:t>:</a:t>
            </a:r>
          </a:p>
          <a:p>
            <a:pPr lvl="2"/>
            <a:r>
              <a:rPr lang="en-US" dirty="0"/>
              <a:t>Designers (with 3 E) are allowed to pull permits.</a:t>
            </a:r>
          </a:p>
          <a:p>
            <a:pPr lvl="1"/>
            <a:endParaRPr lang="en-US" dirty="0"/>
          </a:p>
        </p:txBody>
      </p:sp>
    </p:spTree>
    <p:extLst>
      <p:ext uri="{BB962C8B-B14F-4D97-AF65-F5344CB8AC3E}">
        <p14:creationId xmlns:p14="http://schemas.microsoft.com/office/powerpoint/2010/main" val="168199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4th Stop = License Law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Review your state’s information and locate the License Law.</a:t>
            </a:r>
          </a:p>
          <a:p>
            <a:pPr lvl="2"/>
            <a:r>
              <a:rPr lang="en-US" dirty="0"/>
              <a:t>What type of License Law is enforced?</a:t>
            </a:r>
          </a:p>
          <a:p>
            <a:pPr lvl="1"/>
            <a:r>
              <a:rPr lang="en-US" dirty="0"/>
              <a:t>Create Stop 4 on your roadmap.</a:t>
            </a:r>
          </a:p>
          <a:p>
            <a:pPr lvl="1"/>
            <a:endParaRPr lang="en-US" dirty="0"/>
          </a:p>
        </p:txBody>
      </p:sp>
    </p:spTree>
    <p:extLst>
      <p:ext uri="{BB962C8B-B14F-4D97-AF65-F5344CB8AC3E}">
        <p14:creationId xmlns:p14="http://schemas.microsoft.com/office/powerpoint/2010/main" val="1212772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5th Stop = Official Titles - Vary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Once you receive your license, your official title would be as listed below:</a:t>
            </a:r>
          </a:p>
          <a:p>
            <a:pPr lvl="2"/>
            <a:r>
              <a:rPr lang="en-US" dirty="0"/>
              <a:t>Title Act States</a:t>
            </a:r>
          </a:p>
          <a:p>
            <a:pPr lvl="3"/>
            <a:r>
              <a:rPr lang="en-US" dirty="0"/>
              <a:t>Certified Interior Designer</a:t>
            </a:r>
          </a:p>
          <a:p>
            <a:pPr lvl="3"/>
            <a:r>
              <a:rPr lang="en-US" dirty="0"/>
              <a:t>Registered Interior Designer</a:t>
            </a:r>
          </a:p>
          <a:p>
            <a:pPr lvl="2"/>
            <a:r>
              <a:rPr lang="en-US" dirty="0"/>
              <a:t>Practice Act States</a:t>
            </a:r>
          </a:p>
          <a:p>
            <a:pPr lvl="3"/>
            <a:r>
              <a:rPr lang="en-US" dirty="0"/>
              <a:t>Registered Interior Designer</a:t>
            </a:r>
          </a:p>
          <a:p>
            <a:pPr lvl="3"/>
            <a:r>
              <a:rPr lang="en-US" dirty="0"/>
              <a:t>Licensed Interior Designer</a:t>
            </a:r>
          </a:p>
          <a:p>
            <a:pPr lvl="1"/>
            <a:endParaRPr lang="en-US" dirty="0"/>
          </a:p>
        </p:txBody>
      </p:sp>
    </p:spTree>
    <p:extLst>
      <p:ext uri="{BB962C8B-B14F-4D97-AF65-F5344CB8AC3E}">
        <p14:creationId xmlns:p14="http://schemas.microsoft.com/office/powerpoint/2010/main" val="3541795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5th Stop = Official Titles - Vary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Review your state’s information and locate the Official Title for your new license.</a:t>
            </a:r>
          </a:p>
          <a:p>
            <a:pPr lvl="1"/>
            <a:r>
              <a:rPr lang="en-US" dirty="0"/>
              <a:t>Create Stop 5 on your roadmap.</a:t>
            </a:r>
          </a:p>
          <a:p>
            <a:pPr lvl="1"/>
            <a:endParaRPr lang="en-US" dirty="0"/>
          </a:p>
        </p:txBody>
      </p:sp>
    </p:spTree>
    <p:extLst>
      <p:ext uri="{BB962C8B-B14F-4D97-AF65-F5344CB8AC3E}">
        <p14:creationId xmlns:p14="http://schemas.microsoft.com/office/powerpoint/2010/main" val="366023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6th Stop = Continuing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License must be renewed yearly and fees paid in most states.</a:t>
            </a:r>
          </a:p>
          <a:p>
            <a:pPr lvl="1"/>
            <a:r>
              <a:rPr lang="en-US" dirty="0"/>
              <a:t>Continuing Education Program Hours (CEPH):</a:t>
            </a:r>
          </a:p>
          <a:p>
            <a:pPr lvl="2"/>
            <a:r>
              <a:rPr lang="en-US" dirty="0"/>
              <a:t>Minimum number or hours each year.</a:t>
            </a:r>
          </a:p>
          <a:p>
            <a:pPr lvl="2"/>
            <a:r>
              <a:rPr lang="en-US" dirty="0"/>
              <a:t>Must include the study of subjects related to the profession.</a:t>
            </a:r>
          </a:p>
          <a:p>
            <a:pPr lvl="3"/>
            <a:r>
              <a:rPr lang="en-US" dirty="0"/>
              <a:t>Health</a:t>
            </a:r>
          </a:p>
          <a:p>
            <a:pPr lvl="3"/>
            <a:r>
              <a:rPr lang="en-US" dirty="0"/>
              <a:t>Safety and Welfare</a:t>
            </a:r>
          </a:p>
          <a:p>
            <a:pPr lvl="3"/>
            <a:r>
              <a:rPr lang="en-US" dirty="0"/>
              <a:t>Sustainable or energy efficient design</a:t>
            </a:r>
          </a:p>
          <a:p>
            <a:pPr lvl="3"/>
            <a:r>
              <a:rPr lang="en-US" dirty="0"/>
              <a:t>Barrier-free design</a:t>
            </a:r>
          </a:p>
          <a:p>
            <a:pPr lvl="3"/>
            <a:r>
              <a:rPr lang="en-US" dirty="0"/>
              <a:t>Etc.</a:t>
            </a:r>
          </a:p>
          <a:p>
            <a:pPr lvl="1"/>
            <a:endParaRPr lang="en-US" dirty="0"/>
          </a:p>
        </p:txBody>
      </p:sp>
    </p:spTree>
    <p:extLst>
      <p:ext uri="{BB962C8B-B14F-4D97-AF65-F5344CB8AC3E}">
        <p14:creationId xmlns:p14="http://schemas.microsoft.com/office/powerpoint/2010/main" val="2755413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6th Stop = Continuing Requirements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Review your state’s information and locate the requirements for continuing education to renew your license.</a:t>
            </a:r>
          </a:p>
          <a:p>
            <a:pPr lvl="1"/>
            <a:r>
              <a:rPr lang="en-US" dirty="0"/>
              <a:t>Identify the agency that is responsible for enforcing licensing requirements.</a:t>
            </a:r>
          </a:p>
          <a:p>
            <a:pPr lvl="1"/>
            <a:r>
              <a:rPr lang="en-US" dirty="0"/>
              <a:t>Enactment date of licensing law.</a:t>
            </a:r>
          </a:p>
          <a:p>
            <a:pPr lvl="1"/>
            <a:r>
              <a:rPr lang="en-US" dirty="0"/>
              <a:t>Create Stop 6 on your roadmap.</a:t>
            </a:r>
          </a:p>
          <a:p>
            <a:pPr lvl="1"/>
            <a:endParaRPr lang="en-US" dirty="0"/>
          </a:p>
        </p:txBody>
      </p:sp>
    </p:spTree>
    <p:extLst>
      <p:ext uri="{BB962C8B-B14F-4D97-AF65-F5344CB8AC3E}">
        <p14:creationId xmlns:p14="http://schemas.microsoft.com/office/powerpoint/2010/main" val="314901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Complete Roadmaps &amp; Prepare for Group Presentations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Georgia</a:t>
            </a:r>
          </a:p>
          <a:p>
            <a:pPr lvl="1"/>
            <a:r>
              <a:rPr lang="en-US" dirty="0"/>
              <a:t>California</a:t>
            </a:r>
          </a:p>
          <a:p>
            <a:pPr lvl="1"/>
            <a:r>
              <a:rPr lang="en-US" dirty="0"/>
              <a:t>Florida</a:t>
            </a:r>
          </a:p>
          <a:p>
            <a:pPr lvl="1"/>
            <a:r>
              <a:rPr lang="en-US" dirty="0"/>
              <a:t>Nevada</a:t>
            </a:r>
          </a:p>
          <a:p>
            <a:pPr lvl="1"/>
            <a:r>
              <a:rPr lang="en-US" dirty="0"/>
              <a:t>Indiana</a:t>
            </a:r>
          </a:p>
          <a:p>
            <a:pPr lvl="1"/>
            <a:r>
              <a:rPr lang="en-US" dirty="0"/>
              <a:t>Colorado</a:t>
            </a:r>
          </a:p>
          <a:p>
            <a:pPr lvl="1"/>
            <a:r>
              <a:rPr lang="en-US" dirty="0"/>
              <a:t>New York</a:t>
            </a:r>
          </a:p>
          <a:p>
            <a:pPr lvl="1"/>
            <a:r>
              <a:rPr lang="en-US" dirty="0"/>
              <a:t>Alabama</a:t>
            </a:r>
          </a:p>
          <a:p>
            <a:pPr lvl="1"/>
            <a:r>
              <a:rPr lang="en-US" dirty="0"/>
              <a:t>Texas</a:t>
            </a:r>
          </a:p>
          <a:p>
            <a:pPr marL="0" lvl="1" indent="0">
              <a:buNone/>
            </a:pPr>
            <a:endParaRPr lang="en-US" dirty="0"/>
          </a:p>
        </p:txBody>
      </p:sp>
      <p:pic>
        <p:nvPicPr>
          <p:cNvPr id="4" name="Picture 8" descr="world image">
            <a:extLst>
              <a:ext uri="{FF2B5EF4-FFF2-40B4-BE49-F238E27FC236}">
                <a16:creationId xmlns:a16="http://schemas.microsoft.com/office/drawing/2014/main" id="{14F82081-CF66-49A8-9274-125407FCB64E}"/>
              </a:ext>
            </a:extLst>
          </p:cNvPr>
          <p:cNvPicPr>
            <a:picLocks noChangeAspect="1" noChangeArrowheads="1"/>
          </p:cNvPicPr>
          <p:nvPr/>
        </p:nvPicPr>
        <p:blipFill>
          <a:blip r:embed="rId2" cstate="screen">
            <a:duotone>
              <a:schemeClr val="accent4">
                <a:shade val="45000"/>
                <a:satMod val="135000"/>
              </a:schemeClr>
              <a:prstClr val="white"/>
            </a:duotone>
          </a:blip>
          <a:stretch>
            <a:fillRect/>
          </a:stretch>
        </p:blipFill>
        <p:spPr bwMode="auto">
          <a:xfrm>
            <a:off x="5286086" y="1986237"/>
            <a:ext cx="5514030" cy="3602683"/>
          </a:xfrm>
          <a:prstGeom prst="rect">
            <a:avLst/>
          </a:prstGeom>
          <a:noFill/>
          <a:ln>
            <a:noFill/>
          </a:ln>
        </p:spPr>
      </p:pic>
    </p:spTree>
    <p:extLst>
      <p:ext uri="{BB962C8B-B14F-4D97-AF65-F5344CB8AC3E}">
        <p14:creationId xmlns:p14="http://schemas.microsoft.com/office/powerpoint/2010/main" val="2524325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Texas Fact Sheet on Interior Design</a:t>
            </a:r>
            <a:br>
              <a:rPr lang="en-US" dirty="0"/>
            </a:br>
            <a:r>
              <a:rPr lang="en-US" dirty="0"/>
              <a:t>License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Type of Act: Title Act</a:t>
            </a:r>
          </a:p>
          <a:p>
            <a:pPr lvl="1"/>
            <a:r>
              <a:rPr lang="en-US" dirty="0"/>
              <a:t>Title: "Interior Designer" </a:t>
            </a:r>
          </a:p>
          <a:p>
            <a:pPr lvl="1"/>
            <a:r>
              <a:rPr lang="en-US" dirty="0"/>
              <a:t>Post-HS Education and Experience Requirements</a:t>
            </a:r>
          </a:p>
          <a:p>
            <a:pPr lvl="1"/>
            <a:r>
              <a:rPr lang="en-US" dirty="0"/>
              <a:t>Minimum Education: 2 years</a:t>
            </a:r>
          </a:p>
          <a:p>
            <a:pPr lvl="1"/>
            <a:r>
              <a:rPr lang="en-US" dirty="0"/>
              <a:t>Total Education Plus Experience: 6 years </a:t>
            </a:r>
            <a:br>
              <a:rPr lang="en-US" dirty="0"/>
            </a:br>
            <a:endParaRPr lang="en-US" dirty="0"/>
          </a:p>
        </p:txBody>
      </p:sp>
    </p:spTree>
    <p:extLst>
      <p:ext uri="{BB962C8B-B14F-4D97-AF65-F5344CB8AC3E}">
        <p14:creationId xmlns:p14="http://schemas.microsoft.com/office/powerpoint/2010/main" val="27571638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Texas Fact Sheet on Interior Design</a:t>
            </a:r>
            <a:br>
              <a:rPr lang="en-US" dirty="0"/>
            </a:br>
            <a:r>
              <a:rPr lang="en-US" dirty="0"/>
              <a:t>License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Examination Required: NCIDQ </a:t>
            </a:r>
          </a:p>
          <a:p>
            <a:pPr lvl="1"/>
            <a:r>
              <a:rPr lang="en-US" dirty="0"/>
              <a:t>Grandfather Clause: Expired 8/31/94 </a:t>
            </a:r>
          </a:p>
          <a:p>
            <a:pPr lvl="1"/>
            <a:r>
              <a:rPr lang="en-US" dirty="0"/>
              <a:t>Continuing Education for Renewal: 8 hours per year </a:t>
            </a:r>
          </a:p>
          <a:p>
            <a:pPr lvl="1"/>
            <a:r>
              <a:rPr lang="en-US" dirty="0"/>
              <a:t>Year Passed: 1991 </a:t>
            </a:r>
            <a:br>
              <a:rPr lang="en-US" dirty="0"/>
            </a:br>
            <a:br>
              <a:rPr lang="en-US" dirty="0"/>
            </a:br>
            <a:endParaRPr lang="en-US" dirty="0"/>
          </a:p>
        </p:txBody>
      </p:sp>
    </p:spTree>
    <p:extLst>
      <p:ext uri="{BB962C8B-B14F-4D97-AF65-F5344CB8AC3E}">
        <p14:creationId xmlns:p14="http://schemas.microsoft.com/office/powerpoint/2010/main" val="13580482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ASID: </a:t>
            </a:r>
            <a:r>
              <a:rPr lang="en-US" sz="2000" dirty="0">
                <a:hlinkClick r:id="rId2"/>
              </a:rPr>
              <a:t>http://www.asid.org/</a:t>
            </a:r>
            <a:r>
              <a:rPr lang="en-US" sz="2000" dirty="0"/>
              <a:t> </a:t>
            </a:r>
          </a:p>
          <a:p>
            <a:pPr lvl="1"/>
            <a:r>
              <a:rPr lang="en-US" sz="2000" dirty="0"/>
              <a:t>Council for Interior Accreditation: </a:t>
            </a:r>
            <a:r>
              <a:rPr lang="en-US" sz="2000" dirty="0">
                <a:hlinkClick r:id="rId3"/>
              </a:rPr>
              <a:t>http://www.accredit-id.org/</a:t>
            </a:r>
            <a:r>
              <a:rPr lang="en-US" sz="2000" dirty="0"/>
              <a:t> </a:t>
            </a:r>
          </a:p>
          <a:p>
            <a:pPr lvl="1"/>
            <a:r>
              <a:rPr lang="en-US" sz="2000" dirty="0"/>
              <a:t>Texas Board of Architectural Examiners: </a:t>
            </a:r>
            <a:r>
              <a:rPr lang="en-US" sz="2000" dirty="0">
                <a:hlinkClick r:id="rId4"/>
              </a:rPr>
              <a:t>http://www.tbae.state.tx.us/Professions/Interior.shtml</a:t>
            </a:r>
            <a:r>
              <a:rPr lang="en-US" sz="2000" dirty="0"/>
              <a:t> </a:t>
            </a:r>
          </a:p>
          <a:p>
            <a:pPr lvl="1"/>
            <a:r>
              <a:rPr lang="en-US" sz="2000" dirty="0"/>
              <a:t>National Council for Interior Design Qualifications: </a:t>
            </a:r>
            <a:r>
              <a:rPr lang="en-US" sz="2000" dirty="0">
                <a:hlinkClick r:id="rId5"/>
              </a:rPr>
              <a:t>http://www.ncidq.org/</a:t>
            </a:r>
            <a:r>
              <a:rPr lang="en-US" sz="2000" dirty="0"/>
              <a:t> </a:t>
            </a:r>
          </a:p>
          <a:p>
            <a:pPr lvl="1"/>
            <a:r>
              <a:rPr lang="en-US" sz="2000" dirty="0"/>
              <a:t>Bureau of Labor Statistic’s: </a:t>
            </a:r>
            <a:r>
              <a:rPr lang="en-US" sz="2000" dirty="0">
                <a:hlinkClick r:id="rId6"/>
              </a:rPr>
              <a:t>http://www.bls.gov/oco/ocos293.htm#training</a:t>
            </a:r>
            <a:r>
              <a:rPr lang="en-US" sz="2000" dirty="0"/>
              <a:t> </a:t>
            </a:r>
          </a:p>
          <a:p>
            <a:pPr lvl="1"/>
            <a:r>
              <a:rPr lang="en-US" sz="2000" dirty="0"/>
              <a:t>Careers in Interior Design: </a:t>
            </a:r>
            <a:r>
              <a:rPr lang="en-US" sz="2000" dirty="0">
                <a:hlinkClick r:id="rId7"/>
              </a:rPr>
              <a:t>http://www.careersininteriordesign.com/licensing.html</a:t>
            </a:r>
            <a:r>
              <a:rPr lang="en-US" sz="2000" dirty="0"/>
              <a:t> </a:t>
            </a:r>
          </a:p>
          <a:p>
            <a:pPr lvl="1"/>
            <a:r>
              <a:rPr lang="en-US" sz="2000" dirty="0"/>
              <a:t>World Atlas.com: </a:t>
            </a:r>
            <a:r>
              <a:rPr lang="en-US" sz="2000" dirty="0">
                <a:hlinkClick r:id="rId8"/>
              </a:rPr>
              <a:t>http://www.worldatlas.com/clipart.htm</a:t>
            </a:r>
            <a:r>
              <a:rPr lang="en-US" sz="2000" dirty="0"/>
              <a:t> </a:t>
            </a:r>
          </a:p>
          <a:p>
            <a:pPr lvl="1"/>
            <a:r>
              <a:rPr lang="en-US" sz="2000" dirty="0"/>
              <a:t>Alabama State Board of Registration for Interior Design: </a:t>
            </a:r>
            <a:r>
              <a:rPr lang="en-US" sz="2000" dirty="0">
                <a:hlinkClick r:id="rId9"/>
              </a:rPr>
              <a:t>http://www.idboard.alabama.gov/</a:t>
            </a:r>
            <a:r>
              <a:rPr lang="en-US" sz="2000" dirty="0"/>
              <a:t> </a:t>
            </a:r>
          </a:p>
          <a:p>
            <a:pPr lvl="1"/>
            <a:r>
              <a:rPr lang="en-US" sz="2000" dirty="0"/>
              <a:t>California Council for Interior Design Certification (CCIDC): </a:t>
            </a:r>
            <a:r>
              <a:rPr lang="en-US" sz="2000" dirty="0">
                <a:hlinkClick r:id="rId10"/>
              </a:rPr>
              <a:t>http://www.ccidc.org/</a:t>
            </a:r>
            <a:r>
              <a:rPr lang="en-US" sz="2000" dirty="0"/>
              <a:t> </a:t>
            </a:r>
          </a:p>
          <a:p>
            <a:pPr marL="0" lvl="1" indent="0">
              <a:buNone/>
            </a:pPr>
            <a:endParaRPr lang="en-US" sz="2000" dirty="0"/>
          </a:p>
          <a:p>
            <a:pPr lvl="1"/>
            <a:endParaRPr lang="en-US" dirty="0"/>
          </a:p>
        </p:txBody>
      </p:sp>
    </p:spTree>
    <p:extLst>
      <p:ext uri="{BB962C8B-B14F-4D97-AF65-F5344CB8AC3E}">
        <p14:creationId xmlns:p14="http://schemas.microsoft.com/office/powerpoint/2010/main" val="23691545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Colorado Gov: </a:t>
            </a:r>
            <a:r>
              <a:rPr lang="en-US" sz="2000" dirty="0">
                <a:hlinkClick r:id="rId2"/>
              </a:rPr>
              <a:t>http://www.colorado.gov</a:t>
            </a:r>
            <a:r>
              <a:rPr lang="en-US" sz="2000" dirty="0"/>
              <a:t> </a:t>
            </a:r>
          </a:p>
          <a:p>
            <a:pPr lvl="1"/>
            <a:r>
              <a:rPr lang="en-US" sz="2000" dirty="0"/>
              <a:t>Florida Board of Architecture and Interior Design: </a:t>
            </a:r>
            <a:r>
              <a:rPr lang="en-US" sz="2000" dirty="0">
                <a:hlinkClick r:id="rId3"/>
              </a:rPr>
              <a:t>http://www.myfloridalicense.comdbpr/pro/arch/index.html</a:t>
            </a:r>
            <a:r>
              <a:rPr lang="en-US" sz="2000" dirty="0"/>
              <a:t> </a:t>
            </a:r>
          </a:p>
          <a:p>
            <a:pPr lvl="1"/>
            <a:r>
              <a:rPr lang="en-US" sz="2000" dirty="0"/>
              <a:t>Georgia State Board of Architects and Interior Designers: </a:t>
            </a:r>
            <a:r>
              <a:rPr lang="en-US" sz="2000" dirty="0">
                <a:hlinkClick r:id="rId4"/>
              </a:rPr>
              <a:t>http://sos.georgia.gov/pb/architects/default.htm</a:t>
            </a:r>
            <a:r>
              <a:rPr lang="en-US" sz="2000" dirty="0"/>
              <a:t> </a:t>
            </a:r>
          </a:p>
          <a:p>
            <a:pPr lvl="1"/>
            <a:r>
              <a:rPr lang="en-US" sz="2000" dirty="0"/>
              <a:t>Indiana Professional Licensing Agency: </a:t>
            </a:r>
            <a:r>
              <a:rPr lang="en-US" sz="2000" dirty="0">
                <a:hlinkClick r:id="rId5"/>
              </a:rPr>
              <a:t>http://www.in.gov/pla/</a:t>
            </a:r>
            <a:r>
              <a:rPr lang="en-US" sz="2000" dirty="0"/>
              <a:t> </a:t>
            </a:r>
          </a:p>
          <a:p>
            <a:pPr lvl="1"/>
            <a:r>
              <a:rPr lang="en-US" sz="2000" dirty="0"/>
              <a:t>Nevada State Board of Architecture, Interior Design &amp; Residential Design: </a:t>
            </a:r>
            <a:r>
              <a:rPr lang="en-US" sz="2000" dirty="0">
                <a:hlinkClick r:id="rId6"/>
              </a:rPr>
              <a:t>http://nsbaidrd.stat.nv.us/?page=1</a:t>
            </a:r>
            <a:r>
              <a:rPr lang="en-US" sz="2000" dirty="0"/>
              <a:t> </a:t>
            </a:r>
          </a:p>
          <a:p>
            <a:pPr lvl="1"/>
            <a:r>
              <a:rPr lang="en-US" sz="2000" dirty="0"/>
              <a:t>New York State Education Department board of Interior Design: </a:t>
            </a:r>
            <a:r>
              <a:rPr lang="en-US" sz="2000" dirty="0">
                <a:hlinkClick r:id="rId7"/>
              </a:rPr>
              <a:t>http://www.op.nysed.gov/prof/id</a:t>
            </a:r>
            <a:r>
              <a:rPr lang="en-US" sz="2000" dirty="0"/>
              <a:t> </a:t>
            </a:r>
          </a:p>
          <a:p>
            <a:pPr lvl="1"/>
            <a:endParaRPr lang="en-US" sz="2000" dirty="0"/>
          </a:p>
        </p:txBody>
      </p:sp>
    </p:spTree>
    <p:extLst>
      <p:ext uri="{BB962C8B-B14F-4D97-AF65-F5344CB8AC3E}">
        <p14:creationId xmlns:p14="http://schemas.microsoft.com/office/powerpoint/2010/main" val="387054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Warm-up</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Quietly think to yourself about:</a:t>
            </a:r>
          </a:p>
          <a:p>
            <a:pPr lvl="2"/>
            <a:r>
              <a:rPr lang="en-US" dirty="0"/>
              <a:t>What are the requirements to get a driver’s license in the state of Texas (for teenagers)?</a:t>
            </a:r>
          </a:p>
          <a:p>
            <a:pPr lvl="1"/>
            <a:r>
              <a:rPr lang="en-US" dirty="0"/>
              <a:t>Create a list – include 3 requirements.</a:t>
            </a:r>
          </a:p>
          <a:p>
            <a:pPr lvl="1"/>
            <a:r>
              <a:rPr lang="en-US" dirty="0"/>
              <a:t>Compare and share.</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Custom Roadmaps to a License in Interior Design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Today we will investigate the requirements of how to become licensed to practice Interior Design in the United States.</a:t>
            </a:r>
          </a:p>
          <a:p>
            <a:pPr lvl="1"/>
            <a:r>
              <a:rPr lang="en-US" dirty="0"/>
              <a:t>Your group will need to draw a roadmap that illustrates the requirements to use the </a:t>
            </a:r>
            <a:r>
              <a:rPr lang="en-US" b="1" dirty="0"/>
              <a:t>TITLE</a:t>
            </a:r>
            <a:r>
              <a:rPr lang="en-US" dirty="0"/>
              <a:t> or </a:t>
            </a:r>
            <a:r>
              <a:rPr lang="en-US" b="1" dirty="0"/>
              <a:t>practice Interior Design</a:t>
            </a:r>
            <a:r>
              <a:rPr lang="en-US" dirty="0"/>
              <a:t>.</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Custom Roadmaps to a License in Interior Design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Assign the following position to a group member.</a:t>
            </a:r>
          </a:p>
          <a:p>
            <a:pPr lvl="2"/>
            <a:r>
              <a:rPr lang="en-US" b="1" dirty="0">
                <a:solidFill>
                  <a:schemeClr val="tx2"/>
                </a:solidFill>
              </a:rPr>
              <a:t>Artist</a:t>
            </a:r>
            <a:r>
              <a:rPr lang="en-US" dirty="0"/>
              <a:t> - Draw the roadmap.</a:t>
            </a:r>
          </a:p>
          <a:p>
            <a:pPr lvl="2"/>
            <a:r>
              <a:rPr lang="en-US" b="1" dirty="0">
                <a:solidFill>
                  <a:schemeClr val="tx2"/>
                </a:solidFill>
              </a:rPr>
              <a:t>Scribe</a:t>
            </a:r>
            <a:r>
              <a:rPr lang="en-US" dirty="0"/>
              <a:t> - Take notes during reading of articles.</a:t>
            </a:r>
          </a:p>
          <a:p>
            <a:pPr lvl="2"/>
            <a:r>
              <a:rPr lang="en-US" b="1" dirty="0">
                <a:solidFill>
                  <a:schemeClr val="tx2"/>
                </a:solidFill>
              </a:rPr>
              <a:t>Speaker</a:t>
            </a:r>
            <a:r>
              <a:rPr lang="en-US" dirty="0"/>
              <a:t> - Present information to the class.</a:t>
            </a:r>
          </a:p>
          <a:p>
            <a:pPr lvl="1"/>
            <a:r>
              <a:rPr lang="en-US" dirty="0"/>
              <a:t>We will work as a class to go through each of the stops needed on your map.</a:t>
            </a:r>
          </a:p>
          <a:p>
            <a:pPr lvl="1"/>
            <a:r>
              <a:rPr lang="en-US" dirty="0"/>
              <a:t>Open your brown paper bag. Inside there is information on your assigned State.</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Why license Interior Designers?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Working with your group quickly brainstorm:</a:t>
            </a:r>
          </a:p>
          <a:p>
            <a:pPr lvl="2"/>
            <a:r>
              <a:rPr lang="en-US" b="1" dirty="0"/>
              <a:t>Why should interior designers be required to get a license to practice design?</a:t>
            </a:r>
            <a:endParaRPr lang="en-US" dirty="0"/>
          </a:p>
          <a:p>
            <a:pPr lvl="1"/>
            <a:r>
              <a:rPr lang="en-US" dirty="0"/>
              <a:t>Compare and share.</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Reasons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Interior Designers create: “Built Environments”</a:t>
            </a:r>
          </a:p>
          <a:p>
            <a:pPr lvl="2"/>
            <a:r>
              <a:rPr lang="en-US" dirty="0"/>
              <a:t>The combination of art and science in creating functional human built spaces.</a:t>
            </a:r>
          </a:p>
          <a:p>
            <a:pPr lvl="1"/>
            <a:r>
              <a:rPr lang="en-US" dirty="0"/>
              <a:t>Qualified designers focus on protecting and enhancing the life, health, safety and welfare of the public.</a:t>
            </a:r>
          </a:p>
          <a:p>
            <a:pPr lvl="1"/>
            <a:r>
              <a:rPr lang="en-US" dirty="0"/>
              <a:t>Requirements for license:</a:t>
            </a:r>
          </a:p>
          <a:p>
            <a:pPr lvl="2"/>
            <a:r>
              <a:rPr lang="en-US" dirty="0"/>
              <a:t>Education</a:t>
            </a:r>
          </a:p>
          <a:p>
            <a:pPr lvl="2"/>
            <a:r>
              <a:rPr lang="en-US" dirty="0"/>
              <a:t>Experience</a:t>
            </a:r>
          </a:p>
          <a:p>
            <a:pPr lvl="2"/>
            <a:r>
              <a:rPr lang="en-US" dirty="0"/>
              <a:t>Examination</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Importance of the 3 “E”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Currently 26 states in the US require that Interior Designers be licensed.</a:t>
            </a:r>
          </a:p>
        </p:txBody>
      </p:sp>
      <p:pic>
        <p:nvPicPr>
          <p:cNvPr id="4" name="Picture 8" descr="world image">
            <a:extLst>
              <a:ext uri="{FF2B5EF4-FFF2-40B4-BE49-F238E27FC236}">
                <a16:creationId xmlns:a16="http://schemas.microsoft.com/office/drawing/2014/main" id="{17759F9C-9B35-418B-A403-8158ABFCB752}"/>
              </a:ext>
            </a:extLst>
          </p:cNvPr>
          <p:cNvPicPr>
            <a:picLocks noChangeAspect="1" noChangeArrowheads="1"/>
          </p:cNvPicPr>
          <p:nvPr/>
        </p:nvPicPr>
        <p:blipFill>
          <a:blip r:embed="rId2" cstate="screen">
            <a:duotone>
              <a:schemeClr val="accent4">
                <a:shade val="45000"/>
                <a:satMod val="135000"/>
              </a:schemeClr>
              <a:prstClr val="white"/>
            </a:duotone>
          </a:blip>
          <a:stretch>
            <a:fillRect/>
          </a:stretch>
        </p:blipFill>
        <p:spPr bwMode="auto">
          <a:xfrm>
            <a:off x="2711424" y="1944950"/>
            <a:ext cx="7114230" cy="4648200"/>
          </a:xfrm>
          <a:prstGeom prst="rect">
            <a:avLst/>
          </a:prstGeom>
          <a:noFill/>
          <a:ln>
            <a:noFill/>
          </a:ln>
        </p:spPr>
      </p:pic>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1st  Stop = Education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Post-secondary education is required.</a:t>
            </a:r>
          </a:p>
          <a:p>
            <a:pPr lvl="1"/>
            <a:r>
              <a:rPr lang="en-US" dirty="0"/>
              <a:t>What education is needed depends on the state that you want to be licensed in.</a:t>
            </a:r>
          </a:p>
          <a:p>
            <a:pPr lvl="1"/>
            <a:r>
              <a:rPr lang="en-US" dirty="0"/>
              <a:t>Most states require that the school be accredited by:</a:t>
            </a:r>
          </a:p>
          <a:p>
            <a:pPr lvl="2"/>
            <a:r>
              <a:rPr lang="en-US" dirty="0"/>
              <a:t>Council for Interior Design Accreditation (CIDA) or</a:t>
            </a:r>
          </a:p>
          <a:p>
            <a:pPr lvl="2"/>
            <a:r>
              <a:rPr lang="en-US" dirty="0"/>
              <a:t>The National Association of Schools of Art &amp; Design (NASAD)</a:t>
            </a:r>
          </a:p>
          <a:p>
            <a:pPr marL="0" lvl="1" indent="0">
              <a:buNone/>
            </a:pPr>
            <a:endParaRPr lang="en-US" dirty="0"/>
          </a:p>
        </p:txBody>
      </p:sp>
    </p:spTree>
    <p:extLst>
      <p:ext uri="{BB962C8B-B14F-4D97-AF65-F5344CB8AC3E}">
        <p14:creationId xmlns:p14="http://schemas.microsoft.com/office/powerpoint/2010/main" val="173031236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47</TotalTime>
  <Words>1176</Words>
  <Application>Microsoft Office PowerPoint</Application>
  <PresentationFormat>Widescreen</PresentationFormat>
  <Paragraphs>146</Paragraphs>
  <Slides>25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Warm-up</vt:lpstr>
      <vt:lpstr>Custom Roadmaps to a License in Interior Design</vt:lpstr>
      <vt:lpstr>Custom Roadmaps to a License in Interior Design</vt:lpstr>
      <vt:lpstr>Why license Interior Designers?</vt:lpstr>
      <vt:lpstr>Reasons</vt:lpstr>
      <vt:lpstr>Importance of the 3 “E” </vt:lpstr>
      <vt:lpstr>1st  Stop = Education</vt:lpstr>
      <vt:lpstr>1st Stop = Education</vt:lpstr>
      <vt:lpstr>2nd Stop = Experience</vt:lpstr>
      <vt:lpstr>2nd Stop = Experience</vt:lpstr>
      <vt:lpstr>3rd Stop = Examination</vt:lpstr>
      <vt:lpstr>3rd Stop = Examination</vt:lpstr>
      <vt:lpstr>4th Stop = Types of License Laws Across the U.S.</vt:lpstr>
      <vt:lpstr>4th Stop = License Law</vt:lpstr>
      <vt:lpstr>5th Stop = Official Titles - Vary</vt:lpstr>
      <vt:lpstr>5th Stop = Official Titles - Vary</vt:lpstr>
      <vt:lpstr>6th Stop = Continuing Requirements</vt:lpstr>
      <vt:lpstr>6th Stop = Continuing Requirements</vt:lpstr>
      <vt:lpstr>Complete Roadmaps &amp; Prepare for Group Presentations</vt:lpstr>
      <vt:lpstr>Texas Fact Sheet on Interior Design License</vt:lpstr>
      <vt:lpstr>Texas Fact Sheet on Interior Design License</vt:lpstr>
      <vt:lpstr>Resources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44</cp:revision>
  <cp:lastPrinted>2017-07-07T16:17:37Z</cp:lastPrinted>
  <dcterms:created xsi:type="dcterms:W3CDTF">2017-07-11T23:58:30Z</dcterms:created>
  <dcterms:modified xsi:type="dcterms:W3CDTF">2017-07-17T18:02:28Z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