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31" r:id="rId13"/>
    <p:sldId id="332" r:id="rId14"/>
    <p:sldId id="333" r:id="rId15"/>
    <p:sldId id="328" r:id="rId16"/>
    <p:sldId id="329"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5803" autoAdjust="0"/>
  </p:normalViewPr>
  <p:slideViewPr>
    <p:cSldViewPr snapToGrid="0">
      <p:cViewPr varScale="1">
        <p:scale>
          <a:sx n="74" d="100"/>
          <a:sy n="74" d="100"/>
        </p:scale>
        <p:origin x="104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1061051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  </a:t>
            </a:r>
            <a:r>
              <a:rPr lang="en-US" altLang="en-US" dirty="0">
                <a:ea typeface="ＭＳ Ｐゴシック" panose="020B0600070205080204" pitchFamily="34" charset="-128"/>
              </a:rPr>
              <a:t>		What goals have you set for yourself? </a:t>
            </a:r>
          </a:p>
          <a:p>
            <a:r>
              <a:rPr lang="en-US" altLang="en-US" dirty="0">
                <a:ea typeface="ＭＳ Ｐゴシック" panose="020B0600070205080204" pitchFamily="34" charset="-128"/>
              </a:rPr>
              <a:t>		Where do you see yourself in 5 years?  10 years?  25 or even 50 years?</a:t>
            </a: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ASK:</a:t>
            </a:r>
            <a:r>
              <a:rPr lang="en-US" altLang="en-US" dirty="0">
                <a:ea typeface="ＭＳ Ｐゴシック" panose="020B0600070205080204" pitchFamily="34" charset="-128"/>
              </a:rPr>
              <a:t>		Why are goals important?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934065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ASK:</a:t>
            </a:r>
            <a:r>
              <a:rPr lang="en-US" altLang="en-US" dirty="0">
                <a:ea typeface="ＭＳ Ｐゴシック" panose="020B0600070205080204" pitchFamily="34" charset="-128"/>
              </a:rPr>
              <a:t>		What do these three words have in common?  (Ask for student input)</a:t>
            </a:r>
          </a:p>
          <a:p>
            <a:r>
              <a:rPr lang="en-US" altLang="en-US" dirty="0">
                <a:ea typeface="ＭＳ Ｐゴシック" panose="020B0600070205080204" pitchFamily="34" charset="-128"/>
              </a:rPr>
              <a:t>		Why can’t we just play fair?  (students should have some really good comments.)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9216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a:t>
            </a:r>
            <a:r>
              <a:rPr lang="en-US" altLang="en-US" dirty="0">
                <a:ea typeface="ＭＳ Ｐゴシック" panose="020B0600070205080204" pitchFamily="34" charset="-128"/>
              </a:rPr>
              <a:t>		Your job is what you make it.  If you are able to devise creative ways to do your job as long as you follow your employer’s 		guidelines, then often times it will make your tasks more enjoyable.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		Initiative means doing something without being reminded or told to do it.</a:t>
            </a:r>
          </a:p>
          <a:p>
            <a:r>
              <a:rPr lang="en-US" altLang="en-US" b="1" dirty="0">
                <a:ea typeface="ＭＳ Ｐゴシック" panose="020B0600070205080204" pitchFamily="34" charset="-128"/>
              </a:rPr>
              <a:t>ASK:</a:t>
            </a:r>
            <a:r>
              <a:rPr lang="en-US" altLang="en-US" dirty="0">
                <a:ea typeface="ＭＳ Ｐゴシック" panose="020B0600070205080204" pitchFamily="34" charset="-128"/>
              </a:rPr>
              <a:t>		When was the last time you took initiative to do something at home or at work?</a:t>
            </a:r>
          </a:p>
          <a:p>
            <a:endParaRPr lang="en-US" altLang="en-US" dirty="0">
              <a:ea typeface="ＭＳ Ｐゴシック" panose="020B0600070205080204" pitchFamily="34" charset="-128"/>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36866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a:t>
            </a:r>
            <a:r>
              <a:rPr lang="en-US" altLang="en-US" dirty="0">
                <a:ea typeface="ＭＳ Ｐゴシック" panose="020B0600070205080204" pitchFamily="34" charset="-128"/>
              </a:rPr>
              <a:t>		A positive attitude is an asset to any job.  This will help you gain the respect of your fellow employees.</a:t>
            </a:r>
          </a:p>
          <a:p>
            <a:r>
              <a:rPr lang="en-US" altLang="en-US" dirty="0">
                <a:ea typeface="ＭＳ Ｐゴシック" panose="020B0600070205080204" pitchFamily="34" charset="-128"/>
              </a:rPr>
              <a:t>		It is important to maintain a positive attitude even when your workload is challenged by outside influences.</a:t>
            </a:r>
          </a:p>
          <a:p>
            <a:endParaRPr lang="en-US" altLang="en-US" dirty="0">
              <a:ea typeface="ＭＳ Ｐゴシック" panose="020B0600070205080204" pitchFamily="34" charset="-128"/>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2121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ea typeface="ＭＳ Ｐゴシック" panose="020B0600070205080204" pitchFamily="34" charset="-128"/>
              </a:rPr>
              <a:t>SAY:		Tactfulness means you know what the right thing to say is, and when to say it!  Try to put yourself in other peoples’ shoes before you speak.  </a:t>
            </a:r>
          </a:p>
          <a:p>
            <a:r>
              <a:rPr lang="en-US" altLang="en-US" dirty="0">
                <a:ea typeface="ＭＳ Ｐゴシック" panose="020B0600070205080204" pitchFamily="34" charset="-128"/>
              </a:rPr>
              <a:t>		When dealing with difficult customers, it is important to be tactful.  It will help you win them over,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189685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ASK:</a:t>
            </a:r>
            <a:r>
              <a:rPr lang="en-US" altLang="en-US" dirty="0">
                <a:ea typeface="ＭＳ Ｐゴシック" panose="020B0600070205080204" pitchFamily="34" charset="-128"/>
              </a:rPr>
              <a:t>		Ask the students to fold a sheet of notebook paper in half, vertically</a:t>
            </a:r>
          </a:p>
          <a:p>
            <a:r>
              <a:rPr lang="en-US" altLang="en-US" dirty="0">
                <a:ea typeface="ＭＳ Ｐゴシック" panose="020B0600070205080204" pitchFamily="34" charset="-128"/>
              </a:rPr>
              <a:t>		Tell them to write their strengths on the left side and weaknesses on the right side.</a:t>
            </a:r>
          </a:p>
          <a:p>
            <a:r>
              <a:rPr lang="en-US" altLang="en-US" dirty="0">
                <a:ea typeface="ＭＳ Ｐゴシック" panose="020B0600070205080204" pitchFamily="34" charset="-128"/>
              </a:rPr>
              <a:t>		Then have them pass their paper to the person behind them and have them write what they think are strengths and weaknesses of that person, then return it to the 		owner.  Have the students share both sides of the paper with the class</a:t>
            </a: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SAY:</a:t>
            </a:r>
            <a:r>
              <a:rPr lang="en-US" altLang="en-US" dirty="0">
                <a:ea typeface="ＭＳ Ｐゴシック" panose="020B0600070205080204" pitchFamily="34" charset="-128"/>
              </a:rPr>
              <a:t>		Explain that we often see ourselves  much differently that others do.  They might note some similarities on both sides of the paper.  Discuss 				their findings.</a:t>
            </a: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SAY: </a:t>
            </a:r>
            <a:r>
              <a:rPr lang="en-US" altLang="en-US" dirty="0">
                <a:ea typeface="ＭＳ Ｐゴシック" panose="020B0600070205080204" pitchFamily="34" charset="-128"/>
              </a:rPr>
              <a:t>		The first 100 years really ARE the hardest!  As people get older, they look back and realize they would have done many things differently.</a:t>
            </a:r>
          </a:p>
          <a:p>
            <a:r>
              <a:rPr lang="en-US" altLang="en-US" dirty="0">
                <a:ea typeface="ＭＳ Ｐゴシック" panose="020B0600070205080204" pitchFamily="34" charset="-128"/>
              </a:rPr>
              <a:t>		Employers value employees who are able to get along well with others.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7745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a:t>
            </a:r>
            <a:r>
              <a:rPr lang="en-US" altLang="en-US" dirty="0">
                <a:ea typeface="ＭＳ Ｐゴシック" panose="020B0600070205080204" pitchFamily="34" charset="-128"/>
              </a:rPr>
              <a:t>		Your friends and co-workers often see qualities you do not realize you have.  </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ASK:</a:t>
            </a:r>
            <a:r>
              <a:rPr lang="en-US" altLang="en-US" dirty="0">
                <a:ea typeface="ＭＳ Ｐゴシック" panose="020B0600070205080204" pitchFamily="34" charset="-128"/>
              </a:rPr>
              <a:t>		What are some ways a person can build his/her self esteem? (answers will vary; allow students to share their thoughts.)</a:t>
            </a:r>
          </a:p>
          <a:p>
            <a:r>
              <a:rPr lang="en-US" altLang="en-US" dirty="0">
                <a:ea typeface="ＭＳ Ｐゴシック" panose="020B0600070205080204" pitchFamily="34" charset="-128"/>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872375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ASK:</a:t>
            </a:r>
            <a:r>
              <a:rPr lang="en-US" altLang="en-US" dirty="0">
                <a:ea typeface="ＭＳ Ｐゴシック" panose="020B0600070205080204" pitchFamily="34" charset="-128"/>
              </a:rPr>
              <a:t>		Why is it important to empathize with others?  (Answers will vary) Students’ responses should be similar to: </a:t>
            </a:r>
          </a:p>
          <a:p>
            <a:r>
              <a:rPr lang="en-US" altLang="en-US" dirty="0">
                <a:ea typeface="ＭＳ Ｐゴシック" panose="020B0600070205080204" pitchFamily="34" charset="-128"/>
              </a:rPr>
              <a:t>		empathy helps build other peoples’ self esteem; empathy shows others you care, etc. </a:t>
            </a:r>
          </a:p>
          <a:p>
            <a:endParaRPr lang="en-US" altLang="en-US" dirty="0">
              <a:ea typeface="ＭＳ Ｐゴシック" panose="020B0600070205080204" pitchFamily="34" charset="-128"/>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525764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ea typeface="ＭＳ Ｐゴシック" panose="020B0600070205080204" pitchFamily="34" charset="-128"/>
              </a:rPr>
              <a:t>SAY:</a:t>
            </a:r>
            <a:r>
              <a:rPr lang="en-US" altLang="en-US" dirty="0">
                <a:ea typeface="ＭＳ Ｐゴシック" panose="020B0600070205080204" pitchFamily="34" charset="-128"/>
              </a:rPr>
              <a:t>		It is okay to tell people, “No” so you will not over-extend yourself.  Sometimes people try to “guilt” you, but you have to stand your ground.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2308782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Interpersonal Skills</a:t>
            </a:r>
          </a:p>
          <a:p>
            <a:pPr lvl="1"/>
            <a:r>
              <a:rPr lang="en-US" dirty="0"/>
              <a:t>Practicum In Fashion Design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Empathy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Understanding another’s situation or frame of mind</a:t>
            </a:r>
          </a:p>
          <a:p>
            <a:pPr lvl="1"/>
            <a:r>
              <a:rPr lang="en-US" dirty="0"/>
              <a:t>Putting oneself in another’s place</a:t>
            </a:r>
          </a:p>
          <a:p>
            <a:pPr lvl="1"/>
            <a:endParaRPr lang="en-US" dirty="0"/>
          </a:p>
        </p:txBody>
      </p:sp>
    </p:spTree>
    <p:extLst>
      <p:ext uri="{BB962C8B-B14F-4D97-AF65-F5344CB8AC3E}">
        <p14:creationId xmlns:p14="http://schemas.microsoft.com/office/powerpoint/2010/main" val="283744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Personal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Assertiveness</a:t>
            </a:r>
          </a:p>
          <a:p>
            <a:pPr lvl="2"/>
            <a:r>
              <a:rPr lang="en-US" dirty="0"/>
              <a:t>Stand up for yourself, but don’t be pushy</a:t>
            </a:r>
          </a:p>
          <a:p>
            <a:pPr lvl="2"/>
            <a:r>
              <a:rPr lang="en-US" dirty="0"/>
              <a:t>Don’t boss others</a:t>
            </a:r>
          </a:p>
          <a:p>
            <a:pPr lvl="2"/>
            <a:r>
              <a:rPr lang="en-US" dirty="0"/>
              <a:t>Make sure you know what you’re talking about</a:t>
            </a:r>
          </a:p>
          <a:p>
            <a:pPr lvl="1"/>
            <a:r>
              <a:rPr lang="en-US" dirty="0"/>
              <a:t>Time Management</a:t>
            </a:r>
          </a:p>
          <a:p>
            <a:pPr lvl="2"/>
            <a:r>
              <a:rPr lang="en-US" dirty="0"/>
              <a:t>Budget your time</a:t>
            </a:r>
          </a:p>
          <a:p>
            <a:pPr lvl="2"/>
            <a:r>
              <a:rPr lang="en-US" dirty="0"/>
              <a:t>Don’t over commit yourself or you’ll regret it</a:t>
            </a:r>
          </a:p>
          <a:p>
            <a:pPr lvl="2"/>
            <a:r>
              <a:rPr lang="en-US" dirty="0"/>
              <a:t>Sometimes “NO” is okay</a:t>
            </a:r>
          </a:p>
          <a:p>
            <a:pPr marL="0" lvl="1" indent="0">
              <a:buNone/>
            </a:pPr>
            <a:endParaRPr lang="en-US" dirty="0"/>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Goal Setting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 you want out of…</a:t>
            </a:r>
          </a:p>
          <a:p>
            <a:pPr lvl="2"/>
            <a:r>
              <a:rPr lang="en-US" dirty="0"/>
              <a:t>Life?</a:t>
            </a:r>
          </a:p>
          <a:p>
            <a:pPr lvl="2"/>
            <a:r>
              <a:rPr lang="en-US" dirty="0"/>
              <a:t>Career?</a:t>
            </a:r>
          </a:p>
          <a:p>
            <a:pPr lvl="2"/>
            <a:r>
              <a:rPr lang="en-US" dirty="0"/>
              <a:t>Personal Relationships?</a:t>
            </a:r>
          </a:p>
          <a:p>
            <a:pPr lvl="2"/>
            <a:r>
              <a:rPr lang="en-US" dirty="0"/>
              <a:t>Where do you plan to be in ____ years??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Personal Traits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Personal ethics</a:t>
            </a:r>
          </a:p>
          <a:p>
            <a:pPr lvl="1"/>
            <a:r>
              <a:rPr lang="en-US" dirty="0"/>
              <a:t>Creativity, initiative &amp; responsibility</a:t>
            </a:r>
          </a:p>
          <a:p>
            <a:pPr lvl="1"/>
            <a:r>
              <a:rPr lang="en-US" dirty="0"/>
              <a:t>Attitude</a:t>
            </a:r>
          </a:p>
          <a:p>
            <a:pPr lvl="1"/>
            <a:r>
              <a:rPr lang="en-US" dirty="0"/>
              <a:t>Self-control/orderliness</a:t>
            </a:r>
          </a:p>
          <a:p>
            <a:pPr lvl="1"/>
            <a:r>
              <a:rPr lang="en-US" dirty="0"/>
              <a:t>Self-awareness &amp; willingness to change</a:t>
            </a:r>
          </a:p>
          <a:p>
            <a:pPr lvl="1"/>
            <a:r>
              <a:rPr lang="en-US" dirty="0"/>
              <a:t>Self-esteem</a:t>
            </a:r>
          </a:p>
          <a:p>
            <a:pPr lvl="1"/>
            <a:r>
              <a:rPr lang="en-US" dirty="0"/>
              <a:t>Empathy</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Personal Ethics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Honesty</a:t>
            </a:r>
          </a:p>
          <a:p>
            <a:pPr lvl="1"/>
            <a:r>
              <a:rPr lang="en-US" dirty="0"/>
              <a:t>Integrity</a:t>
            </a:r>
          </a:p>
          <a:p>
            <a:pPr lvl="1"/>
            <a:r>
              <a:rPr lang="en-US" dirty="0"/>
              <a:t>“Play Fair”</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Creativity, Initiative &amp; Responsibility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Find new ways to do your job (cuts boredom)</a:t>
            </a:r>
          </a:p>
          <a:p>
            <a:pPr lvl="1"/>
            <a:r>
              <a:rPr lang="en-US" dirty="0"/>
              <a:t>Do what needs to be done without being told</a:t>
            </a:r>
          </a:p>
          <a:p>
            <a:pPr lvl="1"/>
            <a:r>
              <a:rPr lang="en-US" dirty="0"/>
              <a:t>Be accountable for your actions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Attitude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Develop a positive attitude</a:t>
            </a:r>
          </a:p>
          <a:p>
            <a:pPr lvl="2"/>
            <a:r>
              <a:rPr lang="en-US" dirty="0"/>
              <a:t>View difficult assignments as a challenge	</a:t>
            </a:r>
          </a:p>
          <a:p>
            <a:pPr lvl="2"/>
            <a:r>
              <a:rPr lang="en-US" dirty="0"/>
              <a:t>A positive attitude flows over into other areas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Self-Control/Orderliness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does it mean to be tactful?</a:t>
            </a:r>
          </a:p>
          <a:p>
            <a:pPr lvl="2"/>
            <a:r>
              <a:rPr lang="en-US" dirty="0"/>
              <a:t>It is a must when dealing with difficult customers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Self-Awareness &amp; Willingness to Change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Make a list of strengths and weaknesses</a:t>
            </a:r>
          </a:p>
          <a:p>
            <a:pPr lvl="1"/>
            <a:r>
              <a:rPr lang="en-US" dirty="0"/>
              <a:t>You may think you know everything</a:t>
            </a:r>
          </a:p>
          <a:p>
            <a:pPr lvl="1"/>
            <a:r>
              <a:rPr lang="en-US" dirty="0"/>
              <a:t>The first 100 years are the hardest</a:t>
            </a:r>
          </a:p>
          <a:p>
            <a:pPr lvl="1"/>
            <a:r>
              <a:rPr lang="en-US" dirty="0"/>
              <a:t>Adaptable employees are valuable</a:t>
            </a:r>
          </a:p>
          <a:p>
            <a:pPr lvl="1"/>
            <a:endParaRPr lang="en-US" dirty="0"/>
          </a:p>
        </p:txBody>
      </p:sp>
    </p:spTree>
    <p:extLst>
      <p:ext uri="{BB962C8B-B14F-4D97-AF65-F5344CB8AC3E}">
        <p14:creationId xmlns:p14="http://schemas.microsoft.com/office/powerpoint/2010/main" val="544714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Self-Esteem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way you see yourself  (your value)</a:t>
            </a:r>
          </a:p>
          <a:p>
            <a:pPr lvl="1"/>
            <a:r>
              <a:rPr lang="en-US" dirty="0"/>
              <a:t>Demonstrate self-esteem on the job by showing confidence in your work</a:t>
            </a:r>
          </a:p>
          <a:p>
            <a:pPr lvl="1"/>
            <a:r>
              <a:rPr lang="en-US" dirty="0"/>
              <a:t>Build customers’ self-esteem</a:t>
            </a:r>
          </a:p>
          <a:p>
            <a:pPr lvl="2"/>
            <a:r>
              <a:rPr lang="en-US" dirty="0"/>
              <a:t>Call them by name if possible</a:t>
            </a:r>
          </a:p>
          <a:p>
            <a:pPr lvl="2"/>
            <a:r>
              <a:rPr lang="en-US" dirty="0"/>
              <a:t>Smile and greet them</a:t>
            </a:r>
          </a:p>
        </p:txBody>
      </p:sp>
    </p:spTree>
    <p:extLst>
      <p:ext uri="{BB962C8B-B14F-4D97-AF65-F5344CB8AC3E}">
        <p14:creationId xmlns:p14="http://schemas.microsoft.com/office/powerpoint/2010/main" val="267657038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dcmitype/"/>
    <ds:schemaRef ds:uri="http://schemas.microsoft.com/sharepoint/v3"/>
    <ds:schemaRef ds:uri="http://www.w3.org/XML/1998/namespace"/>
    <ds:schemaRef ds:uri="http://purl.org/dc/elements/1.1/"/>
    <ds:schemaRef ds:uri="http://schemas.microsoft.com/office/2006/metadata/properties"/>
    <ds:schemaRef ds:uri="http://schemas.microsoft.com/office/2006/documentManagement/types"/>
    <ds:schemaRef ds:uri="05d88611-e516-4d1a-b12e-39107e78b3d0"/>
    <ds:schemaRef ds:uri="http://schemas.microsoft.com/office/infopath/2007/PartnerControls"/>
    <ds:schemaRef ds:uri="http://schemas.openxmlformats.org/package/2006/metadata/core-properties"/>
    <ds:schemaRef ds:uri="56ea17bb-c96d-4826-b465-01eec0dd23dd"/>
    <ds:schemaRef ds:uri="http://purl.org/dc/term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268</Words>
  <Application>Microsoft Office PowerPoint</Application>
  <PresentationFormat>Widescreen</PresentationFormat>
  <Paragraphs>94</Paragraphs>
  <Slides>12</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ＭＳ Ｐゴシック</vt:lpstr>
      <vt:lpstr>.AppleSystemUIFont</vt:lpstr>
      <vt:lpstr>Arial</vt:lpstr>
      <vt:lpstr>Calibri</vt:lpstr>
      <vt:lpstr>Open Sans</vt:lpstr>
      <vt:lpstr>Open Sans SemiBold</vt:lpstr>
      <vt:lpstr>2_Office Theme</vt:lpstr>
      <vt:lpstr>3_Office Theme</vt:lpstr>
      <vt:lpstr>PowerPoint Presentation</vt:lpstr>
      <vt:lpstr>PowerPoint Presentation</vt:lpstr>
      <vt:lpstr>Personal Traits</vt:lpstr>
      <vt:lpstr>Personal Ethics</vt:lpstr>
      <vt:lpstr>Creativity, Initiative &amp; Responsibility</vt:lpstr>
      <vt:lpstr>Attitude</vt:lpstr>
      <vt:lpstr>Self-Control/Orderliness</vt:lpstr>
      <vt:lpstr>Self-Awareness &amp; Willingness to Change</vt:lpstr>
      <vt:lpstr>Self-Esteem</vt:lpstr>
      <vt:lpstr>Empathy</vt:lpstr>
      <vt:lpstr>Personal Skills</vt:lpstr>
      <vt:lpstr>Goal Setting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9</cp:revision>
  <cp:lastPrinted>2017-07-07T16:17:37Z</cp:lastPrinted>
  <dcterms:created xsi:type="dcterms:W3CDTF">2017-07-11T23:58:30Z</dcterms:created>
  <dcterms:modified xsi:type="dcterms:W3CDTF">2017-07-17T17:39:08Z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