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5"/>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9" r:id="rId23"/>
    <p:sldId id="338"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5928" autoAdjust="0"/>
  </p:normalViewPr>
  <p:slideViewPr>
    <p:cSldViewPr snapToGrid="0">
      <p:cViewPr varScale="1">
        <p:scale>
          <a:sx n="74" d="100"/>
          <a:sy n="74" d="100"/>
        </p:scale>
        <p:origin x="104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7ADF20-D624-47EB-B4A6-B7C502CFCA01}"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US"/>
        </a:p>
      </dgm:t>
    </dgm:pt>
    <dgm:pt modelId="{A608C9F7-CB55-4069-8FBC-037CEB47F749}">
      <dgm:prSet custT="1"/>
      <dgm:spPr/>
      <dgm:t>
        <a:bodyPr/>
        <a:lstStyle/>
        <a:p>
          <a:pPr algn="ctr" rtl="0"/>
          <a:r>
            <a:rPr lang="en-US" sz="2000" b="1">
              <a:latin typeface="Open Sans"/>
            </a:rPr>
            <a:t>COMPONENTS OF THE ANNUAL REPORT:</a:t>
          </a:r>
          <a:endParaRPr lang="en-US" sz="2000" b="1" dirty="0">
            <a:latin typeface="Open Sans"/>
          </a:endParaRPr>
        </a:p>
      </dgm:t>
    </dgm:pt>
    <dgm:pt modelId="{FFCF2FE8-9539-48FC-BA58-649273BCCACE}" type="parTrans" cxnId="{127F4611-9E58-48AD-8BC0-1FB981BC7B7E}">
      <dgm:prSet/>
      <dgm:spPr/>
      <dgm:t>
        <a:bodyPr/>
        <a:lstStyle/>
        <a:p>
          <a:endParaRPr lang="en-US">
            <a:solidFill>
              <a:schemeClr val="accent6">
                <a:lumMod val="75000"/>
              </a:schemeClr>
            </a:solidFill>
          </a:endParaRPr>
        </a:p>
      </dgm:t>
    </dgm:pt>
    <dgm:pt modelId="{D08AD348-BBB1-4607-B699-9795744C29EB}" type="sibTrans" cxnId="{127F4611-9E58-48AD-8BC0-1FB981BC7B7E}">
      <dgm:prSet/>
      <dgm:spPr/>
      <dgm:t>
        <a:bodyPr/>
        <a:lstStyle/>
        <a:p>
          <a:endParaRPr lang="en-US">
            <a:solidFill>
              <a:schemeClr val="accent6">
                <a:lumMod val="75000"/>
              </a:schemeClr>
            </a:solidFill>
          </a:endParaRPr>
        </a:p>
      </dgm:t>
    </dgm:pt>
    <dgm:pt modelId="{27650120-71DB-41C9-99AF-370D009B385C}">
      <dgm:prSet custT="1"/>
      <dgm:spPr/>
      <dgm:t>
        <a:bodyPr/>
        <a:lstStyle/>
        <a:p>
          <a:pPr rtl="0"/>
          <a:r>
            <a:rPr lang="en-US" sz="2400">
              <a:latin typeface="Open Sans"/>
            </a:rPr>
            <a:t>Financial highlights</a:t>
          </a:r>
          <a:endParaRPr lang="en-US" sz="2400" dirty="0">
            <a:latin typeface="Open Sans"/>
          </a:endParaRPr>
        </a:p>
      </dgm:t>
    </dgm:pt>
    <dgm:pt modelId="{510EB7EE-25AD-4589-AB4F-6ED756ED3A5B}" type="parTrans" cxnId="{603170D7-93FF-49DB-9ED2-0F7D26C0ED38}">
      <dgm:prSet/>
      <dgm:spPr/>
      <dgm:t>
        <a:bodyPr/>
        <a:lstStyle/>
        <a:p>
          <a:endParaRPr lang="en-US">
            <a:solidFill>
              <a:schemeClr val="accent6">
                <a:lumMod val="75000"/>
              </a:schemeClr>
            </a:solidFill>
          </a:endParaRPr>
        </a:p>
      </dgm:t>
    </dgm:pt>
    <dgm:pt modelId="{11609568-8AAD-4AAA-A00C-6018250C1AB7}" type="sibTrans" cxnId="{603170D7-93FF-49DB-9ED2-0F7D26C0ED38}">
      <dgm:prSet/>
      <dgm:spPr/>
      <dgm:t>
        <a:bodyPr/>
        <a:lstStyle/>
        <a:p>
          <a:endParaRPr lang="en-US">
            <a:solidFill>
              <a:schemeClr val="accent6">
                <a:lumMod val="75000"/>
              </a:schemeClr>
            </a:solidFill>
          </a:endParaRPr>
        </a:p>
      </dgm:t>
    </dgm:pt>
    <dgm:pt modelId="{E327027A-98FE-4DAA-8D7A-71E5AB4ACF42}">
      <dgm:prSet custT="1"/>
      <dgm:spPr/>
      <dgm:t>
        <a:bodyPr/>
        <a:lstStyle/>
        <a:p>
          <a:pPr rtl="0"/>
          <a:r>
            <a:rPr lang="en-US" sz="2400">
              <a:latin typeface="Open Sans"/>
            </a:rPr>
            <a:t>Charts and graphs</a:t>
          </a:r>
          <a:endParaRPr lang="en-US" sz="2400" dirty="0">
            <a:latin typeface="Open Sans"/>
          </a:endParaRPr>
        </a:p>
      </dgm:t>
    </dgm:pt>
    <dgm:pt modelId="{3E1594EA-3706-4F99-9039-2FAE2A04C5D5}" type="parTrans" cxnId="{39DF5683-DE7C-4907-8837-C0B9E224D603}">
      <dgm:prSet/>
      <dgm:spPr/>
      <dgm:t>
        <a:bodyPr/>
        <a:lstStyle/>
        <a:p>
          <a:endParaRPr lang="en-US">
            <a:solidFill>
              <a:schemeClr val="accent6">
                <a:lumMod val="75000"/>
              </a:schemeClr>
            </a:solidFill>
          </a:endParaRPr>
        </a:p>
      </dgm:t>
    </dgm:pt>
    <dgm:pt modelId="{B433D39C-3F9B-4D47-8F28-CA6AD56D23C8}" type="sibTrans" cxnId="{39DF5683-DE7C-4907-8837-C0B9E224D603}">
      <dgm:prSet/>
      <dgm:spPr/>
      <dgm:t>
        <a:bodyPr/>
        <a:lstStyle/>
        <a:p>
          <a:endParaRPr lang="en-US">
            <a:solidFill>
              <a:schemeClr val="accent6">
                <a:lumMod val="75000"/>
              </a:schemeClr>
            </a:solidFill>
          </a:endParaRPr>
        </a:p>
      </dgm:t>
    </dgm:pt>
    <dgm:pt modelId="{A1338B88-D218-410A-8A90-5C9A61F6A9B5}">
      <dgm:prSet custT="1"/>
      <dgm:spPr/>
      <dgm:t>
        <a:bodyPr/>
        <a:lstStyle/>
        <a:p>
          <a:pPr rtl="0"/>
          <a:r>
            <a:rPr lang="en-US" sz="2400">
              <a:latin typeface="Open Sans"/>
            </a:rPr>
            <a:t>Financial statements</a:t>
          </a:r>
          <a:endParaRPr lang="en-US" sz="2400" dirty="0">
            <a:latin typeface="Open Sans"/>
          </a:endParaRPr>
        </a:p>
      </dgm:t>
    </dgm:pt>
    <dgm:pt modelId="{7E53D233-946F-45DF-8880-33DDB2905E96}" type="parTrans" cxnId="{905EE860-5898-4499-B0EA-F35AC89AB3F9}">
      <dgm:prSet/>
      <dgm:spPr/>
      <dgm:t>
        <a:bodyPr/>
        <a:lstStyle/>
        <a:p>
          <a:endParaRPr lang="en-US">
            <a:solidFill>
              <a:schemeClr val="accent6">
                <a:lumMod val="75000"/>
              </a:schemeClr>
            </a:solidFill>
          </a:endParaRPr>
        </a:p>
      </dgm:t>
    </dgm:pt>
    <dgm:pt modelId="{0DC80B0D-8162-40E8-ACFC-D6A6D7EBE5D9}" type="sibTrans" cxnId="{905EE860-5898-4499-B0EA-F35AC89AB3F9}">
      <dgm:prSet/>
      <dgm:spPr/>
      <dgm:t>
        <a:bodyPr/>
        <a:lstStyle/>
        <a:p>
          <a:endParaRPr lang="en-US">
            <a:solidFill>
              <a:schemeClr val="accent6">
                <a:lumMod val="75000"/>
              </a:schemeClr>
            </a:solidFill>
          </a:endParaRPr>
        </a:p>
      </dgm:t>
    </dgm:pt>
    <dgm:pt modelId="{BDF05CAF-EE2D-489C-85B4-AC73823FF8CF}">
      <dgm:prSet custT="1"/>
      <dgm:spPr/>
      <dgm:t>
        <a:bodyPr/>
        <a:lstStyle/>
        <a:p>
          <a:pPr rtl="0"/>
          <a:r>
            <a:rPr lang="en-US" sz="2400">
              <a:latin typeface="Open Sans"/>
            </a:rPr>
            <a:t>Additional notes</a:t>
          </a:r>
          <a:endParaRPr lang="en-US" sz="2400" dirty="0">
            <a:latin typeface="Open Sans"/>
          </a:endParaRPr>
        </a:p>
      </dgm:t>
    </dgm:pt>
    <dgm:pt modelId="{164AD79C-B70F-4727-97D1-408675C96B7F}" type="parTrans" cxnId="{EE77D74E-D918-434C-87C8-729F06FF32A1}">
      <dgm:prSet/>
      <dgm:spPr/>
      <dgm:t>
        <a:bodyPr/>
        <a:lstStyle/>
        <a:p>
          <a:endParaRPr lang="en-US">
            <a:solidFill>
              <a:schemeClr val="accent6">
                <a:lumMod val="75000"/>
              </a:schemeClr>
            </a:solidFill>
          </a:endParaRPr>
        </a:p>
      </dgm:t>
    </dgm:pt>
    <dgm:pt modelId="{69777A78-073B-4D79-B627-E97BFA04EC43}" type="sibTrans" cxnId="{EE77D74E-D918-434C-87C8-729F06FF32A1}">
      <dgm:prSet/>
      <dgm:spPr/>
      <dgm:t>
        <a:bodyPr/>
        <a:lstStyle/>
        <a:p>
          <a:endParaRPr lang="en-US">
            <a:solidFill>
              <a:schemeClr val="accent6">
                <a:lumMod val="75000"/>
              </a:schemeClr>
            </a:solidFill>
          </a:endParaRPr>
        </a:p>
      </dgm:t>
    </dgm:pt>
    <dgm:pt modelId="{1094FB0B-3C15-4D95-8094-9E7F3224E5EA}">
      <dgm:prSet custT="1"/>
      <dgm:spPr/>
      <dgm:t>
        <a:bodyPr/>
        <a:lstStyle/>
        <a:p>
          <a:pPr rtl="0"/>
          <a:r>
            <a:rPr lang="en-US" sz="2400" dirty="0">
              <a:latin typeface="Open Sans"/>
            </a:rPr>
            <a:t>Company information</a:t>
          </a:r>
        </a:p>
      </dgm:t>
    </dgm:pt>
    <dgm:pt modelId="{E4283A32-2F09-4633-B66A-0E46FAFA2793}" type="parTrans" cxnId="{FF58EE88-4114-495B-AD02-59066A9BC9BF}">
      <dgm:prSet/>
      <dgm:spPr/>
      <dgm:t>
        <a:bodyPr/>
        <a:lstStyle/>
        <a:p>
          <a:endParaRPr lang="en-US">
            <a:solidFill>
              <a:schemeClr val="accent6">
                <a:lumMod val="75000"/>
              </a:schemeClr>
            </a:solidFill>
          </a:endParaRPr>
        </a:p>
      </dgm:t>
    </dgm:pt>
    <dgm:pt modelId="{C2841ED4-D480-4F29-AAD1-DF18ABD31777}" type="sibTrans" cxnId="{FF58EE88-4114-495B-AD02-59066A9BC9BF}">
      <dgm:prSet/>
      <dgm:spPr/>
      <dgm:t>
        <a:bodyPr/>
        <a:lstStyle/>
        <a:p>
          <a:endParaRPr lang="en-US">
            <a:solidFill>
              <a:schemeClr val="accent6">
                <a:lumMod val="75000"/>
              </a:schemeClr>
            </a:solidFill>
          </a:endParaRPr>
        </a:p>
      </dgm:t>
    </dgm:pt>
    <dgm:pt modelId="{7AE9C1B6-0A61-49BD-9900-9A3C15D21053}">
      <dgm:prSet custT="1"/>
      <dgm:spPr/>
      <dgm:t>
        <a:bodyPr/>
        <a:lstStyle/>
        <a:p>
          <a:pPr algn="l"/>
          <a:r>
            <a:rPr lang="en-US" sz="2400">
              <a:latin typeface="Open Sans"/>
            </a:rPr>
            <a:t>Letter to shareholders</a:t>
          </a:r>
          <a:endParaRPr lang="en-US" sz="2400" dirty="0">
            <a:latin typeface="Open Sans"/>
          </a:endParaRPr>
        </a:p>
      </dgm:t>
    </dgm:pt>
    <dgm:pt modelId="{67BB3759-B625-4337-ABA0-7364619A5617}" type="parTrans" cxnId="{94944C70-78B3-4167-B9AC-2AACB4F9CE8F}">
      <dgm:prSet/>
      <dgm:spPr/>
      <dgm:t>
        <a:bodyPr/>
        <a:lstStyle/>
        <a:p>
          <a:endParaRPr lang="en-US">
            <a:solidFill>
              <a:schemeClr val="accent6">
                <a:lumMod val="75000"/>
              </a:schemeClr>
            </a:solidFill>
          </a:endParaRPr>
        </a:p>
      </dgm:t>
    </dgm:pt>
    <dgm:pt modelId="{A5984496-903C-4DE4-9E7A-1BEBBF4050DD}" type="sibTrans" cxnId="{94944C70-78B3-4167-B9AC-2AACB4F9CE8F}">
      <dgm:prSet/>
      <dgm:spPr/>
      <dgm:t>
        <a:bodyPr/>
        <a:lstStyle/>
        <a:p>
          <a:endParaRPr lang="en-US">
            <a:solidFill>
              <a:schemeClr val="accent6">
                <a:lumMod val="75000"/>
              </a:schemeClr>
            </a:solidFill>
          </a:endParaRPr>
        </a:p>
      </dgm:t>
    </dgm:pt>
    <dgm:pt modelId="{D59CFA90-DC1A-4208-B363-F313D3F1B122}" type="pres">
      <dgm:prSet presAssocID="{F97ADF20-D624-47EB-B4A6-B7C502CFCA01}" presName="linear" presStyleCnt="0">
        <dgm:presLayoutVars>
          <dgm:dir/>
          <dgm:animLvl val="lvl"/>
          <dgm:resizeHandles val="exact"/>
        </dgm:presLayoutVars>
      </dgm:prSet>
      <dgm:spPr/>
    </dgm:pt>
    <dgm:pt modelId="{B5FD399F-B62C-4861-9EEE-F03F8F420A7D}" type="pres">
      <dgm:prSet presAssocID="{A608C9F7-CB55-4069-8FBC-037CEB47F749}" presName="parentLin" presStyleCnt="0"/>
      <dgm:spPr/>
    </dgm:pt>
    <dgm:pt modelId="{9BD4969C-0B65-4818-9681-0D4DC928F2F7}" type="pres">
      <dgm:prSet presAssocID="{A608C9F7-CB55-4069-8FBC-037CEB47F749}" presName="parentLeftMargin" presStyleLbl="node1" presStyleIdx="0" presStyleCnt="7"/>
      <dgm:spPr/>
    </dgm:pt>
    <dgm:pt modelId="{501871D6-3EAA-4757-8874-AFBD4364D3A5}" type="pres">
      <dgm:prSet presAssocID="{A608C9F7-CB55-4069-8FBC-037CEB47F749}" presName="parentText" presStyleLbl="node1" presStyleIdx="0" presStyleCnt="7">
        <dgm:presLayoutVars>
          <dgm:chMax val="0"/>
          <dgm:bulletEnabled val="1"/>
        </dgm:presLayoutVars>
      </dgm:prSet>
      <dgm:spPr/>
    </dgm:pt>
    <dgm:pt modelId="{20B23040-39B1-4AB8-8E0B-D70C54AE5A13}" type="pres">
      <dgm:prSet presAssocID="{A608C9F7-CB55-4069-8FBC-037CEB47F749}" presName="negativeSpace" presStyleCnt="0"/>
      <dgm:spPr/>
    </dgm:pt>
    <dgm:pt modelId="{FCA6C37F-3312-4680-9DD8-D987EFF8E62D}" type="pres">
      <dgm:prSet presAssocID="{A608C9F7-CB55-4069-8FBC-037CEB47F749}" presName="childText" presStyleLbl="conFgAcc1" presStyleIdx="0" presStyleCnt="7">
        <dgm:presLayoutVars>
          <dgm:bulletEnabled val="1"/>
        </dgm:presLayoutVars>
      </dgm:prSet>
      <dgm:spPr/>
    </dgm:pt>
    <dgm:pt modelId="{F08F6C12-53DA-4F94-B8DD-F8CFAE7CB184}" type="pres">
      <dgm:prSet presAssocID="{D08AD348-BBB1-4607-B699-9795744C29EB}" presName="spaceBetweenRectangles" presStyleCnt="0"/>
      <dgm:spPr/>
    </dgm:pt>
    <dgm:pt modelId="{39B46E30-3804-47E9-9CF4-450FD4AEC63D}" type="pres">
      <dgm:prSet presAssocID="{7AE9C1B6-0A61-49BD-9900-9A3C15D21053}" presName="parentLin" presStyleCnt="0"/>
      <dgm:spPr/>
    </dgm:pt>
    <dgm:pt modelId="{3C6F328C-317A-4A91-8C8A-8D67340B2283}" type="pres">
      <dgm:prSet presAssocID="{7AE9C1B6-0A61-49BD-9900-9A3C15D21053}" presName="parentLeftMargin" presStyleLbl="node1" presStyleIdx="0" presStyleCnt="7"/>
      <dgm:spPr/>
    </dgm:pt>
    <dgm:pt modelId="{B6567CE8-CD7F-4B35-A842-831790635483}" type="pres">
      <dgm:prSet presAssocID="{7AE9C1B6-0A61-49BD-9900-9A3C15D21053}" presName="parentText" presStyleLbl="node1" presStyleIdx="1" presStyleCnt="7">
        <dgm:presLayoutVars>
          <dgm:chMax val="0"/>
          <dgm:bulletEnabled val="1"/>
        </dgm:presLayoutVars>
      </dgm:prSet>
      <dgm:spPr/>
    </dgm:pt>
    <dgm:pt modelId="{BF8B2219-80B0-4CB8-B02D-B244A4362364}" type="pres">
      <dgm:prSet presAssocID="{7AE9C1B6-0A61-49BD-9900-9A3C15D21053}" presName="negativeSpace" presStyleCnt="0"/>
      <dgm:spPr/>
    </dgm:pt>
    <dgm:pt modelId="{874323DC-ADB8-44D7-9F72-19F2CC5466D0}" type="pres">
      <dgm:prSet presAssocID="{7AE9C1B6-0A61-49BD-9900-9A3C15D21053}" presName="childText" presStyleLbl="conFgAcc1" presStyleIdx="1" presStyleCnt="7">
        <dgm:presLayoutVars>
          <dgm:bulletEnabled val="1"/>
        </dgm:presLayoutVars>
      </dgm:prSet>
      <dgm:spPr/>
    </dgm:pt>
    <dgm:pt modelId="{928463DC-7932-40A9-9E62-557F630ABF14}" type="pres">
      <dgm:prSet presAssocID="{A5984496-903C-4DE4-9E7A-1BEBBF4050DD}" presName="spaceBetweenRectangles" presStyleCnt="0"/>
      <dgm:spPr/>
    </dgm:pt>
    <dgm:pt modelId="{B09CE777-B84D-4F4A-AEBD-9A2961897278}" type="pres">
      <dgm:prSet presAssocID="{27650120-71DB-41C9-99AF-370D009B385C}" presName="parentLin" presStyleCnt="0"/>
      <dgm:spPr/>
    </dgm:pt>
    <dgm:pt modelId="{6E7364E0-1FB2-4E7C-9EA2-DDEF938FA99C}" type="pres">
      <dgm:prSet presAssocID="{27650120-71DB-41C9-99AF-370D009B385C}" presName="parentLeftMargin" presStyleLbl="node1" presStyleIdx="1" presStyleCnt="7"/>
      <dgm:spPr/>
    </dgm:pt>
    <dgm:pt modelId="{56F83FF4-C23C-4A8B-AECF-4D1298492740}" type="pres">
      <dgm:prSet presAssocID="{27650120-71DB-41C9-99AF-370D009B385C}" presName="parentText" presStyleLbl="node1" presStyleIdx="2" presStyleCnt="7">
        <dgm:presLayoutVars>
          <dgm:chMax val="0"/>
          <dgm:bulletEnabled val="1"/>
        </dgm:presLayoutVars>
      </dgm:prSet>
      <dgm:spPr/>
    </dgm:pt>
    <dgm:pt modelId="{CBA81C26-5DC0-48FD-A0BA-58C70678C566}" type="pres">
      <dgm:prSet presAssocID="{27650120-71DB-41C9-99AF-370D009B385C}" presName="negativeSpace" presStyleCnt="0"/>
      <dgm:spPr/>
    </dgm:pt>
    <dgm:pt modelId="{26A6A813-92D7-411D-9A5C-2133DD5DC0BA}" type="pres">
      <dgm:prSet presAssocID="{27650120-71DB-41C9-99AF-370D009B385C}" presName="childText" presStyleLbl="conFgAcc1" presStyleIdx="2" presStyleCnt="7">
        <dgm:presLayoutVars>
          <dgm:bulletEnabled val="1"/>
        </dgm:presLayoutVars>
      </dgm:prSet>
      <dgm:spPr/>
    </dgm:pt>
    <dgm:pt modelId="{FBE4113A-F6A9-4D3E-9AF0-B4370A9FAC93}" type="pres">
      <dgm:prSet presAssocID="{11609568-8AAD-4AAA-A00C-6018250C1AB7}" presName="spaceBetweenRectangles" presStyleCnt="0"/>
      <dgm:spPr/>
    </dgm:pt>
    <dgm:pt modelId="{FBF46297-1A18-4E32-9FE5-76456F9F4D32}" type="pres">
      <dgm:prSet presAssocID="{E327027A-98FE-4DAA-8D7A-71E5AB4ACF42}" presName="parentLin" presStyleCnt="0"/>
      <dgm:spPr/>
    </dgm:pt>
    <dgm:pt modelId="{1B9CD6AF-D35C-4696-BF33-AD2302ADAB3F}" type="pres">
      <dgm:prSet presAssocID="{E327027A-98FE-4DAA-8D7A-71E5AB4ACF42}" presName="parentLeftMargin" presStyleLbl="node1" presStyleIdx="2" presStyleCnt="7"/>
      <dgm:spPr/>
    </dgm:pt>
    <dgm:pt modelId="{042692D2-04FB-483D-910B-652BC0998158}" type="pres">
      <dgm:prSet presAssocID="{E327027A-98FE-4DAA-8D7A-71E5AB4ACF42}" presName="parentText" presStyleLbl="node1" presStyleIdx="3" presStyleCnt="7">
        <dgm:presLayoutVars>
          <dgm:chMax val="0"/>
          <dgm:bulletEnabled val="1"/>
        </dgm:presLayoutVars>
      </dgm:prSet>
      <dgm:spPr/>
    </dgm:pt>
    <dgm:pt modelId="{1340E80B-4F98-4FC8-8F81-A23937D25B7D}" type="pres">
      <dgm:prSet presAssocID="{E327027A-98FE-4DAA-8D7A-71E5AB4ACF42}" presName="negativeSpace" presStyleCnt="0"/>
      <dgm:spPr/>
    </dgm:pt>
    <dgm:pt modelId="{D1218FEF-9031-48F1-8BC7-DD70A5F827A4}" type="pres">
      <dgm:prSet presAssocID="{E327027A-98FE-4DAA-8D7A-71E5AB4ACF42}" presName="childText" presStyleLbl="conFgAcc1" presStyleIdx="3" presStyleCnt="7">
        <dgm:presLayoutVars>
          <dgm:bulletEnabled val="1"/>
        </dgm:presLayoutVars>
      </dgm:prSet>
      <dgm:spPr/>
    </dgm:pt>
    <dgm:pt modelId="{22D2289D-D614-4B8D-8455-0CE694F2575A}" type="pres">
      <dgm:prSet presAssocID="{B433D39C-3F9B-4D47-8F28-CA6AD56D23C8}" presName="spaceBetweenRectangles" presStyleCnt="0"/>
      <dgm:spPr/>
    </dgm:pt>
    <dgm:pt modelId="{8D43B405-D477-4402-8F34-E06B0DF0A33C}" type="pres">
      <dgm:prSet presAssocID="{A1338B88-D218-410A-8A90-5C9A61F6A9B5}" presName="parentLin" presStyleCnt="0"/>
      <dgm:spPr/>
    </dgm:pt>
    <dgm:pt modelId="{46EFF85D-38E7-43A6-8772-4FC730022279}" type="pres">
      <dgm:prSet presAssocID="{A1338B88-D218-410A-8A90-5C9A61F6A9B5}" presName="parentLeftMargin" presStyleLbl="node1" presStyleIdx="3" presStyleCnt="7"/>
      <dgm:spPr/>
    </dgm:pt>
    <dgm:pt modelId="{6E4EF073-B8E6-4755-AEBE-A143DBA8B78F}" type="pres">
      <dgm:prSet presAssocID="{A1338B88-D218-410A-8A90-5C9A61F6A9B5}" presName="parentText" presStyleLbl="node1" presStyleIdx="4" presStyleCnt="7">
        <dgm:presLayoutVars>
          <dgm:chMax val="0"/>
          <dgm:bulletEnabled val="1"/>
        </dgm:presLayoutVars>
      </dgm:prSet>
      <dgm:spPr/>
    </dgm:pt>
    <dgm:pt modelId="{F5325450-2C42-4CE1-8D35-6E84932A20A7}" type="pres">
      <dgm:prSet presAssocID="{A1338B88-D218-410A-8A90-5C9A61F6A9B5}" presName="negativeSpace" presStyleCnt="0"/>
      <dgm:spPr/>
    </dgm:pt>
    <dgm:pt modelId="{CEE5774B-3141-4345-B036-8A5CEF173B44}" type="pres">
      <dgm:prSet presAssocID="{A1338B88-D218-410A-8A90-5C9A61F6A9B5}" presName="childText" presStyleLbl="conFgAcc1" presStyleIdx="4" presStyleCnt="7">
        <dgm:presLayoutVars>
          <dgm:bulletEnabled val="1"/>
        </dgm:presLayoutVars>
      </dgm:prSet>
      <dgm:spPr/>
    </dgm:pt>
    <dgm:pt modelId="{CE95E817-C489-4232-872E-8ED16407A265}" type="pres">
      <dgm:prSet presAssocID="{0DC80B0D-8162-40E8-ACFC-D6A6D7EBE5D9}" presName="spaceBetweenRectangles" presStyleCnt="0"/>
      <dgm:spPr/>
    </dgm:pt>
    <dgm:pt modelId="{E942E7C9-A56B-4601-AB30-500630B0BD55}" type="pres">
      <dgm:prSet presAssocID="{BDF05CAF-EE2D-489C-85B4-AC73823FF8CF}" presName="parentLin" presStyleCnt="0"/>
      <dgm:spPr/>
    </dgm:pt>
    <dgm:pt modelId="{FAECEF59-1C89-45F5-9126-11D02C17A687}" type="pres">
      <dgm:prSet presAssocID="{BDF05CAF-EE2D-489C-85B4-AC73823FF8CF}" presName="parentLeftMargin" presStyleLbl="node1" presStyleIdx="4" presStyleCnt="7"/>
      <dgm:spPr/>
    </dgm:pt>
    <dgm:pt modelId="{8E3E4552-1688-43C8-95AB-31B8F12EB349}" type="pres">
      <dgm:prSet presAssocID="{BDF05CAF-EE2D-489C-85B4-AC73823FF8CF}" presName="parentText" presStyleLbl="node1" presStyleIdx="5" presStyleCnt="7">
        <dgm:presLayoutVars>
          <dgm:chMax val="0"/>
          <dgm:bulletEnabled val="1"/>
        </dgm:presLayoutVars>
      </dgm:prSet>
      <dgm:spPr/>
    </dgm:pt>
    <dgm:pt modelId="{828BB656-390C-491E-A065-B1CAD5C29EFC}" type="pres">
      <dgm:prSet presAssocID="{BDF05CAF-EE2D-489C-85B4-AC73823FF8CF}" presName="negativeSpace" presStyleCnt="0"/>
      <dgm:spPr/>
    </dgm:pt>
    <dgm:pt modelId="{65EB84C8-DEDF-4B2C-9F76-80EE15DCA544}" type="pres">
      <dgm:prSet presAssocID="{BDF05CAF-EE2D-489C-85B4-AC73823FF8CF}" presName="childText" presStyleLbl="conFgAcc1" presStyleIdx="5" presStyleCnt="7">
        <dgm:presLayoutVars>
          <dgm:bulletEnabled val="1"/>
        </dgm:presLayoutVars>
      </dgm:prSet>
      <dgm:spPr/>
    </dgm:pt>
    <dgm:pt modelId="{5DB87499-7AB9-47FB-AB1E-F21C8C7D2747}" type="pres">
      <dgm:prSet presAssocID="{69777A78-073B-4D79-B627-E97BFA04EC43}" presName="spaceBetweenRectangles" presStyleCnt="0"/>
      <dgm:spPr/>
    </dgm:pt>
    <dgm:pt modelId="{A1D43A04-2B71-4370-8EC8-EB53DF783CCF}" type="pres">
      <dgm:prSet presAssocID="{1094FB0B-3C15-4D95-8094-9E7F3224E5EA}" presName="parentLin" presStyleCnt="0"/>
      <dgm:spPr/>
    </dgm:pt>
    <dgm:pt modelId="{4E578F7C-3182-41BE-BC67-1A9B54493A34}" type="pres">
      <dgm:prSet presAssocID="{1094FB0B-3C15-4D95-8094-9E7F3224E5EA}" presName="parentLeftMargin" presStyleLbl="node1" presStyleIdx="5" presStyleCnt="7"/>
      <dgm:spPr/>
    </dgm:pt>
    <dgm:pt modelId="{DAA1576F-4F52-4B3A-961C-4D069495CECF}" type="pres">
      <dgm:prSet presAssocID="{1094FB0B-3C15-4D95-8094-9E7F3224E5EA}" presName="parentText" presStyleLbl="node1" presStyleIdx="6" presStyleCnt="7">
        <dgm:presLayoutVars>
          <dgm:chMax val="0"/>
          <dgm:bulletEnabled val="1"/>
        </dgm:presLayoutVars>
      </dgm:prSet>
      <dgm:spPr/>
    </dgm:pt>
    <dgm:pt modelId="{E9952126-77A8-4AB0-A51B-F016EBA78069}" type="pres">
      <dgm:prSet presAssocID="{1094FB0B-3C15-4D95-8094-9E7F3224E5EA}" presName="negativeSpace" presStyleCnt="0"/>
      <dgm:spPr/>
    </dgm:pt>
    <dgm:pt modelId="{AF7F3BE2-5039-4436-A1E4-183017B43536}" type="pres">
      <dgm:prSet presAssocID="{1094FB0B-3C15-4D95-8094-9E7F3224E5EA}" presName="childText" presStyleLbl="conFgAcc1" presStyleIdx="6" presStyleCnt="7">
        <dgm:presLayoutVars>
          <dgm:bulletEnabled val="1"/>
        </dgm:presLayoutVars>
      </dgm:prSet>
      <dgm:spPr/>
    </dgm:pt>
  </dgm:ptLst>
  <dgm:cxnLst>
    <dgm:cxn modelId="{C77FB20B-35E1-4EC3-9F48-FA2B3BD1C2BF}" type="presOf" srcId="{27650120-71DB-41C9-99AF-370D009B385C}" destId="{6E7364E0-1FB2-4E7C-9EA2-DDEF938FA99C}" srcOrd="0" destOrd="0" presId="urn:microsoft.com/office/officeart/2005/8/layout/list1"/>
    <dgm:cxn modelId="{127F4611-9E58-48AD-8BC0-1FB981BC7B7E}" srcId="{F97ADF20-D624-47EB-B4A6-B7C502CFCA01}" destId="{A608C9F7-CB55-4069-8FBC-037CEB47F749}" srcOrd="0" destOrd="0" parTransId="{FFCF2FE8-9539-48FC-BA58-649273BCCACE}" sibTransId="{D08AD348-BBB1-4607-B699-9795744C29EB}"/>
    <dgm:cxn modelId="{7C49821E-4F5D-44B6-A6DF-DA43F2B6D69B}" type="presOf" srcId="{A608C9F7-CB55-4069-8FBC-037CEB47F749}" destId="{501871D6-3EAA-4757-8874-AFBD4364D3A5}" srcOrd="1" destOrd="0" presId="urn:microsoft.com/office/officeart/2005/8/layout/list1"/>
    <dgm:cxn modelId="{905EE860-5898-4499-B0EA-F35AC89AB3F9}" srcId="{F97ADF20-D624-47EB-B4A6-B7C502CFCA01}" destId="{A1338B88-D218-410A-8A90-5C9A61F6A9B5}" srcOrd="4" destOrd="0" parTransId="{7E53D233-946F-45DF-8880-33DDB2905E96}" sibTransId="{0DC80B0D-8162-40E8-ACFC-D6A6D7EBE5D9}"/>
    <dgm:cxn modelId="{64955D6A-D0FB-4E45-8452-6B66C26B100C}" type="presOf" srcId="{A1338B88-D218-410A-8A90-5C9A61F6A9B5}" destId="{6E4EF073-B8E6-4755-AEBE-A143DBA8B78F}" srcOrd="1" destOrd="0" presId="urn:microsoft.com/office/officeart/2005/8/layout/list1"/>
    <dgm:cxn modelId="{5DA8574A-4694-446B-8BDA-3EF496ABCB5B}" type="presOf" srcId="{1094FB0B-3C15-4D95-8094-9E7F3224E5EA}" destId="{DAA1576F-4F52-4B3A-961C-4D069495CECF}" srcOrd="1" destOrd="0" presId="urn:microsoft.com/office/officeart/2005/8/layout/list1"/>
    <dgm:cxn modelId="{EE77D74E-D918-434C-87C8-729F06FF32A1}" srcId="{F97ADF20-D624-47EB-B4A6-B7C502CFCA01}" destId="{BDF05CAF-EE2D-489C-85B4-AC73823FF8CF}" srcOrd="5" destOrd="0" parTransId="{164AD79C-B70F-4727-97D1-408675C96B7F}" sibTransId="{69777A78-073B-4D79-B627-E97BFA04EC43}"/>
    <dgm:cxn modelId="{94944C70-78B3-4167-B9AC-2AACB4F9CE8F}" srcId="{F97ADF20-D624-47EB-B4A6-B7C502CFCA01}" destId="{7AE9C1B6-0A61-49BD-9900-9A3C15D21053}" srcOrd="1" destOrd="0" parTransId="{67BB3759-B625-4337-ABA0-7364619A5617}" sibTransId="{A5984496-903C-4DE4-9E7A-1BEBBF4050DD}"/>
    <dgm:cxn modelId="{5CDC0677-BA2D-43D3-AC0C-BBE4C139F564}" type="presOf" srcId="{1094FB0B-3C15-4D95-8094-9E7F3224E5EA}" destId="{4E578F7C-3182-41BE-BC67-1A9B54493A34}" srcOrd="0" destOrd="0" presId="urn:microsoft.com/office/officeart/2005/8/layout/list1"/>
    <dgm:cxn modelId="{39DF5683-DE7C-4907-8837-C0B9E224D603}" srcId="{F97ADF20-D624-47EB-B4A6-B7C502CFCA01}" destId="{E327027A-98FE-4DAA-8D7A-71E5AB4ACF42}" srcOrd="3" destOrd="0" parTransId="{3E1594EA-3706-4F99-9039-2FAE2A04C5D5}" sibTransId="{B433D39C-3F9B-4D47-8F28-CA6AD56D23C8}"/>
    <dgm:cxn modelId="{C562D886-51EB-4043-B2D3-9B329BB37D9F}" type="presOf" srcId="{E327027A-98FE-4DAA-8D7A-71E5AB4ACF42}" destId="{042692D2-04FB-483D-910B-652BC0998158}" srcOrd="1" destOrd="0" presId="urn:microsoft.com/office/officeart/2005/8/layout/list1"/>
    <dgm:cxn modelId="{FF58EE88-4114-495B-AD02-59066A9BC9BF}" srcId="{F97ADF20-D624-47EB-B4A6-B7C502CFCA01}" destId="{1094FB0B-3C15-4D95-8094-9E7F3224E5EA}" srcOrd="6" destOrd="0" parTransId="{E4283A32-2F09-4633-B66A-0E46FAFA2793}" sibTransId="{C2841ED4-D480-4F29-AAD1-DF18ABD31777}"/>
    <dgm:cxn modelId="{86D8458E-F3A0-4691-8733-23348DF2A433}" type="presOf" srcId="{BDF05CAF-EE2D-489C-85B4-AC73823FF8CF}" destId="{FAECEF59-1C89-45F5-9126-11D02C17A687}" srcOrd="0" destOrd="0" presId="urn:microsoft.com/office/officeart/2005/8/layout/list1"/>
    <dgm:cxn modelId="{E7DD75AC-FAC4-4778-A9C4-9D7695BB9C6A}" type="presOf" srcId="{BDF05CAF-EE2D-489C-85B4-AC73823FF8CF}" destId="{8E3E4552-1688-43C8-95AB-31B8F12EB349}" srcOrd="1" destOrd="0" presId="urn:microsoft.com/office/officeart/2005/8/layout/list1"/>
    <dgm:cxn modelId="{A9572CB0-E9E4-4CEC-89B1-83DCC98E5624}" type="presOf" srcId="{F97ADF20-D624-47EB-B4A6-B7C502CFCA01}" destId="{D59CFA90-DC1A-4208-B363-F313D3F1B122}" srcOrd="0" destOrd="0" presId="urn:microsoft.com/office/officeart/2005/8/layout/list1"/>
    <dgm:cxn modelId="{792492BB-B58F-4771-B3B8-120E10AC1F17}" type="presOf" srcId="{7AE9C1B6-0A61-49BD-9900-9A3C15D21053}" destId="{B6567CE8-CD7F-4B35-A842-831790635483}" srcOrd="1" destOrd="0" presId="urn:microsoft.com/office/officeart/2005/8/layout/list1"/>
    <dgm:cxn modelId="{963139CA-48CE-4675-B3E8-1B5967C720B1}" type="presOf" srcId="{A1338B88-D218-410A-8A90-5C9A61F6A9B5}" destId="{46EFF85D-38E7-43A6-8772-4FC730022279}" srcOrd="0" destOrd="0" presId="urn:microsoft.com/office/officeart/2005/8/layout/list1"/>
    <dgm:cxn modelId="{FBA5ECCB-77EE-4514-A9B6-52F8B1B862C2}" type="presOf" srcId="{A608C9F7-CB55-4069-8FBC-037CEB47F749}" destId="{9BD4969C-0B65-4818-9681-0D4DC928F2F7}" srcOrd="0" destOrd="0" presId="urn:microsoft.com/office/officeart/2005/8/layout/list1"/>
    <dgm:cxn modelId="{89AEC8D5-2950-4C47-A1E2-C50C0B49B7C4}" type="presOf" srcId="{E327027A-98FE-4DAA-8D7A-71E5AB4ACF42}" destId="{1B9CD6AF-D35C-4696-BF33-AD2302ADAB3F}" srcOrd="0" destOrd="0" presId="urn:microsoft.com/office/officeart/2005/8/layout/list1"/>
    <dgm:cxn modelId="{603170D7-93FF-49DB-9ED2-0F7D26C0ED38}" srcId="{F97ADF20-D624-47EB-B4A6-B7C502CFCA01}" destId="{27650120-71DB-41C9-99AF-370D009B385C}" srcOrd="2" destOrd="0" parTransId="{510EB7EE-25AD-4589-AB4F-6ED756ED3A5B}" sibTransId="{11609568-8AAD-4AAA-A00C-6018250C1AB7}"/>
    <dgm:cxn modelId="{F576F6E9-5FAA-472D-83EF-3F4C91E7C8EB}" type="presOf" srcId="{27650120-71DB-41C9-99AF-370D009B385C}" destId="{56F83FF4-C23C-4A8B-AECF-4D1298492740}" srcOrd="1" destOrd="0" presId="urn:microsoft.com/office/officeart/2005/8/layout/list1"/>
    <dgm:cxn modelId="{E120F7F4-4008-45E8-8F1D-BF5BBB6DE180}" type="presOf" srcId="{7AE9C1B6-0A61-49BD-9900-9A3C15D21053}" destId="{3C6F328C-317A-4A91-8C8A-8D67340B2283}" srcOrd="0" destOrd="0" presId="urn:microsoft.com/office/officeart/2005/8/layout/list1"/>
    <dgm:cxn modelId="{0FC1A0A5-7E23-461A-8869-E16F981BADFB}" type="presParOf" srcId="{D59CFA90-DC1A-4208-B363-F313D3F1B122}" destId="{B5FD399F-B62C-4861-9EEE-F03F8F420A7D}" srcOrd="0" destOrd="0" presId="urn:microsoft.com/office/officeart/2005/8/layout/list1"/>
    <dgm:cxn modelId="{61AABFFE-7DEC-4851-A1F3-9CB4452145A3}" type="presParOf" srcId="{B5FD399F-B62C-4861-9EEE-F03F8F420A7D}" destId="{9BD4969C-0B65-4818-9681-0D4DC928F2F7}" srcOrd="0" destOrd="0" presId="urn:microsoft.com/office/officeart/2005/8/layout/list1"/>
    <dgm:cxn modelId="{4287C9B4-6BAB-417A-A152-0F8BE15C7172}" type="presParOf" srcId="{B5FD399F-B62C-4861-9EEE-F03F8F420A7D}" destId="{501871D6-3EAA-4757-8874-AFBD4364D3A5}" srcOrd="1" destOrd="0" presId="urn:microsoft.com/office/officeart/2005/8/layout/list1"/>
    <dgm:cxn modelId="{FF424A99-865E-4F09-B52B-D5E5032DB68F}" type="presParOf" srcId="{D59CFA90-DC1A-4208-B363-F313D3F1B122}" destId="{20B23040-39B1-4AB8-8E0B-D70C54AE5A13}" srcOrd="1" destOrd="0" presId="urn:microsoft.com/office/officeart/2005/8/layout/list1"/>
    <dgm:cxn modelId="{54423B69-0698-4A4D-BE90-2BFA8FA514CD}" type="presParOf" srcId="{D59CFA90-DC1A-4208-B363-F313D3F1B122}" destId="{FCA6C37F-3312-4680-9DD8-D987EFF8E62D}" srcOrd="2" destOrd="0" presId="urn:microsoft.com/office/officeart/2005/8/layout/list1"/>
    <dgm:cxn modelId="{E7313A40-7F89-477B-999C-B3C8C1A053E3}" type="presParOf" srcId="{D59CFA90-DC1A-4208-B363-F313D3F1B122}" destId="{F08F6C12-53DA-4F94-B8DD-F8CFAE7CB184}" srcOrd="3" destOrd="0" presId="urn:microsoft.com/office/officeart/2005/8/layout/list1"/>
    <dgm:cxn modelId="{82B9A28D-003F-4467-B9C4-9FBB4C91386A}" type="presParOf" srcId="{D59CFA90-DC1A-4208-B363-F313D3F1B122}" destId="{39B46E30-3804-47E9-9CF4-450FD4AEC63D}" srcOrd="4" destOrd="0" presId="urn:microsoft.com/office/officeart/2005/8/layout/list1"/>
    <dgm:cxn modelId="{BAC89CB0-4667-4DD8-B4E6-15DA2720F57E}" type="presParOf" srcId="{39B46E30-3804-47E9-9CF4-450FD4AEC63D}" destId="{3C6F328C-317A-4A91-8C8A-8D67340B2283}" srcOrd="0" destOrd="0" presId="urn:microsoft.com/office/officeart/2005/8/layout/list1"/>
    <dgm:cxn modelId="{8F93D08D-60CF-4096-B146-378A040791D1}" type="presParOf" srcId="{39B46E30-3804-47E9-9CF4-450FD4AEC63D}" destId="{B6567CE8-CD7F-4B35-A842-831790635483}" srcOrd="1" destOrd="0" presId="urn:microsoft.com/office/officeart/2005/8/layout/list1"/>
    <dgm:cxn modelId="{ABD43C0F-1C36-4B2E-A3FB-FDC1D0E055E1}" type="presParOf" srcId="{D59CFA90-DC1A-4208-B363-F313D3F1B122}" destId="{BF8B2219-80B0-4CB8-B02D-B244A4362364}" srcOrd="5" destOrd="0" presId="urn:microsoft.com/office/officeart/2005/8/layout/list1"/>
    <dgm:cxn modelId="{2420C103-6C63-4C08-A451-1FC3AEAED4AB}" type="presParOf" srcId="{D59CFA90-DC1A-4208-B363-F313D3F1B122}" destId="{874323DC-ADB8-44D7-9F72-19F2CC5466D0}" srcOrd="6" destOrd="0" presId="urn:microsoft.com/office/officeart/2005/8/layout/list1"/>
    <dgm:cxn modelId="{AFCDFF85-0F06-4B90-9672-628A6115E838}" type="presParOf" srcId="{D59CFA90-DC1A-4208-B363-F313D3F1B122}" destId="{928463DC-7932-40A9-9E62-557F630ABF14}" srcOrd="7" destOrd="0" presId="urn:microsoft.com/office/officeart/2005/8/layout/list1"/>
    <dgm:cxn modelId="{9908DC73-FA1D-494F-A6BC-CE6A7FE1C59D}" type="presParOf" srcId="{D59CFA90-DC1A-4208-B363-F313D3F1B122}" destId="{B09CE777-B84D-4F4A-AEBD-9A2961897278}" srcOrd="8" destOrd="0" presId="urn:microsoft.com/office/officeart/2005/8/layout/list1"/>
    <dgm:cxn modelId="{7069B9E3-C995-46BE-BFE3-D30CB2988AC0}" type="presParOf" srcId="{B09CE777-B84D-4F4A-AEBD-9A2961897278}" destId="{6E7364E0-1FB2-4E7C-9EA2-DDEF938FA99C}" srcOrd="0" destOrd="0" presId="urn:microsoft.com/office/officeart/2005/8/layout/list1"/>
    <dgm:cxn modelId="{3A93C01C-054B-432B-BF15-9866C31A940C}" type="presParOf" srcId="{B09CE777-B84D-4F4A-AEBD-9A2961897278}" destId="{56F83FF4-C23C-4A8B-AECF-4D1298492740}" srcOrd="1" destOrd="0" presId="urn:microsoft.com/office/officeart/2005/8/layout/list1"/>
    <dgm:cxn modelId="{1502E497-0BCD-4BC3-84C9-53CCF8821415}" type="presParOf" srcId="{D59CFA90-DC1A-4208-B363-F313D3F1B122}" destId="{CBA81C26-5DC0-48FD-A0BA-58C70678C566}" srcOrd="9" destOrd="0" presId="urn:microsoft.com/office/officeart/2005/8/layout/list1"/>
    <dgm:cxn modelId="{45CF1C60-FD42-4E9D-A33D-3E827C663FCB}" type="presParOf" srcId="{D59CFA90-DC1A-4208-B363-F313D3F1B122}" destId="{26A6A813-92D7-411D-9A5C-2133DD5DC0BA}" srcOrd="10" destOrd="0" presId="urn:microsoft.com/office/officeart/2005/8/layout/list1"/>
    <dgm:cxn modelId="{9E80F756-16BC-496C-A920-A2BF944E2132}" type="presParOf" srcId="{D59CFA90-DC1A-4208-B363-F313D3F1B122}" destId="{FBE4113A-F6A9-4D3E-9AF0-B4370A9FAC93}" srcOrd="11" destOrd="0" presId="urn:microsoft.com/office/officeart/2005/8/layout/list1"/>
    <dgm:cxn modelId="{AB133B69-9B11-4BB4-9735-4B972D7940F3}" type="presParOf" srcId="{D59CFA90-DC1A-4208-B363-F313D3F1B122}" destId="{FBF46297-1A18-4E32-9FE5-76456F9F4D32}" srcOrd="12" destOrd="0" presId="urn:microsoft.com/office/officeart/2005/8/layout/list1"/>
    <dgm:cxn modelId="{16981D5F-FFBD-4678-8E7C-66A67BBB122A}" type="presParOf" srcId="{FBF46297-1A18-4E32-9FE5-76456F9F4D32}" destId="{1B9CD6AF-D35C-4696-BF33-AD2302ADAB3F}" srcOrd="0" destOrd="0" presId="urn:microsoft.com/office/officeart/2005/8/layout/list1"/>
    <dgm:cxn modelId="{A6895E3E-FCCF-4CDE-8037-5C7E96A05338}" type="presParOf" srcId="{FBF46297-1A18-4E32-9FE5-76456F9F4D32}" destId="{042692D2-04FB-483D-910B-652BC0998158}" srcOrd="1" destOrd="0" presId="urn:microsoft.com/office/officeart/2005/8/layout/list1"/>
    <dgm:cxn modelId="{5A9BB887-A84E-4B8E-8AAA-D2B3B0E7E49D}" type="presParOf" srcId="{D59CFA90-DC1A-4208-B363-F313D3F1B122}" destId="{1340E80B-4F98-4FC8-8F81-A23937D25B7D}" srcOrd="13" destOrd="0" presId="urn:microsoft.com/office/officeart/2005/8/layout/list1"/>
    <dgm:cxn modelId="{7F28DE6E-5665-4166-8A92-285C238B8C39}" type="presParOf" srcId="{D59CFA90-DC1A-4208-B363-F313D3F1B122}" destId="{D1218FEF-9031-48F1-8BC7-DD70A5F827A4}" srcOrd="14" destOrd="0" presId="urn:microsoft.com/office/officeart/2005/8/layout/list1"/>
    <dgm:cxn modelId="{0C0E222E-59B6-4494-B291-FD4D3EF66371}" type="presParOf" srcId="{D59CFA90-DC1A-4208-B363-F313D3F1B122}" destId="{22D2289D-D614-4B8D-8455-0CE694F2575A}" srcOrd="15" destOrd="0" presId="urn:microsoft.com/office/officeart/2005/8/layout/list1"/>
    <dgm:cxn modelId="{E6B707EA-EFCC-4EDB-BD48-3B1DE12F4ED5}" type="presParOf" srcId="{D59CFA90-DC1A-4208-B363-F313D3F1B122}" destId="{8D43B405-D477-4402-8F34-E06B0DF0A33C}" srcOrd="16" destOrd="0" presId="urn:microsoft.com/office/officeart/2005/8/layout/list1"/>
    <dgm:cxn modelId="{0E0BB57E-3F4A-404E-8AED-AE9D2AAE3E07}" type="presParOf" srcId="{8D43B405-D477-4402-8F34-E06B0DF0A33C}" destId="{46EFF85D-38E7-43A6-8772-4FC730022279}" srcOrd="0" destOrd="0" presId="urn:microsoft.com/office/officeart/2005/8/layout/list1"/>
    <dgm:cxn modelId="{BDB8D669-8053-4A10-B300-A96FAE573BD8}" type="presParOf" srcId="{8D43B405-D477-4402-8F34-E06B0DF0A33C}" destId="{6E4EF073-B8E6-4755-AEBE-A143DBA8B78F}" srcOrd="1" destOrd="0" presId="urn:microsoft.com/office/officeart/2005/8/layout/list1"/>
    <dgm:cxn modelId="{1D67CF4C-B2E4-47BB-95B0-7DCF4A33A4E5}" type="presParOf" srcId="{D59CFA90-DC1A-4208-B363-F313D3F1B122}" destId="{F5325450-2C42-4CE1-8D35-6E84932A20A7}" srcOrd="17" destOrd="0" presId="urn:microsoft.com/office/officeart/2005/8/layout/list1"/>
    <dgm:cxn modelId="{97CEFA64-AA70-4C46-B30D-6EA474BC526D}" type="presParOf" srcId="{D59CFA90-DC1A-4208-B363-F313D3F1B122}" destId="{CEE5774B-3141-4345-B036-8A5CEF173B44}" srcOrd="18" destOrd="0" presId="urn:microsoft.com/office/officeart/2005/8/layout/list1"/>
    <dgm:cxn modelId="{BBA0288D-A783-47CA-A2F1-94FD085CDA95}" type="presParOf" srcId="{D59CFA90-DC1A-4208-B363-F313D3F1B122}" destId="{CE95E817-C489-4232-872E-8ED16407A265}" srcOrd="19" destOrd="0" presId="urn:microsoft.com/office/officeart/2005/8/layout/list1"/>
    <dgm:cxn modelId="{DB92820A-3FF6-4595-9B9B-FE98712C1D1F}" type="presParOf" srcId="{D59CFA90-DC1A-4208-B363-F313D3F1B122}" destId="{E942E7C9-A56B-4601-AB30-500630B0BD55}" srcOrd="20" destOrd="0" presId="urn:microsoft.com/office/officeart/2005/8/layout/list1"/>
    <dgm:cxn modelId="{8795D934-15D0-452C-AC6C-8C369AECDC26}" type="presParOf" srcId="{E942E7C9-A56B-4601-AB30-500630B0BD55}" destId="{FAECEF59-1C89-45F5-9126-11D02C17A687}" srcOrd="0" destOrd="0" presId="urn:microsoft.com/office/officeart/2005/8/layout/list1"/>
    <dgm:cxn modelId="{ED0D9C00-E6DC-4F56-A8DB-6A4AE5DCF521}" type="presParOf" srcId="{E942E7C9-A56B-4601-AB30-500630B0BD55}" destId="{8E3E4552-1688-43C8-95AB-31B8F12EB349}" srcOrd="1" destOrd="0" presId="urn:microsoft.com/office/officeart/2005/8/layout/list1"/>
    <dgm:cxn modelId="{76780D69-19A2-45C0-845E-85E874F6F8C4}" type="presParOf" srcId="{D59CFA90-DC1A-4208-B363-F313D3F1B122}" destId="{828BB656-390C-491E-A065-B1CAD5C29EFC}" srcOrd="21" destOrd="0" presId="urn:microsoft.com/office/officeart/2005/8/layout/list1"/>
    <dgm:cxn modelId="{F614D42C-1E95-402B-B43B-EC70BD0A6824}" type="presParOf" srcId="{D59CFA90-DC1A-4208-B363-F313D3F1B122}" destId="{65EB84C8-DEDF-4B2C-9F76-80EE15DCA544}" srcOrd="22" destOrd="0" presId="urn:microsoft.com/office/officeart/2005/8/layout/list1"/>
    <dgm:cxn modelId="{03F1957B-2DA3-448A-A98F-60E1555AD367}" type="presParOf" srcId="{D59CFA90-DC1A-4208-B363-F313D3F1B122}" destId="{5DB87499-7AB9-47FB-AB1E-F21C8C7D2747}" srcOrd="23" destOrd="0" presId="urn:microsoft.com/office/officeart/2005/8/layout/list1"/>
    <dgm:cxn modelId="{59CE93C7-CF8F-48E0-B678-C08EBDC8989D}" type="presParOf" srcId="{D59CFA90-DC1A-4208-B363-F313D3F1B122}" destId="{A1D43A04-2B71-4370-8EC8-EB53DF783CCF}" srcOrd="24" destOrd="0" presId="urn:microsoft.com/office/officeart/2005/8/layout/list1"/>
    <dgm:cxn modelId="{C377B4B8-E9B7-4690-B0DC-C89212764665}" type="presParOf" srcId="{A1D43A04-2B71-4370-8EC8-EB53DF783CCF}" destId="{4E578F7C-3182-41BE-BC67-1A9B54493A34}" srcOrd="0" destOrd="0" presId="urn:microsoft.com/office/officeart/2005/8/layout/list1"/>
    <dgm:cxn modelId="{E1AD4AE9-4750-4868-ADC4-734F98FD21AD}" type="presParOf" srcId="{A1D43A04-2B71-4370-8EC8-EB53DF783CCF}" destId="{DAA1576F-4F52-4B3A-961C-4D069495CECF}" srcOrd="1" destOrd="0" presId="urn:microsoft.com/office/officeart/2005/8/layout/list1"/>
    <dgm:cxn modelId="{AEE62AD7-B442-4A79-8BDB-855C271DD033}" type="presParOf" srcId="{D59CFA90-DC1A-4208-B363-F313D3F1B122}" destId="{E9952126-77A8-4AB0-A51B-F016EBA78069}" srcOrd="25" destOrd="0" presId="urn:microsoft.com/office/officeart/2005/8/layout/list1"/>
    <dgm:cxn modelId="{AE67488B-AA03-4874-B45A-1CC93FFE7D15}" type="presParOf" srcId="{D59CFA90-DC1A-4208-B363-F313D3F1B122}" destId="{AF7F3BE2-5039-4436-A1E4-183017B43536}" srcOrd="2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A6C37F-3312-4680-9DD8-D987EFF8E62D}">
      <dsp:nvSpPr>
        <dsp:cNvPr id="0" name=""/>
        <dsp:cNvSpPr/>
      </dsp:nvSpPr>
      <dsp:spPr>
        <a:xfrm>
          <a:off x="0" y="284781"/>
          <a:ext cx="8229600" cy="3528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01871D6-3EAA-4757-8874-AFBD4364D3A5}">
      <dsp:nvSpPr>
        <dsp:cNvPr id="0" name=""/>
        <dsp:cNvSpPr/>
      </dsp:nvSpPr>
      <dsp:spPr>
        <a:xfrm>
          <a:off x="411480" y="78141"/>
          <a:ext cx="5760720" cy="41328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ctr" defTabSz="889000" rtl="0">
            <a:lnSpc>
              <a:spcPct val="90000"/>
            </a:lnSpc>
            <a:spcBef>
              <a:spcPct val="0"/>
            </a:spcBef>
            <a:spcAft>
              <a:spcPct val="35000"/>
            </a:spcAft>
            <a:buNone/>
          </a:pPr>
          <a:r>
            <a:rPr lang="en-US" sz="2000" b="1" kern="1200">
              <a:latin typeface="Open Sans"/>
            </a:rPr>
            <a:t>COMPONENTS OF THE ANNUAL REPORT:</a:t>
          </a:r>
          <a:endParaRPr lang="en-US" sz="2000" b="1" kern="1200" dirty="0">
            <a:latin typeface="Open Sans"/>
          </a:endParaRPr>
        </a:p>
      </dsp:txBody>
      <dsp:txXfrm>
        <a:off x="431655" y="98316"/>
        <a:ext cx="5720370" cy="372930"/>
      </dsp:txXfrm>
    </dsp:sp>
    <dsp:sp modelId="{874323DC-ADB8-44D7-9F72-19F2CC5466D0}">
      <dsp:nvSpPr>
        <dsp:cNvPr id="0" name=""/>
        <dsp:cNvSpPr/>
      </dsp:nvSpPr>
      <dsp:spPr>
        <a:xfrm>
          <a:off x="0" y="919821"/>
          <a:ext cx="8229600" cy="3528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567CE8-CD7F-4B35-A842-831790635483}">
      <dsp:nvSpPr>
        <dsp:cNvPr id="0" name=""/>
        <dsp:cNvSpPr/>
      </dsp:nvSpPr>
      <dsp:spPr>
        <a:xfrm>
          <a:off x="411480" y="713181"/>
          <a:ext cx="5760720" cy="41328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a:lnSpc>
              <a:spcPct val="90000"/>
            </a:lnSpc>
            <a:spcBef>
              <a:spcPct val="0"/>
            </a:spcBef>
            <a:spcAft>
              <a:spcPct val="35000"/>
            </a:spcAft>
            <a:buNone/>
          </a:pPr>
          <a:r>
            <a:rPr lang="en-US" sz="2400" kern="1200">
              <a:latin typeface="Open Sans"/>
            </a:rPr>
            <a:t>Letter to shareholders</a:t>
          </a:r>
          <a:endParaRPr lang="en-US" sz="2400" kern="1200" dirty="0">
            <a:latin typeface="Open Sans"/>
          </a:endParaRPr>
        </a:p>
      </dsp:txBody>
      <dsp:txXfrm>
        <a:off x="431655" y="733356"/>
        <a:ext cx="5720370" cy="372930"/>
      </dsp:txXfrm>
    </dsp:sp>
    <dsp:sp modelId="{26A6A813-92D7-411D-9A5C-2133DD5DC0BA}">
      <dsp:nvSpPr>
        <dsp:cNvPr id="0" name=""/>
        <dsp:cNvSpPr/>
      </dsp:nvSpPr>
      <dsp:spPr>
        <a:xfrm>
          <a:off x="0" y="1554861"/>
          <a:ext cx="8229600" cy="3528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6F83FF4-C23C-4A8B-AECF-4D1298492740}">
      <dsp:nvSpPr>
        <dsp:cNvPr id="0" name=""/>
        <dsp:cNvSpPr/>
      </dsp:nvSpPr>
      <dsp:spPr>
        <a:xfrm>
          <a:off x="411480" y="1348221"/>
          <a:ext cx="5760720" cy="41328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a:latin typeface="Open Sans"/>
            </a:rPr>
            <a:t>Financial highlights</a:t>
          </a:r>
          <a:endParaRPr lang="en-US" sz="2400" kern="1200" dirty="0">
            <a:latin typeface="Open Sans"/>
          </a:endParaRPr>
        </a:p>
      </dsp:txBody>
      <dsp:txXfrm>
        <a:off x="431655" y="1368396"/>
        <a:ext cx="5720370" cy="372930"/>
      </dsp:txXfrm>
    </dsp:sp>
    <dsp:sp modelId="{D1218FEF-9031-48F1-8BC7-DD70A5F827A4}">
      <dsp:nvSpPr>
        <dsp:cNvPr id="0" name=""/>
        <dsp:cNvSpPr/>
      </dsp:nvSpPr>
      <dsp:spPr>
        <a:xfrm>
          <a:off x="0" y="2189901"/>
          <a:ext cx="8229600" cy="3528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42692D2-04FB-483D-910B-652BC0998158}">
      <dsp:nvSpPr>
        <dsp:cNvPr id="0" name=""/>
        <dsp:cNvSpPr/>
      </dsp:nvSpPr>
      <dsp:spPr>
        <a:xfrm>
          <a:off x="411480" y="1983261"/>
          <a:ext cx="5760720" cy="41328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a:latin typeface="Open Sans"/>
            </a:rPr>
            <a:t>Charts and graphs</a:t>
          </a:r>
          <a:endParaRPr lang="en-US" sz="2400" kern="1200" dirty="0">
            <a:latin typeface="Open Sans"/>
          </a:endParaRPr>
        </a:p>
      </dsp:txBody>
      <dsp:txXfrm>
        <a:off x="431655" y="2003436"/>
        <a:ext cx="5720370" cy="372930"/>
      </dsp:txXfrm>
    </dsp:sp>
    <dsp:sp modelId="{CEE5774B-3141-4345-B036-8A5CEF173B44}">
      <dsp:nvSpPr>
        <dsp:cNvPr id="0" name=""/>
        <dsp:cNvSpPr/>
      </dsp:nvSpPr>
      <dsp:spPr>
        <a:xfrm>
          <a:off x="0" y="2824941"/>
          <a:ext cx="8229600" cy="3528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E4EF073-B8E6-4755-AEBE-A143DBA8B78F}">
      <dsp:nvSpPr>
        <dsp:cNvPr id="0" name=""/>
        <dsp:cNvSpPr/>
      </dsp:nvSpPr>
      <dsp:spPr>
        <a:xfrm>
          <a:off x="411480" y="2618301"/>
          <a:ext cx="5760720" cy="41328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a:latin typeface="Open Sans"/>
            </a:rPr>
            <a:t>Financial statements</a:t>
          </a:r>
          <a:endParaRPr lang="en-US" sz="2400" kern="1200" dirty="0">
            <a:latin typeface="Open Sans"/>
          </a:endParaRPr>
        </a:p>
      </dsp:txBody>
      <dsp:txXfrm>
        <a:off x="431655" y="2638476"/>
        <a:ext cx="5720370" cy="372930"/>
      </dsp:txXfrm>
    </dsp:sp>
    <dsp:sp modelId="{65EB84C8-DEDF-4B2C-9F76-80EE15DCA544}">
      <dsp:nvSpPr>
        <dsp:cNvPr id="0" name=""/>
        <dsp:cNvSpPr/>
      </dsp:nvSpPr>
      <dsp:spPr>
        <a:xfrm>
          <a:off x="0" y="3459981"/>
          <a:ext cx="8229600" cy="3528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3E4552-1688-43C8-95AB-31B8F12EB349}">
      <dsp:nvSpPr>
        <dsp:cNvPr id="0" name=""/>
        <dsp:cNvSpPr/>
      </dsp:nvSpPr>
      <dsp:spPr>
        <a:xfrm>
          <a:off x="411480" y="3253341"/>
          <a:ext cx="5760720" cy="41328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a:latin typeface="Open Sans"/>
            </a:rPr>
            <a:t>Additional notes</a:t>
          </a:r>
          <a:endParaRPr lang="en-US" sz="2400" kern="1200" dirty="0">
            <a:latin typeface="Open Sans"/>
          </a:endParaRPr>
        </a:p>
      </dsp:txBody>
      <dsp:txXfrm>
        <a:off x="431655" y="3273516"/>
        <a:ext cx="5720370" cy="372930"/>
      </dsp:txXfrm>
    </dsp:sp>
    <dsp:sp modelId="{AF7F3BE2-5039-4436-A1E4-183017B43536}">
      <dsp:nvSpPr>
        <dsp:cNvPr id="0" name=""/>
        <dsp:cNvSpPr/>
      </dsp:nvSpPr>
      <dsp:spPr>
        <a:xfrm>
          <a:off x="0" y="4095021"/>
          <a:ext cx="8229600" cy="3528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A1576F-4F52-4B3A-961C-4D069495CECF}">
      <dsp:nvSpPr>
        <dsp:cNvPr id="0" name=""/>
        <dsp:cNvSpPr/>
      </dsp:nvSpPr>
      <dsp:spPr>
        <a:xfrm>
          <a:off x="411480" y="3888381"/>
          <a:ext cx="5760720" cy="41328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dirty="0">
              <a:latin typeface="Open Sans"/>
            </a:rPr>
            <a:t>Company information</a:t>
          </a:r>
        </a:p>
      </dsp:txBody>
      <dsp:txXfrm>
        <a:off x="431655" y="3908556"/>
        <a:ext cx="5720370"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While there are many sources</a:t>
            </a:r>
            <a:r>
              <a:rPr lang="en-US" baseline="0" dirty="0"/>
              <a:t> of information that investors can use to assess the value of an investment, one of the most common and easy to locate documents is the Annual Report.  This report is available for every publicly-traded corporation and provides a great deal of information that can be examined and interpreted by any investor.  Locate an annual report online using any search engine; the easiest search engines being the ones with a separate Finance link.  Then locate each of the above sections which are common to most Annual Reports.  As you proceed through this presentation, refer back to these sections of the report.  You can also search for different companies’ reports to demonstrate the similarities in the formats.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3535736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Investors like to know how profitable a company in</a:t>
            </a:r>
            <a:r>
              <a:rPr lang="en-US" baseline="0" dirty="0"/>
              <a:t> which they may invest is.  The ROA and ROE ratios can determine this.  They both look at net income; the higher the percent, the better.</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348582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debt ratios can generally determine the proportion</a:t>
            </a:r>
            <a:r>
              <a:rPr lang="en-US" baseline="0" dirty="0"/>
              <a:t> of debt to suppliers and other creditors compared to a company’s assets and also to the amount invested by shareholders.  Generally, the lower the percentage, the less risky the investment in that company is.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21954710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Investors may want to know how effective a company’s assets are at generating sales, or revenue, for a company.  Usually, the higher this turnover rate, the better; however, investors should be cautioned that some companies can be very profitable and do not have the extent on these long-term assets that other companies have.  For example, Internet search</a:t>
            </a:r>
            <a:r>
              <a:rPr lang="en-US" baseline="0" dirty="0"/>
              <a:t> engine companies and service businesses may not have as much in the way of long–term fixed assets compared to a large manufacturing company; therefore, this ratio may be somewhat skewed.</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4125859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other indicators</a:t>
            </a:r>
            <a:r>
              <a:rPr lang="en-US" baseline="0" dirty="0"/>
              <a:t> of potential investments that can be significant.  Depending on your needs as an investor, you may be looking for growth companies with higher price-earnings ratios or more stable companies with p/e ratios of between 8-18.  You may be looking for income stocks which provide for payment of dividends.  These are typically utility companies as opposed to growth companies.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2697195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financial ratio important to investors is</a:t>
            </a:r>
            <a:r>
              <a:rPr lang="en-US" baseline="0" dirty="0"/>
              <a:t> the price-to-book value ratio.  This provides a way to possibly assess whether a company’s stock could be over- or under-valued.</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3801520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purpose of the Balance Sheet is to provide information internally to</a:t>
            </a:r>
            <a:r>
              <a:rPr lang="en-US" baseline="0" dirty="0"/>
              <a:t> employees and externally to investors regarding the assets (property), liabilities (debts), and net worth (stockholder’s equity) of a company.</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961419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purpose of an Income</a:t>
            </a:r>
            <a:r>
              <a:rPr lang="en-US" baseline="0" dirty="0"/>
              <a:t> Statement is to account for sales generated less associated costs, called expenses, of running the business and generating the sales.  The amount left over, if positive, is Net Income.  If the amount after costs is subtracted from sales or revenue is negative, that is a Net Loss.  Search online for various companies’ Annual Reports to locate the Income Statement section and determine if there is a net loss or net income.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820904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Cash is an important asset for any business. The more cash that is available from operating the business, the more cash is available to continue to operate and possibly expand the business.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939641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Aside from specific numbers and ratios in financial statements,</a:t>
            </a:r>
            <a:r>
              <a:rPr lang="en-US" baseline="0" dirty="0"/>
              <a:t> patterns from one year to the next are also important indicators of the direction a company’s financial condition is taking.</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091997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prospectus</a:t>
            </a:r>
            <a:r>
              <a:rPr lang="en-US" baseline="0" dirty="0"/>
              <a:t> is a document that is published to disclose information about investment offerings.  For example, for a mutual fund, the prospectus will have the price per shares of the Fund, previous performance of the Fund, the major risks associated with the particular Fund, investment strategies, any and all fees, among other information.  This information can be helpful in determining whether or not someone may be interested in investing in this security.  Conduct online research for a variety of different funds, noting the fees involved and the performances for the previous one-, five-, or ten-year periods.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770435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Aside from financial statements and mutual fund</a:t>
            </a:r>
            <a:r>
              <a:rPr lang="en-US" baseline="0" dirty="0"/>
              <a:t> prospectuses, there are other forms of analysis: fundamental and technical. Fundamental analysis emphasizes using data, mainly from financial statements, to determine how favorable an investment may be.  Warren Buffett preferred this type of analysis and was extremely successful using it.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97193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Technical analysis, rather than relying on financial data,</a:t>
            </a:r>
            <a:r>
              <a:rPr lang="en-US" baseline="0" dirty="0"/>
              <a:t> relies mostly on the historical performance of the investment itself.  It also examines market trends as well as the supply and demand for the investment.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920333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Investors</a:t>
            </a:r>
            <a:r>
              <a:rPr lang="en-US" baseline="0" dirty="0"/>
              <a:t> may find financial ratios useful in determining if a potential investment is a good idea or not.  Liquidity ratios are important in that they can assess the proportion of debts a corporation has relative to its assets.  In these ratios, generally the higher the ratio, the better.</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6389927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Interpreting Financial Information</a:t>
            </a:r>
          </a:p>
          <a:p>
            <a:pPr lvl="1"/>
            <a:r>
              <a:rPr lang="en-US" dirty="0"/>
              <a:t>Securities and Investments</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Technical Analysis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Relies on historical performance of a stock in predicting future success</a:t>
            </a:r>
          </a:p>
          <a:p>
            <a:pPr lvl="1"/>
            <a:r>
              <a:rPr lang="en-US" dirty="0"/>
              <a:t>Also relies on market trends</a:t>
            </a:r>
          </a:p>
          <a:p>
            <a:pPr lvl="1"/>
            <a:r>
              <a:rPr lang="en-US" dirty="0"/>
              <a:t>Supply and demand-important factors</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Financial Ratios – Liquidity</a:t>
            </a:r>
          </a:p>
        </p:txBody>
      </p:sp>
      <p:graphicFrame>
        <p:nvGraphicFramePr>
          <p:cNvPr id="6" name="Content Placeholder 4">
            <a:extLst>
              <a:ext uri="{FF2B5EF4-FFF2-40B4-BE49-F238E27FC236}">
                <a16:creationId xmlns:a16="http://schemas.microsoft.com/office/drawing/2014/main" id="{230566DB-10BF-4483-A75D-19D3F3743226}"/>
              </a:ext>
            </a:extLst>
          </p:cNvPr>
          <p:cNvGraphicFramePr>
            <a:graphicFrameLocks noGrp="1"/>
          </p:cNvGraphicFramePr>
          <p:nvPr>
            <p:ph idx="1"/>
            <p:extLst>
              <p:ext uri="{D42A27DB-BD31-4B8C-83A1-F6EECF244321}">
                <p14:modId xmlns:p14="http://schemas.microsoft.com/office/powerpoint/2010/main" val="3000956436"/>
              </p:ext>
            </p:extLst>
          </p:nvPr>
        </p:nvGraphicFramePr>
        <p:xfrm>
          <a:off x="1693690" y="2043546"/>
          <a:ext cx="8153400" cy="3296920"/>
        </p:xfrm>
        <a:graphic>
          <a:graphicData uri="http://schemas.openxmlformats.org/drawingml/2006/table">
            <a:tbl>
              <a:tblPr firstRow="1" bandRow="1">
                <a:tableStyleId>{08FB837D-C827-4EFA-A057-4D05807E0F7C}</a:tableStyleId>
              </a:tblPr>
              <a:tblGrid>
                <a:gridCol w="2717800">
                  <a:extLst>
                    <a:ext uri="{9D8B030D-6E8A-4147-A177-3AD203B41FA5}">
                      <a16:colId xmlns:a16="http://schemas.microsoft.com/office/drawing/2014/main" val="20000"/>
                    </a:ext>
                  </a:extLst>
                </a:gridCol>
                <a:gridCol w="2717800">
                  <a:extLst>
                    <a:ext uri="{9D8B030D-6E8A-4147-A177-3AD203B41FA5}">
                      <a16:colId xmlns:a16="http://schemas.microsoft.com/office/drawing/2014/main" val="20001"/>
                    </a:ext>
                  </a:extLst>
                </a:gridCol>
                <a:gridCol w="2717800">
                  <a:extLst>
                    <a:ext uri="{9D8B030D-6E8A-4147-A177-3AD203B41FA5}">
                      <a16:colId xmlns:a16="http://schemas.microsoft.com/office/drawing/2014/main" val="20002"/>
                    </a:ext>
                  </a:extLst>
                </a:gridCol>
              </a:tblGrid>
              <a:tr h="370840">
                <a:tc>
                  <a:txBody>
                    <a:bodyPr/>
                    <a:lstStyle/>
                    <a:p>
                      <a:r>
                        <a:rPr lang="en-US" dirty="0">
                          <a:latin typeface="Open Sans"/>
                        </a:rPr>
                        <a:t>Ratio</a:t>
                      </a:r>
                    </a:p>
                  </a:txBody>
                  <a:tcPr/>
                </a:tc>
                <a:tc>
                  <a:txBody>
                    <a:bodyPr/>
                    <a:lstStyle/>
                    <a:p>
                      <a:r>
                        <a:rPr lang="en-US" dirty="0">
                          <a:latin typeface="Open Sans"/>
                        </a:rPr>
                        <a:t>Definition</a:t>
                      </a:r>
                    </a:p>
                  </a:txBody>
                  <a:tcPr/>
                </a:tc>
                <a:tc>
                  <a:txBody>
                    <a:bodyPr/>
                    <a:lstStyle/>
                    <a:p>
                      <a:r>
                        <a:rPr lang="en-US" dirty="0">
                          <a:latin typeface="Open Sans"/>
                        </a:rPr>
                        <a:t>Significance</a:t>
                      </a:r>
                    </a:p>
                  </a:txBody>
                  <a:tcPr/>
                </a:tc>
                <a:extLst>
                  <a:ext uri="{0D108BD9-81ED-4DB2-BD59-A6C34878D82A}">
                    <a16:rowId xmlns:a16="http://schemas.microsoft.com/office/drawing/2014/main" val="10000"/>
                  </a:ext>
                </a:extLst>
              </a:tr>
              <a:tr h="370840">
                <a:tc>
                  <a:txBody>
                    <a:bodyPr/>
                    <a:lstStyle/>
                    <a:p>
                      <a:r>
                        <a:rPr lang="en-US" dirty="0">
                          <a:solidFill>
                            <a:schemeClr val="bg2"/>
                          </a:solidFill>
                          <a:latin typeface="Open Sans"/>
                        </a:rPr>
                        <a:t>Current Ratio</a:t>
                      </a:r>
                      <a:endParaRPr lang="en-US" b="1" dirty="0">
                        <a:solidFill>
                          <a:schemeClr val="bg2"/>
                        </a:solidFill>
                        <a:latin typeface="Open Sans"/>
                      </a:endParaRPr>
                    </a:p>
                  </a:txBody>
                  <a:tcPr/>
                </a:tc>
                <a:tc>
                  <a:txBody>
                    <a:bodyPr/>
                    <a:lstStyle/>
                    <a:p>
                      <a:r>
                        <a:rPr lang="en-US" dirty="0">
                          <a:solidFill>
                            <a:schemeClr val="bg2"/>
                          </a:solidFill>
                          <a:latin typeface="Open Sans"/>
                        </a:rPr>
                        <a:t>Current Assets/Current Liabilities</a:t>
                      </a:r>
                    </a:p>
                  </a:txBody>
                  <a:tcPr/>
                </a:tc>
                <a:tc>
                  <a:txBody>
                    <a:bodyPr/>
                    <a:lstStyle/>
                    <a:p>
                      <a:r>
                        <a:rPr lang="en-US" dirty="0">
                          <a:solidFill>
                            <a:schemeClr val="bg2"/>
                          </a:solidFill>
                          <a:latin typeface="Open Sans"/>
                        </a:rPr>
                        <a:t>Determines</a:t>
                      </a:r>
                      <a:r>
                        <a:rPr lang="en-US" baseline="0" dirty="0">
                          <a:solidFill>
                            <a:schemeClr val="bg2"/>
                          </a:solidFill>
                          <a:latin typeface="Open Sans"/>
                        </a:rPr>
                        <a:t> whether current assets can be enough to pay off the short-term debts; higher is usually better.</a:t>
                      </a:r>
                      <a:endParaRPr lang="en-US" dirty="0">
                        <a:solidFill>
                          <a:schemeClr val="bg2"/>
                        </a:solidFill>
                        <a:latin typeface="Open Sans"/>
                      </a:endParaRPr>
                    </a:p>
                  </a:txBody>
                  <a:tcPr/>
                </a:tc>
                <a:extLst>
                  <a:ext uri="{0D108BD9-81ED-4DB2-BD59-A6C34878D82A}">
                    <a16:rowId xmlns:a16="http://schemas.microsoft.com/office/drawing/2014/main" val="10001"/>
                  </a:ext>
                </a:extLst>
              </a:tr>
              <a:tr h="370840">
                <a:tc>
                  <a:txBody>
                    <a:bodyPr/>
                    <a:lstStyle/>
                    <a:p>
                      <a:r>
                        <a:rPr lang="en-US" dirty="0">
                          <a:solidFill>
                            <a:schemeClr val="bg2"/>
                          </a:solidFill>
                          <a:latin typeface="Open Sans"/>
                        </a:rPr>
                        <a:t>Quick Ratio</a:t>
                      </a:r>
                      <a:endParaRPr lang="en-US" b="1" dirty="0">
                        <a:solidFill>
                          <a:schemeClr val="bg2"/>
                        </a:solidFill>
                        <a:latin typeface="Open Sans"/>
                      </a:endParaRPr>
                    </a:p>
                  </a:txBody>
                  <a:tcPr/>
                </a:tc>
                <a:tc>
                  <a:txBody>
                    <a:bodyPr/>
                    <a:lstStyle/>
                    <a:p>
                      <a:r>
                        <a:rPr lang="en-US" dirty="0">
                          <a:solidFill>
                            <a:schemeClr val="bg2"/>
                          </a:solidFill>
                          <a:latin typeface="Open Sans"/>
                        </a:rPr>
                        <a:t>Current Assets-Inventory/Current Liabilities</a:t>
                      </a:r>
                    </a:p>
                  </a:txBody>
                  <a:tcPr/>
                </a:tc>
                <a:tc>
                  <a:txBody>
                    <a:bodyPr/>
                    <a:lstStyle/>
                    <a:p>
                      <a:r>
                        <a:rPr lang="en-US" dirty="0">
                          <a:solidFill>
                            <a:schemeClr val="bg2"/>
                          </a:solidFill>
                          <a:latin typeface="Open Sans"/>
                        </a:rPr>
                        <a:t>Similar to current ratio;  subtracts inventory from assets because they may not be as liquid. The higher it is, the better.</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01197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Financial Ratios – Profitability</a:t>
            </a:r>
          </a:p>
        </p:txBody>
      </p:sp>
      <p:graphicFrame>
        <p:nvGraphicFramePr>
          <p:cNvPr id="6" name="Content Placeholder 4">
            <a:extLst>
              <a:ext uri="{FF2B5EF4-FFF2-40B4-BE49-F238E27FC236}">
                <a16:creationId xmlns:a16="http://schemas.microsoft.com/office/drawing/2014/main" id="{A1F5C5D4-9B79-4588-BDFC-04214AF0CEC1}"/>
              </a:ext>
            </a:extLst>
          </p:cNvPr>
          <p:cNvGraphicFramePr>
            <a:graphicFrameLocks noGrp="1"/>
          </p:cNvGraphicFramePr>
          <p:nvPr>
            <p:ph idx="1"/>
            <p:extLst>
              <p:ext uri="{D42A27DB-BD31-4B8C-83A1-F6EECF244321}">
                <p14:modId xmlns:p14="http://schemas.microsoft.com/office/powerpoint/2010/main" val="4201087507"/>
              </p:ext>
            </p:extLst>
          </p:nvPr>
        </p:nvGraphicFramePr>
        <p:xfrm>
          <a:off x="1693690" y="2261754"/>
          <a:ext cx="8153400" cy="3022600"/>
        </p:xfrm>
        <a:graphic>
          <a:graphicData uri="http://schemas.openxmlformats.org/drawingml/2006/table">
            <a:tbl>
              <a:tblPr firstRow="1" bandRow="1">
                <a:tableStyleId>{08FB837D-C827-4EFA-A057-4D05807E0F7C}</a:tableStyleId>
              </a:tblPr>
              <a:tblGrid>
                <a:gridCol w="2717800">
                  <a:extLst>
                    <a:ext uri="{9D8B030D-6E8A-4147-A177-3AD203B41FA5}">
                      <a16:colId xmlns:a16="http://schemas.microsoft.com/office/drawing/2014/main" val="20000"/>
                    </a:ext>
                  </a:extLst>
                </a:gridCol>
                <a:gridCol w="2717800">
                  <a:extLst>
                    <a:ext uri="{9D8B030D-6E8A-4147-A177-3AD203B41FA5}">
                      <a16:colId xmlns:a16="http://schemas.microsoft.com/office/drawing/2014/main" val="20001"/>
                    </a:ext>
                  </a:extLst>
                </a:gridCol>
                <a:gridCol w="2717800">
                  <a:extLst>
                    <a:ext uri="{9D8B030D-6E8A-4147-A177-3AD203B41FA5}">
                      <a16:colId xmlns:a16="http://schemas.microsoft.com/office/drawing/2014/main" val="20002"/>
                    </a:ext>
                  </a:extLst>
                </a:gridCol>
              </a:tblGrid>
              <a:tr h="370840">
                <a:tc>
                  <a:txBody>
                    <a:bodyPr/>
                    <a:lstStyle/>
                    <a:p>
                      <a:r>
                        <a:rPr lang="en-US" dirty="0">
                          <a:latin typeface="Open Sans"/>
                        </a:rPr>
                        <a:t>Ratio</a:t>
                      </a:r>
                    </a:p>
                  </a:txBody>
                  <a:tcPr/>
                </a:tc>
                <a:tc>
                  <a:txBody>
                    <a:bodyPr/>
                    <a:lstStyle/>
                    <a:p>
                      <a:r>
                        <a:rPr lang="en-US" dirty="0">
                          <a:latin typeface="Open Sans"/>
                        </a:rPr>
                        <a:t>Definition</a:t>
                      </a:r>
                    </a:p>
                  </a:txBody>
                  <a:tcPr/>
                </a:tc>
                <a:tc>
                  <a:txBody>
                    <a:bodyPr/>
                    <a:lstStyle/>
                    <a:p>
                      <a:r>
                        <a:rPr lang="en-US" dirty="0">
                          <a:latin typeface="Open Sans"/>
                        </a:rPr>
                        <a:t>Significance</a:t>
                      </a:r>
                    </a:p>
                  </a:txBody>
                  <a:tcPr/>
                </a:tc>
                <a:extLst>
                  <a:ext uri="{0D108BD9-81ED-4DB2-BD59-A6C34878D82A}">
                    <a16:rowId xmlns:a16="http://schemas.microsoft.com/office/drawing/2014/main" val="10000"/>
                  </a:ext>
                </a:extLst>
              </a:tr>
              <a:tr h="370840">
                <a:tc>
                  <a:txBody>
                    <a:bodyPr/>
                    <a:lstStyle/>
                    <a:p>
                      <a:r>
                        <a:rPr lang="en-US" dirty="0">
                          <a:solidFill>
                            <a:schemeClr val="bg2"/>
                          </a:solidFill>
                          <a:latin typeface="Open Sans"/>
                        </a:rPr>
                        <a:t>ROA-Return on Assets</a:t>
                      </a:r>
                      <a:endParaRPr lang="en-US" b="1" dirty="0">
                        <a:solidFill>
                          <a:schemeClr val="bg2"/>
                        </a:solidFill>
                        <a:latin typeface="Open Sans"/>
                      </a:endParaRPr>
                    </a:p>
                  </a:txBody>
                  <a:tcPr/>
                </a:tc>
                <a:tc>
                  <a:txBody>
                    <a:bodyPr/>
                    <a:lstStyle/>
                    <a:p>
                      <a:r>
                        <a:rPr lang="en-US" dirty="0">
                          <a:solidFill>
                            <a:schemeClr val="bg2"/>
                          </a:solidFill>
                          <a:latin typeface="Open Sans"/>
                        </a:rPr>
                        <a:t>Net Income/Average Total Assets</a:t>
                      </a:r>
                    </a:p>
                  </a:txBody>
                  <a:tcPr/>
                </a:tc>
                <a:tc>
                  <a:txBody>
                    <a:bodyPr/>
                    <a:lstStyle/>
                    <a:p>
                      <a:r>
                        <a:rPr lang="en-US" dirty="0">
                          <a:solidFill>
                            <a:schemeClr val="bg2"/>
                          </a:solidFill>
                          <a:latin typeface="Open Sans"/>
                        </a:rPr>
                        <a:t>Determines how well</a:t>
                      </a:r>
                      <a:r>
                        <a:rPr lang="en-US" baseline="0" dirty="0">
                          <a:solidFill>
                            <a:schemeClr val="bg2"/>
                          </a:solidFill>
                          <a:latin typeface="Open Sans"/>
                        </a:rPr>
                        <a:t> a company’s assets are being used to make a profit.  The higher the %, the better.</a:t>
                      </a:r>
                      <a:endParaRPr lang="en-US" dirty="0">
                        <a:solidFill>
                          <a:schemeClr val="bg2"/>
                        </a:solidFill>
                        <a:latin typeface="Open Sans"/>
                      </a:endParaRPr>
                    </a:p>
                  </a:txBody>
                  <a:tcPr/>
                </a:tc>
                <a:extLst>
                  <a:ext uri="{0D108BD9-81ED-4DB2-BD59-A6C34878D82A}">
                    <a16:rowId xmlns:a16="http://schemas.microsoft.com/office/drawing/2014/main" val="10001"/>
                  </a:ext>
                </a:extLst>
              </a:tr>
              <a:tr h="370840">
                <a:tc>
                  <a:txBody>
                    <a:bodyPr/>
                    <a:lstStyle/>
                    <a:p>
                      <a:r>
                        <a:rPr lang="en-US" dirty="0">
                          <a:solidFill>
                            <a:schemeClr val="bg2"/>
                          </a:solidFill>
                          <a:latin typeface="Open Sans"/>
                        </a:rPr>
                        <a:t>ROE-Return on Equity</a:t>
                      </a:r>
                      <a:endParaRPr lang="en-US" b="1" dirty="0">
                        <a:solidFill>
                          <a:schemeClr val="bg2"/>
                        </a:solidFill>
                        <a:latin typeface="Open Sans"/>
                      </a:endParaRPr>
                    </a:p>
                  </a:txBody>
                  <a:tcPr/>
                </a:tc>
                <a:tc>
                  <a:txBody>
                    <a:bodyPr/>
                    <a:lstStyle/>
                    <a:p>
                      <a:r>
                        <a:rPr lang="en-US" dirty="0">
                          <a:solidFill>
                            <a:schemeClr val="bg2"/>
                          </a:solidFill>
                          <a:latin typeface="Open Sans"/>
                        </a:rPr>
                        <a:t>Net Income/Average Total Common Equity</a:t>
                      </a:r>
                    </a:p>
                  </a:txBody>
                  <a:tcPr/>
                </a:tc>
                <a:tc>
                  <a:txBody>
                    <a:bodyPr/>
                    <a:lstStyle/>
                    <a:p>
                      <a:r>
                        <a:rPr lang="en-US" dirty="0">
                          <a:solidFill>
                            <a:schemeClr val="bg2"/>
                          </a:solidFill>
                          <a:latin typeface="Open Sans"/>
                        </a:rPr>
                        <a:t>The higher the %, the more the stockholders’ investments are paying off.</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24618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Financial Ratios – Debt</a:t>
            </a:r>
          </a:p>
        </p:txBody>
      </p:sp>
      <p:graphicFrame>
        <p:nvGraphicFramePr>
          <p:cNvPr id="6" name="Content Placeholder 4">
            <a:extLst>
              <a:ext uri="{FF2B5EF4-FFF2-40B4-BE49-F238E27FC236}">
                <a16:creationId xmlns:a16="http://schemas.microsoft.com/office/drawing/2014/main" id="{A9435021-BCB8-4908-9AA7-DA29A2F5D877}"/>
              </a:ext>
            </a:extLst>
          </p:cNvPr>
          <p:cNvGraphicFramePr>
            <a:graphicFrameLocks noGrp="1"/>
          </p:cNvGraphicFramePr>
          <p:nvPr>
            <p:ph idx="1"/>
            <p:extLst>
              <p:ext uri="{D42A27DB-BD31-4B8C-83A1-F6EECF244321}">
                <p14:modId xmlns:p14="http://schemas.microsoft.com/office/powerpoint/2010/main" val="1523906099"/>
              </p:ext>
            </p:extLst>
          </p:nvPr>
        </p:nvGraphicFramePr>
        <p:xfrm>
          <a:off x="1693690" y="2043546"/>
          <a:ext cx="8153400" cy="3571240"/>
        </p:xfrm>
        <a:graphic>
          <a:graphicData uri="http://schemas.openxmlformats.org/drawingml/2006/table">
            <a:tbl>
              <a:tblPr firstRow="1" bandRow="1">
                <a:tableStyleId>{08FB837D-C827-4EFA-A057-4D05807E0F7C}</a:tableStyleId>
              </a:tblPr>
              <a:tblGrid>
                <a:gridCol w="2717800">
                  <a:extLst>
                    <a:ext uri="{9D8B030D-6E8A-4147-A177-3AD203B41FA5}">
                      <a16:colId xmlns:a16="http://schemas.microsoft.com/office/drawing/2014/main" val="20000"/>
                    </a:ext>
                  </a:extLst>
                </a:gridCol>
                <a:gridCol w="2717800">
                  <a:extLst>
                    <a:ext uri="{9D8B030D-6E8A-4147-A177-3AD203B41FA5}">
                      <a16:colId xmlns:a16="http://schemas.microsoft.com/office/drawing/2014/main" val="20001"/>
                    </a:ext>
                  </a:extLst>
                </a:gridCol>
                <a:gridCol w="2717800">
                  <a:extLst>
                    <a:ext uri="{9D8B030D-6E8A-4147-A177-3AD203B41FA5}">
                      <a16:colId xmlns:a16="http://schemas.microsoft.com/office/drawing/2014/main" val="20002"/>
                    </a:ext>
                  </a:extLst>
                </a:gridCol>
              </a:tblGrid>
              <a:tr h="370840">
                <a:tc>
                  <a:txBody>
                    <a:bodyPr/>
                    <a:lstStyle/>
                    <a:p>
                      <a:r>
                        <a:rPr lang="en-US" dirty="0">
                          <a:latin typeface="Open Sans"/>
                        </a:rPr>
                        <a:t>Ratio</a:t>
                      </a:r>
                    </a:p>
                  </a:txBody>
                  <a:tcPr/>
                </a:tc>
                <a:tc>
                  <a:txBody>
                    <a:bodyPr/>
                    <a:lstStyle/>
                    <a:p>
                      <a:r>
                        <a:rPr lang="en-US" dirty="0">
                          <a:latin typeface="Open Sans"/>
                        </a:rPr>
                        <a:t>Definition</a:t>
                      </a:r>
                    </a:p>
                  </a:txBody>
                  <a:tcPr/>
                </a:tc>
                <a:tc>
                  <a:txBody>
                    <a:bodyPr/>
                    <a:lstStyle/>
                    <a:p>
                      <a:r>
                        <a:rPr lang="en-US" dirty="0">
                          <a:latin typeface="Open Sans"/>
                        </a:rPr>
                        <a:t>Significance</a:t>
                      </a:r>
                    </a:p>
                  </a:txBody>
                  <a:tcPr/>
                </a:tc>
                <a:extLst>
                  <a:ext uri="{0D108BD9-81ED-4DB2-BD59-A6C34878D82A}">
                    <a16:rowId xmlns:a16="http://schemas.microsoft.com/office/drawing/2014/main" val="10000"/>
                  </a:ext>
                </a:extLst>
              </a:tr>
              <a:tr h="370840">
                <a:tc>
                  <a:txBody>
                    <a:bodyPr/>
                    <a:lstStyle/>
                    <a:p>
                      <a:r>
                        <a:rPr lang="en-US" dirty="0">
                          <a:solidFill>
                            <a:schemeClr val="bg2"/>
                          </a:solidFill>
                          <a:latin typeface="Open Sans"/>
                        </a:rPr>
                        <a:t>Debt Ratio</a:t>
                      </a:r>
                      <a:endParaRPr lang="en-US" b="1" dirty="0">
                        <a:solidFill>
                          <a:schemeClr val="bg2"/>
                        </a:solidFill>
                        <a:latin typeface="Open Sans"/>
                      </a:endParaRPr>
                    </a:p>
                  </a:txBody>
                  <a:tcPr/>
                </a:tc>
                <a:tc>
                  <a:txBody>
                    <a:bodyPr/>
                    <a:lstStyle/>
                    <a:p>
                      <a:r>
                        <a:rPr lang="en-US" dirty="0">
                          <a:solidFill>
                            <a:schemeClr val="bg2"/>
                          </a:solidFill>
                          <a:latin typeface="Open Sans"/>
                        </a:rPr>
                        <a:t>Total Liabilities/Total Assets</a:t>
                      </a:r>
                    </a:p>
                  </a:txBody>
                  <a:tcPr/>
                </a:tc>
                <a:tc>
                  <a:txBody>
                    <a:bodyPr/>
                    <a:lstStyle/>
                    <a:p>
                      <a:r>
                        <a:rPr lang="en-US" dirty="0">
                          <a:solidFill>
                            <a:schemeClr val="bg2"/>
                          </a:solidFill>
                          <a:latin typeface="Open Sans"/>
                        </a:rPr>
                        <a:t>The higher the %, the more risky position the company</a:t>
                      </a:r>
                      <a:r>
                        <a:rPr lang="en-US" baseline="0" dirty="0">
                          <a:solidFill>
                            <a:schemeClr val="bg2"/>
                          </a:solidFill>
                          <a:latin typeface="Open Sans"/>
                        </a:rPr>
                        <a:t> is in because its debt is higher.</a:t>
                      </a:r>
                      <a:endParaRPr lang="en-US" dirty="0">
                        <a:solidFill>
                          <a:schemeClr val="bg2"/>
                        </a:solidFill>
                        <a:latin typeface="Open Sans"/>
                      </a:endParaRPr>
                    </a:p>
                  </a:txBody>
                  <a:tcPr/>
                </a:tc>
                <a:extLst>
                  <a:ext uri="{0D108BD9-81ED-4DB2-BD59-A6C34878D82A}">
                    <a16:rowId xmlns:a16="http://schemas.microsoft.com/office/drawing/2014/main" val="10001"/>
                  </a:ext>
                </a:extLst>
              </a:tr>
              <a:tr h="370840">
                <a:tc>
                  <a:txBody>
                    <a:bodyPr/>
                    <a:lstStyle/>
                    <a:p>
                      <a:r>
                        <a:rPr lang="en-US" dirty="0">
                          <a:solidFill>
                            <a:schemeClr val="bg2"/>
                          </a:solidFill>
                          <a:latin typeface="Open Sans"/>
                        </a:rPr>
                        <a:t>Debt-Equity Ratio</a:t>
                      </a:r>
                      <a:endParaRPr lang="en-US" b="1" dirty="0">
                        <a:solidFill>
                          <a:schemeClr val="bg2"/>
                        </a:solidFill>
                        <a:latin typeface="Open Sans"/>
                      </a:endParaRPr>
                    </a:p>
                  </a:txBody>
                  <a:tcPr/>
                </a:tc>
                <a:tc>
                  <a:txBody>
                    <a:bodyPr/>
                    <a:lstStyle/>
                    <a:p>
                      <a:r>
                        <a:rPr lang="en-US" dirty="0">
                          <a:solidFill>
                            <a:schemeClr val="bg2"/>
                          </a:solidFill>
                          <a:latin typeface="Open Sans"/>
                        </a:rPr>
                        <a:t>Total Liabilities/Total Stockholder’s Equity</a:t>
                      </a:r>
                    </a:p>
                  </a:txBody>
                  <a:tcPr/>
                </a:tc>
                <a:tc>
                  <a:txBody>
                    <a:bodyPr/>
                    <a:lstStyle/>
                    <a:p>
                      <a:r>
                        <a:rPr lang="en-US" dirty="0">
                          <a:solidFill>
                            <a:schemeClr val="bg2"/>
                          </a:solidFill>
                          <a:latin typeface="Open Sans"/>
                        </a:rPr>
                        <a:t>The lower the %, the better.  Shows the % of debt held by suppliers</a:t>
                      </a:r>
                      <a:r>
                        <a:rPr lang="en-US" baseline="0" dirty="0">
                          <a:solidFill>
                            <a:schemeClr val="bg2"/>
                          </a:solidFill>
                          <a:latin typeface="Open Sans"/>
                        </a:rPr>
                        <a:t> and other creditors as compared to how much shareholders have invested.</a:t>
                      </a:r>
                      <a:endParaRPr lang="en-US" dirty="0">
                        <a:solidFill>
                          <a:schemeClr val="bg2"/>
                        </a:solidFill>
                        <a:latin typeface="Open Sans"/>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5102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Financial Ratios – Operating/Cash Flow</a:t>
            </a:r>
          </a:p>
        </p:txBody>
      </p:sp>
      <p:graphicFrame>
        <p:nvGraphicFramePr>
          <p:cNvPr id="10" name="Content Placeholder 4">
            <a:extLst>
              <a:ext uri="{FF2B5EF4-FFF2-40B4-BE49-F238E27FC236}">
                <a16:creationId xmlns:a16="http://schemas.microsoft.com/office/drawing/2014/main" id="{61B95794-2CD3-4020-9ACC-36C43089E928}"/>
              </a:ext>
            </a:extLst>
          </p:cNvPr>
          <p:cNvGraphicFramePr>
            <a:graphicFrameLocks/>
          </p:cNvGraphicFramePr>
          <p:nvPr>
            <p:extLst>
              <p:ext uri="{D42A27DB-BD31-4B8C-83A1-F6EECF244321}">
                <p14:modId xmlns:p14="http://schemas.microsoft.com/office/powerpoint/2010/main" val="702624913"/>
              </p:ext>
            </p:extLst>
          </p:nvPr>
        </p:nvGraphicFramePr>
        <p:xfrm>
          <a:off x="1794163" y="1578685"/>
          <a:ext cx="8686800" cy="2651760"/>
        </p:xfrm>
        <a:graphic>
          <a:graphicData uri="http://schemas.openxmlformats.org/drawingml/2006/table">
            <a:tbl>
              <a:tblPr firstRow="1" bandRow="1">
                <a:tableStyleId>{08FB837D-C827-4EFA-A057-4D05807E0F7C}</a:tableStyleId>
              </a:tblPr>
              <a:tblGrid>
                <a:gridCol w="28956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327779">
                <a:tc>
                  <a:txBody>
                    <a:bodyPr/>
                    <a:lstStyle/>
                    <a:p>
                      <a:r>
                        <a:rPr lang="en-US" dirty="0">
                          <a:latin typeface="Open Sans"/>
                        </a:rPr>
                        <a:t>Ratio</a:t>
                      </a:r>
                    </a:p>
                  </a:txBody>
                  <a:tcPr/>
                </a:tc>
                <a:tc>
                  <a:txBody>
                    <a:bodyPr/>
                    <a:lstStyle/>
                    <a:p>
                      <a:r>
                        <a:rPr lang="en-US" dirty="0">
                          <a:latin typeface="Open Sans"/>
                        </a:rPr>
                        <a:t>Definition</a:t>
                      </a:r>
                    </a:p>
                  </a:txBody>
                  <a:tcPr/>
                </a:tc>
                <a:tc>
                  <a:txBody>
                    <a:bodyPr/>
                    <a:lstStyle/>
                    <a:p>
                      <a:r>
                        <a:rPr lang="en-US" dirty="0">
                          <a:latin typeface="Open Sans"/>
                        </a:rPr>
                        <a:t>Significance</a:t>
                      </a:r>
                    </a:p>
                  </a:txBody>
                  <a:tcPr/>
                </a:tc>
                <a:extLst>
                  <a:ext uri="{0D108BD9-81ED-4DB2-BD59-A6C34878D82A}">
                    <a16:rowId xmlns:a16="http://schemas.microsoft.com/office/drawing/2014/main" val="10000"/>
                  </a:ext>
                </a:extLst>
              </a:tr>
              <a:tr h="2263021">
                <a:tc>
                  <a:txBody>
                    <a:bodyPr/>
                    <a:lstStyle/>
                    <a:p>
                      <a:r>
                        <a:rPr lang="en-US" dirty="0">
                          <a:solidFill>
                            <a:schemeClr val="bg2"/>
                          </a:solidFill>
                          <a:latin typeface="Open Sans"/>
                        </a:rPr>
                        <a:t>Fixed Asset Turnover Rate</a:t>
                      </a:r>
                      <a:endParaRPr lang="en-US" b="1" dirty="0">
                        <a:solidFill>
                          <a:schemeClr val="bg2"/>
                        </a:solidFill>
                        <a:latin typeface="Open Sans"/>
                      </a:endParaRPr>
                    </a:p>
                  </a:txBody>
                  <a:tcPr/>
                </a:tc>
                <a:tc>
                  <a:txBody>
                    <a:bodyPr/>
                    <a:lstStyle/>
                    <a:p>
                      <a:r>
                        <a:rPr lang="en-US" dirty="0">
                          <a:solidFill>
                            <a:schemeClr val="bg2"/>
                          </a:solidFill>
                          <a:latin typeface="Open Sans"/>
                        </a:rPr>
                        <a:t>Revenue/Property, Plant and Equipment</a:t>
                      </a:r>
                    </a:p>
                  </a:txBody>
                  <a:tcPr/>
                </a:tc>
                <a:tc>
                  <a:txBody>
                    <a:bodyPr/>
                    <a:lstStyle/>
                    <a:p>
                      <a:r>
                        <a:rPr lang="en-US" dirty="0">
                          <a:solidFill>
                            <a:schemeClr val="bg2"/>
                          </a:solidFill>
                          <a:latin typeface="Open Sans"/>
                        </a:rPr>
                        <a:t>The higher the rate, the better.  Demonstrates that these higher-priced assets are generating sales. Must consider company type (e.g.,</a:t>
                      </a:r>
                      <a:r>
                        <a:rPr lang="en-US" baseline="0" dirty="0">
                          <a:solidFill>
                            <a:schemeClr val="bg2"/>
                          </a:solidFill>
                          <a:latin typeface="Open Sans"/>
                        </a:rPr>
                        <a:t> </a:t>
                      </a:r>
                      <a:r>
                        <a:rPr lang="en-US" dirty="0">
                          <a:solidFill>
                            <a:schemeClr val="bg2"/>
                          </a:solidFill>
                          <a:latin typeface="Open Sans"/>
                        </a:rPr>
                        <a:t>an Internet company versus an industrial equipment company).</a:t>
                      </a:r>
                    </a:p>
                  </a:txBody>
                  <a:tcPr/>
                </a:tc>
                <a:extLst>
                  <a:ext uri="{0D108BD9-81ED-4DB2-BD59-A6C34878D82A}">
                    <a16:rowId xmlns:a16="http://schemas.microsoft.com/office/drawing/2014/main" val="10001"/>
                  </a:ext>
                </a:extLst>
              </a:tr>
            </a:tbl>
          </a:graphicData>
        </a:graphic>
      </p:graphicFrame>
      <p:graphicFrame>
        <p:nvGraphicFramePr>
          <p:cNvPr id="11" name="Content Placeholder 4">
            <a:extLst>
              <a:ext uri="{FF2B5EF4-FFF2-40B4-BE49-F238E27FC236}">
                <a16:creationId xmlns:a16="http://schemas.microsoft.com/office/drawing/2014/main" id="{436CC007-76B7-463B-98BB-6030D0ECDE49}"/>
              </a:ext>
            </a:extLst>
          </p:cNvPr>
          <p:cNvGraphicFramePr>
            <a:graphicFrameLocks/>
          </p:cNvGraphicFramePr>
          <p:nvPr>
            <p:extLst>
              <p:ext uri="{D42A27DB-BD31-4B8C-83A1-F6EECF244321}">
                <p14:modId xmlns:p14="http://schemas.microsoft.com/office/powerpoint/2010/main" val="1563135140"/>
              </p:ext>
            </p:extLst>
          </p:nvPr>
        </p:nvGraphicFramePr>
        <p:xfrm>
          <a:off x="1794163" y="4245685"/>
          <a:ext cx="8686800" cy="1909053"/>
        </p:xfrm>
        <a:graphic>
          <a:graphicData uri="http://schemas.openxmlformats.org/drawingml/2006/table">
            <a:tbl>
              <a:tblPr firstRow="1" bandRow="1">
                <a:tableStyleId>{08FB837D-C827-4EFA-A057-4D05807E0F7C}</a:tableStyleId>
              </a:tblPr>
              <a:tblGrid>
                <a:gridCol w="28956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385188">
                <a:tc>
                  <a:txBody>
                    <a:bodyPr/>
                    <a:lstStyle/>
                    <a:p>
                      <a:r>
                        <a:rPr lang="en-US" dirty="0">
                          <a:latin typeface="Open Sans"/>
                        </a:rPr>
                        <a:t>Ratio</a:t>
                      </a:r>
                    </a:p>
                  </a:txBody>
                  <a:tcPr/>
                </a:tc>
                <a:tc>
                  <a:txBody>
                    <a:bodyPr/>
                    <a:lstStyle/>
                    <a:p>
                      <a:r>
                        <a:rPr lang="en-US" dirty="0">
                          <a:latin typeface="Open Sans"/>
                        </a:rPr>
                        <a:t>Definition</a:t>
                      </a:r>
                    </a:p>
                  </a:txBody>
                  <a:tcPr/>
                </a:tc>
                <a:tc>
                  <a:txBody>
                    <a:bodyPr/>
                    <a:lstStyle/>
                    <a:p>
                      <a:r>
                        <a:rPr lang="en-US" dirty="0">
                          <a:latin typeface="Open Sans"/>
                        </a:rPr>
                        <a:t>Significance</a:t>
                      </a:r>
                    </a:p>
                  </a:txBody>
                  <a:tcPr/>
                </a:tc>
                <a:extLst>
                  <a:ext uri="{0D108BD9-81ED-4DB2-BD59-A6C34878D82A}">
                    <a16:rowId xmlns:a16="http://schemas.microsoft.com/office/drawing/2014/main" val="10000"/>
                  </a:ext>
                </a:extLst>
              </a:tr>
              <a:tr h="1523865">
                <a:tc>
                  <a:txBody>
                    <a:bodyPr/>
                    <a:lstStyle/>
                    <a:p>
                      <a:r>
                        <a:rPr lang="en-US" dirty="0">
                          <a:solidFill>
                            <a:schemeClr val="bg2"/>
                          </a:solidFill>
                          <a:latin typeface="Open Sans"/>
                        </a:rPr>
                        <a:t>Operating Cash Flow/Sales Ratio</a:t>
                      </a:r>
                      <a:endParaRPr lang="en-US" b="1" dirty="0">
                        <a:solidFill>
                          <a:schemeClr val="bg2"/>
                        </a:solidFill>
                        <a:latin typeface="Open Sans"/>
                      </a:endParaRPr>
                    </a:p>
                  </a:txBody>
                  <a:tcPr/>
                </a:tc>
                <a:tc>
                  <a:txBody>
                    <a:bodyPr/>
                    <a:lstStyle/>
                    <a:p>
                      <a:r>
                        <a:rPr lang="en-US" dirty="0">
                          <a:solidFill>
                            <a:schemeClr val="bg2"/>
                          </a:solidFill>
                          <a:latin typeface="Open Sans"/>
                        </a:rPr>
                        <a:t>Operating Cash Flow/Revenue</a:t>
                      </a:r>
                    </a:p>
                  </a:txBody>
                  <a:tcPr/>
                </a:tc>
                <a:tc>
                  <a:txBody>
                    <a:bodyPr/>
                    <a:lstStyle/>
                    <a:p>
                      <a:r>
                        <a:rPr lang="en-US" dirty="0">
                          <a:solidFill>
                            <a:schemeClr val="bg2"/>
                          </a:solidFill>
                          <a:latin typeface="Open Sans"/>
                        </a:rPr>
                        <a:t>The higher the %, the better.  Shows effectiveness of accounts</a:t>
                      </a:r>
                      <a:r>
                        <a:rPr lang="en-US" baseline="0" dirty="0">
                          <a:solidFill>
                            <a:schemeClr val="bg2"/>
                          </a:solidFill>
                          <a:latin typeface="Open Sans"/>
                        </a:rPr>
                        <a:t> receivables paying down balances.</a:t>
                      </a:r>
                      <a:endParaRPr lang="en-US" dirty="0">
                        <a:solidFill>
                          <a:schemeClr val="bg2"/>
                        </a:solidFill>
                        <a:latin typeface="Open San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70752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Financial Ratios – Value of Investment</a:t>
            </a:r>
          </a:p>
        </p:txBody>
      </p:sp>
      <p:graphicFrame>
        <p:nvGraphicFramePr>
          <p:cNvPr id="6" name="Content Placeholder 4">
            <a:extLst>
              <a:ext uri="{FF2B5EF4-FFF2-40B4-BE49-F238E27FC236}">
                <a16:creationId xmlns:a16="http://schemas.microsoft.com/office/drawing/2014/main" id="{CE80B6FD-8C26-46F1-BA68-0F5708D61C5C}"/>
              </a:ext>
            </a:extLst>
          </p:cNvPr>
          <p:cNvGraphicFramePr>
            <a:graphicFrameLocks noGrp="1"/>
          </p:cNvGraphicFramePr>
          <p:nvPr>
            <p:ph idx="1"/>
            <p:extLst>
              <p:ext uri="{D42A27DB-BD31-4B8C-83A1-F6EECF244321}">
                <p14:modId xmlns:p14="http://schemas.microsoft.com/office/powerpoint/2010/main" val="3584968683"/>
              </p:ext>
            </p:extLst>
          </p:nvPr>
        </p:nvGraphicFramePr>
        <p:xfrm>
          <a:off x="1693690" y="1981200"/>
          <a:ext cx="8153400" cy="3296920"/>
        </p:xfrm>
        <a:graphic>
          <a:graphicData uri="http://schemas.openxmlformats.org/drawingml/2006/table">
            <a:tbl>
              <a:tblPr firstRow="1" bandRow="1">
                <a:tableStyleId>{08FB837D-C827-4EFA-A057-4D05807E0F7C}</a:tableStyleId>
              </a:tblPr>
              <a:tblGrid>
                <a:gridCol w="2717800">
                  <a:extLst>
                    <a:ext uri="{9D8B030D-6E8A-4147-A177-3AD203B41FA5}">
                      <a16:colId xmlns:a16="http://schemas.microsoft.com/office/drawing/2014/main" val="20000"/>
                    </a:ext>
                  </a:extLst>
                </a:gridCol>
                <a:gridCol w="2717800">
                  <a:extLst>
                    <a:ext uri="{9D8B030D-6E8A-4147-A177-3AD203B41FA5}">
                      <a16:colId xmlns:a16="http://schemas.microsoft.com/office/drawing/2014/main" val="20001"/>
                    </a:ext>
                  </a:extLst>
                </a:gridCol>
                <a:gridCol w="2717800">
                  <a:extLst>
                    <a:ext uri="{9D8B030D-6E8A-4147-A177-3AD203B41FA5}">
                      <a16:colId xmlns:a16="http://schemas.microsoft.com/office/drawing/2014/main" val="20002"/>
                    </a:ext>
                  </a:extLst>
                </a:gridCol>
              </a:tblGrid>
              <a:tr h="370840">
                <a:tc>
                  <a:txBody>
                    <a:bodyPr/>
                    <a:lstStyle/>
                    <a:p>
                      <a:r>
                        <a:rPr lang="en-US" dirty="0">
                          <a:latin typeface="Open Sans"/>
                        </a:rPr>
                        <a:t>Ratio</a:t>
                      </a:r>
                    </a:p>
                  </a:txBody>
                  <a:tcPr/>
                </a:tc>
                <a:tc>
                  <a:txBody>
                    <a:bodyPr/>
                    <a:lstStyle/>
                    <a:p>
                      <a:r>
                        <a:rPr lang="en-US" dirty="0">
                          <a:latin typeface="Open Sans"/>
                        </a:rPr>
                        <a:t>Definition</a:t>
                      </a:r>
                    </a:p>
                  </a:txBody>
                  <a:tcPr/>
                </a:tc>
                <a:tc>
                  <a:txBody>
                    <a:bodyPr/>
                    <a:lstStyle/>
                    <a:p>
                      <a:r>
                        <a:rPr lang="en-US" dirty="0">
                          <a:latin typeface="Open Sans"/>
                        </a:rPr>
                        <a:t>Significance</a:t>
                      </a:r>
                    </a:p>
                  </a:txBody>
                  <a:tcPr/>
                </a:tc>
                <a:extLst>
                  <a:ext uri="{0D108BD9-81ED-4DB2-BD59-A6C34878D82A}">
                    <a16:rowId xmlns:a16="http://schemas.microsoft.com/office/drawing/2014/main" val="10000"/>
                  </a:ext>
                </a:extLst>
              </a:tr>
              <a:tr h="370840">
                <a:tc>
                  <a:txBody>
                    <a:bodyPr/>
                    <a:lstStyle/>
                    <a:p>
                      <a:r>
                        <a:rPr lang="en-US" dirty="0">
                          <a:solidFill>
                            <a:schemeClr val="bg2"/>
                          </a:solidFill>
                          <a:latin typeface="Open Sans"/>
                        </a:rPr>
                        <a:t>Price/Earnings</a:t>
                      </a:r>
                      <a:endParaRPr lang="en-US" b="1" dirty="0">
                        <a:solidFill>
                          <a:schemeClr val="bg2"/>
                        </a:solidFill>
                        <a:latin typeface="Open Sans"/>
                      </a:endParaRPr>
                    </a:p>
                  </a:txBody>
                  <a:tcPr/>
                </a:tc>
                <a:tc>
                  <a:txBody>
                    <a:bodyPr/>
                    <a:lstStyle/>
                    <a:p>
                      <a:r>
                        <a:rPr lang="en-US" dirty="0">
                          <a:solidFill>
                            <a:schemeClr val="bg2"/>
                          </a:solidFill>
                          <a:latin typeface="Open Sans"/>
                        </a:rPr>
                        <a:t>Share price of stock/Earnings per share</a:t>
                      </a:r>
                    </a:p>
                  </a:txBody>
                  <a:tcPr/>
                </a:tc>
                <a:tc>
                  <a:txBody>
                    <a:bodyPr/>
                    <a:lstStyle/>
                    <a:p>
                      <a:r>
                        <a:rPr lang="en-US" dirty="0">
                          <a:solidFill>
                            <a:schemeClr val="bg2"/>
                          </a:solidFill>
                          <a:latin typeface="Open Sans"/>
                        </a:rPr>
                        <a:t>A higher number usually indicates higher growth relative to the market. </a:t>
                      </a:r>
                    </a:p>
                  </a:txBody>
                  <a:tcPr/>
                </a:tc>
                <a:extLst>
                  <a:ext uri="{0D108BD9-81ED-4DB2-BD59-A6C34878D82A}">
                    <a16:rowId xmlns:a16="http://schemas.microsoft.com/office/drawing/2014/main" val="10001"/>
                  </a:ext>
                </a:extLst>
              </a:tr>
              <a:tr h="370840">
                <a:tc>
                  <a:txBody>
                    <a:bodyPr/>
                    <a:lstStyle/>
                    <a:p>
                      <a:r>
                        <a:rPr lang="en-US" dirty="0">
                          <a:solidFill>
                            <a:schemeClr val="bg2"/>
                          </a:solidFill>
                          <a:latin typeface="Open Sans"/>
                        </a:rPr>
                        <a:t>Dividend</a:t>
                      </a:r>
                      <a:r>
                        <a:rPr lang="en-US" baseline="0" dirty="0">
                          <a:solidFill>
                            <a:schemeClr val="bg2"/>
                          </a:solidFill>
                          <a:latin typeface="Open Sans"/>
                        </a:rPr>
                        <a:t> Yield</a:t>
                      </a:r>
                      <a:endParaRPr lang="en-US" b="1" dirty="0">
                        <a:solidFill>
                          <a:schemeClr val="bg2"/>
                        </a:solidFill>
                        <a:latin typeface="Open Sans"/>
                      </a:endParaRPr>
                    </a:p>
                  </a:txBody>
                  <a:tcPr/>
                </a:tc>
                <a:tc>
                  <a:txBody>
                    <a:bodyPr/>
                    <a:lstStyle/>
                    <a:p>
                      <a:r>
                        <a:rPr lang="en-US" dirty="0">
                          <a:solidFill>
                            <a:schemeClr val="bg2"/>
                          </a:solidFill>
                          <a:latin typeface="Open Sans"/>
                        </a:rPr>
                        <a:t>Annual dividend</a:t>
                      </a:r>
                      <a:r>
                        <a:rPr lang="en-US" baseline="0" dirty="0">
                          <a:solidFill>
                            <a:schemeClr val="bg2"/>
                          </a:solidFill>
                          <a:latin typeface="Open Sans"/>
                        </a:rPr>
                        <a:t> per share/Share price of stock</a:t>
                      </a:r>
                      <a:endParaRPr lang="en-US" dirty="0">
                        <a:solidFill>
                          <a:schemeClr val="bg2"/>
                        </a:solidFill>
                        <a:latin typeface="Open Sans"/>
                      </a:endParaRPr>
                    </a:p>
                  </a:txBody>
                  <a:tcPr/>
                </a:tc>
                <a:tc>
                  <a:txBody>
                    <a:bodyPr/>
                    <a:lstStyle/>
                    <a:p>
                      <a:r>
                        <a:rPr lang="en-US" dirty="0">
                          <a:solidFill>
                            <a:schemeClr val="bg2"/>
                          </a:solidFill>
                          <a:latin typeface="Open Sans"/>
                        </a:rPr>
                        <a:t>A higher % indicates a higher dividend</a:t>
                      </a:r>
                      <a:r>
                        <a:rPr lang="en-US" baseline="0" dirty="0">
                          <a:solidFill>
                            <a:schemeClr val="bg2"/>
                          </a:solidFill>
                          <a:latin typeface="Open Sans"/>
                        </a:rPr>
                        <a:t> payout based on the price per share.  Utility companies typically may pay more dividends than growth companies.</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53736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Financial Ratios – Value of Investment </a:t>
            </a:r>
          </a:p>
        </p:txBody>
      </p:sp>
      <p:graphicFrame>
        <p:nvGraphicFramePr>
          <p:cNvPr id="6" name="Content Placeholder 4">
            <a:extLst>
              <a:ext uri="{FF2B5EF4-FFF2-40B4-BE49-F238E27FC236}">
                <a16:creationId xmlns:a16="http://schemas.microsoft.com/office/drawing/2014/main" id="{8BBC2BF4-F6A9-4786-A116-597761599E78}"/>
              </a:ext>
            </a:extLst>
          </p:cNvPr>
          <p:cNvGraphicFramePr>
            <a:graphicFrameLocks noGrp="1"/>
          </p:cNvGraphicFramePr>
          <p:nvPr>
            <p:ph idx="1"/>
            <p:extLst>
              <p:ext uri="{D42A27DB-BD31-4B8C-83A1-F6EECF244321}">
                <p14:modId xmlns:p14="http://schemas.microsoft.com/office/powerpoint/2010/main" val="2677813372"/>
              </p:ext>
            </p:extLst>
          </p:nvPr>
        </p:nvGraphicFramePr>
        <p:xfrm>
          <a:off x="1579390" y="2178627"/>
          <a:ext cx="8382000" cy="2656840"/>
        </p:xfrm>
        <a:graphic>
          <a:graphicData uri="http://schemas.openxmlformats.org/drawingml/2006/table">
            <a:tbl>
              <a:tblPr firstRow="1" bandRow="1">
                <a:tableStyleId>{08FB837D-C827-4EFA-A057-4D05807E0F7C}</a:tableStyleId>
              </a:tblPr>
              <a:tblGrid>
                <a:gridCol w="2794000">
                  <a:extLst>
                    <a:ext uri="{9D8B030D-6E8A-4147-A177-3AD203B41FA5}">
                      <a16:colId xmlns:a16="http://schemas.microsoft.com/office/drawing/2014/main" val="20000"/>
                    </a:ext>
                  </a:extLst>
                </a:gridCol>
                <a:gridCol w="2794000">
                  <a:extLst>
                    <a:ext uri="{9D8B030D-6E8A-4147-A177-3AD203B41FA5}">
                      <a16:colId xmlns:a16="http://schemas.microsoft.com/office/drawing/2014/main" val="20001"/>
                    </a:ext>
                  </a:extLst>
                </a:gridCol>
                <a:gridCol w="2794000">
                  <a:extLst>
                    <a:ext uri="{9D8B030D-6E8A-4147-A177-3AD203B41FA5}">
                      <a16:colId xmlns:a16="http://schemas.microsoft.com/office/drawing/2014/main" val="20002"/>
                    </a:ext>
                  </a:extLst>
                </a:gridCol>
              </a:tblGrid>
              <a:tr h="370840">
                <a:tc>
                  <a:txBody>
                    <a:bodyPr/>
                    <a:lstStyle/>
                    <a:p>
                      <a:r>
                        <a:rPr lang="en-US" dirty="0">
                          <a:latin typeface="Open Sans"/>
                        </a:rPr>
                        <a:t>Ratio</a:t>
                      </a:r>
                    </a:p>
                  </a:txBody>
                  <a:tcPr/>
                </a:tc>
                <a:tc>
                  <a:txBody>
                    <a:bodyPr/>
                    <a:lstStyle/>
                    <a:p>
                      <a:r>
                        <a:rPr lang="en-US" dirty="0">
                          <a:latin typeface="Open Sans"/>
                        </a:rPr>
                        <a:t>Definition</a:t>
                      </a:r>
                    </a:p>
                  </a:txBody>
                  <a:tcPr/>
                </a:tc>
                <a:tc>
                  <a:txBody>
                    <a:bodyPr/>
                    <a:lstStyle/>
                    <a:p>
                      <a:r>
                        <a:rPr lang="en-US" dirty="0">
                          <a:latin typeface="Open Sans"/>
                        </a:rPr>
                        <a:t>Significance</a:t>
                      </a:r>
                    </a:p>
                  </a:txBody>
                  <a:tcPr/>
                </a:tc>
                <a:extLst>
                  <a:ext uri="{0D108BD9-81ED-4DB2-BD59-A6C34878D82A}">
                    <a16:rowId xmlns:a16="http://schemas.microsoft.com/office/drawing/2014/main" val="10000"/>
                  </a:ext>
                </a:extLst>
              </a:tr>
              <a:tr h="370840">
                <a:tc>
                  <a:txBody>
                    <a:bodyPr/>
                    <a:lstStyle/>
                    <a:p>
                      <a:r>
                        <a:rPr lang="en-US" dirty="0">
                          <a:solidFill>
                            <a:schemeClr val="bg2"/>
                          </a:solidFill>
                          <a:latin typeface="Open Sans"/>
                        </a:rPr>
                        <a:t>Price/Book Value Ratio</a:t>
                      </a:r>
                      <a:endParaRPr lang="en-US" b="1" dirty="0">
                        <a:solidFill>
                          <a:schemeClr val="bg2"/>
                        </a:solidFill>
                        <a:latin typeface="Open Sans"/>
                      </a:endParaRPr>
                    </a:p>
                  </a:txBody>
                  <a:tcPr/>
                </a:tc>
                <a:tc>
                  <a:txBody>
                    <a:bodyPr/>
                    <a:lstStyle/>
                    <a:p>
                      <a:r>
                        <a:rPr lang="en-US" dirty="0">
                          <a:solidFill>
                            <a:schemeClr val="bg2"/>
                          </a:solidFill>
                          <a:latin typeface="Open Sans"/>
                        </a:rPr>
                        <a:t>Share price of stock/Stockholder’s Equity per share *</a:t>
                      </a:r>
                    </a:p>
                    <a:p>
                      <a:r>
                        <a:rPr lang="en-US" dirty="0">
                          <a:solidFill>
                            <a:schemeClr val="bg2"/>
                          </a:solidFill>
                          <a:latin typeface="Open Sans"/>
                        </a:rPr>
                        <a:t>(Stockholder’s equity per</a:t>
                      </a:r>
                      <a:r>
                        <a:rPr lang="en-US" baseline="0" dirty="0">
                          <a:solidFill>
                            <a:schemeClr val="bg2"/>
                          </a:solidFill>
                          <a:latin typeface="Open Sans"/>
                        </a:rPr>
                        <a:t> share=stockholder’s equity on the Balance Sheet/Number of shares outstanding)</a:t>
                      </a:r>
                      <a:endParaRPr lang="en-US" dirty="0">
                        <a:solidFill>
                          <a:schemeClr val="bg2"/>
                        </a:solidFill>
                        <a:latin typeface="Open Sans"/>
                      </a:endParaRPr>
                    </a:p>
                  </a:txBody>
                  <a:tcPr/>
                </a:tc>
                <a:tc>
                  <a:txBody>
                    <a:bodyPr/>
                    <a:lstStyle/>
                    <a:p>
                      <a:r>
                        <a:rPr lang="en-US" dirty="0">
                          <a:solidFill>
                            <a:schemeClr val="bg2"/>
                          </a:solidFill>
                          <a:latin typeface="Open Sans"/>
                        </a:rPr>
                        <a:t>If</a:t>
                      </a:r>
                      <a:r>
                        <a:rPr lang="en-US" baseline="0" dirty="0">
                          <a:solidFill>
                            <a:schemeClr val="bg2"/>
                          </a:solidFill>
                          <a:latin typeface="Open Sans"/>
                        </a:rPr>
                        <a:t> stock price &lt; book value, stock can be a good value, possibly.  If the stock price &gt; book value, some may think the stock price is too high.</a:t>
                      </a:r>
                      <a:endParaRPr lang="en-US" dirty="0">
                        <a:solidFill>
                          <a:schemeClr val="bg2"/>
                        </a:solidFill>
                        <a:latin typeface="Open San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48728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Formal Assessments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Annual Report Analysis Assignment #1 </a:t>
            </a:r>
            <a:r>
              <a:rPr lang="en-US" dirty="0"/>
              <a:t>-  Select two companies and conduct Internet research to locate their annual reports. Create a table or diagram comparing at least 5 different ratios for the companies using the Balance Sheet, Income Statement, and/or Cash Flow Statements. Make a recommendation on whether or not investing in stock in these companies would be a profitable idea.</a:t>
            </a:r>
          </a:p>
          <a:p>
            <a:pPr lvl="1"/>
            <a:endParaRPr lang="en-US" dirty="0"/>
          </a:p>
        </p:txBody>
      </p:sp>
    </p:spTree>
    <p:extLst>
      <p:ext uri="{BB962C8B-B14F-4D97-AF65-F5344CB8AC3E}">
        <p14:creationId xmlns:p14="http://schemas.microsoft.com/office/powerpoint/2010/main" val="2397548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Formal Assessments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Mutual Fund Venn Diagram Assignment #2</a:t>
            </a:r>
            <a:r>
              <a:rPr lang="en-US" dirty="0"/>
              <a:t> – Create a diagram comparing and contrasting 3 different mutual funds by searching online for ‘mutual fund prospectuses’.  The outer circles will contain the name of the fund and the price per share of the fund.  Include other pertinent information: a statement summarizing past performance of the fund, risks of the fund, management fees, and the investing strategy of the fund.  These may be included in the outer circles as well, but any information that is common to all three funds should be placed in the overlapping parts of the circles in the Venn diagram.</a:t>
            </a:r>
          </a:p>
          <a:p>
            <a:pPr lvl="1"/>
            <a:endParaRPr lang="en-US" dirty="0"/>
          </a:p>
        </p:txBody>
      </p:sp>
    </p:spTree>
    <p:extLst>
      <p:ext uri="{BB962C8B-B14F-4D97-AF65-F5344CB8AC3E}">
        <p14:creationId xmlns:p14="http://schemas.microsoft.com/office/powerpoint/2010/main" val="2677246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Formal Assessments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4734318"/>
          </a:xfrm>
        </p:spPr>
        <p:txBody>
          <a:bodyPr/>
          <a:lstStyle/>
          <a:p>
            <a:pPr lvl="1"/>
            <a:r>
              <a:rPr lang="en-US" b="1" dirty="0">
                <a:solidFill>
                  <a:schemeClr val="tx2"/>
                </a:solidFill>
              </a:rPr>
              <a:t>Company SWOT Analysis Assignment #3 </a:t>
            </a:r>
            <a:r>
              <a:rPr lang="en-US" dirty="0"/>
              <a:t>– Following the example of the SWOT analysis done as a class, select a company (the teacher can randomly place company names under each chair in the room and the students can see which company name is under their chair) for which to conduct a SWOT as an alternative investment strategy.  This analysis may be done on a computer using any of the available templates online or manually on </a:t>
            </a:r>
            <a:r>
              <a:rPr lang="en-US" dirty="0" err="1"/>
              <a:t>posterboard</a:t>
            </a:r>
            <a:r>
              <a:rPr lang="en-US" dirty="0"/>
              <a:t> or flipchart paper.  Include an investment recommendation based on the SWOT analysis.</a:t>
            </a:r>
          </a:p>
          <a:p>
            <a:pPr lvl="1"/>
            <a:endParaRPr lang="en-US" dirty="0"/>
          </a:p>
        </p:txBody>
      </p:sp>
    </p:spTree>
    <p:extLst>
      <p:ext uri="{BB962C8B-B14F-4D97-AF65-F5344CB8AC3E}">
        <p14:creationId xmlns:p14="http://schemas.microsoft.com/office/powerpoint/2010/main" val="344493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Annual Report</a:t>
            </a:r>
          </a:p>
        </p:txBody>
      </p:sp>
      <p:graphicFrame>
        <p:nvGraphicFramePr>
          <p:cNvPr id="6" name="Content Placeholder 6">
            <a:extLst>
              <a:ext uri="{FF2B5EF4-FFF2-40B4-BE49-F238E27FC236}">
                <a16:creationId xmlns:a16="http://schemas.microsoft.com/office/drawing/2014/main" id="{26D85FF7-489E-4B86-BD0C-3C942D0772F9}"/>
              </a:ext>
            </a:extLst>
          </p:cNvPr>
          <p:cNvGraphicFramePr>
            <a:graphicFrameLocks noGrp="1"/>
          </p:cNvGraphicFramePr>
          <p:nvPr>
            <p:ph idx="1"/>
            <p:extLst>
              <p:ext uri="{D42A27DB-BD31-4B8C-83A1-F6EECF244321}">
                <p14:modId xmlns:p14="http://schemas.microsoft.com/office/powerpoint/2010/main" val="3129178990"/>
              </p:ext>
            </p:extLst>
          </p:nvPr>
        </p:nvGraphicFramePr>
        <p:xfrm>
          <a:off x="2064058" y="1578746"/>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Financial Statement – The Balance Sheet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Provides information about:</a:t>
            </a:r>
          </a:p>
          <a:p>
            <a:pPr lvl="2"/>
            <a:r>
              <a:rPr lang="en-US" dirty="0"/>
              <a:t>Assets (Property)-current (cash) and long-term (land, buildings)</a:t>
            </a:r>
          </a:p>
          <a:p>
            <a:pPr lvl="2"/>
            <a:r>
              <a:rPr lang="en-US" dirty="0"/>
              <a:t>Liabilities (Loans)-current (accounts payable), long-term (notes payable)</a:t>
            </a:r>
          </a:p>
          <a:p>
            <a:pPr lvl="2"/>
            <a:r>
              <a:rPr lang="en-US" dirty="0"/>
              <a:t>Net worth or stockholder’s equity</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Financial Statement – The Income Statement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Provides information about:</a:t>
            </a:r>
          </a:p>
          <a:p>
            <a:pPr lvl="2"/>
            <a:r>
              <a:rPr lang="en-US" dirty="0"/>
              <a:t>Revenue-income from sales</a:t>
            </a:r>
          </a:p>
          <a:p>
            <a:pPr lvl="2"/>
            <a:r>
              <a:rPr lang="en-US" dirty="0"/>
              <a:t>Expenses-operating expenses such as salaries, rent, and utilities</a:t>
            </a:r>
          </a:p>
          <a:p>
            <a:pPr lvl="2"/>
            <a:r>
              <a:rPr lang="en-US" dirty="0"/>
              <a:t>Net income/Net loss-revenue minus expenses</a:t>
            </a:r>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Financial Statement – The Cash Flow Statement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Look for:</a:t>
            </a:r>
          </a:p>
          <a:p>
            <a:pPr lvl="2"/>
            <a:r>
              <a:rPr lang="en-US" dirty="0"/>
              <a:t>A positive number in cash flow from operations</a:t>
            </a:r>
          </a:p>
          <a:p>
            <a:pPr lvl="2"/>
            <a:r>
              <a:rPr lang="en-US" dirty="0"/>
              <a:t>Negative numbers in the investment section are not necessarily bad because it may mean the company has money to invest</a:t>
            </a:r>
          </a:p>
          <a:p>
            <a:pPr lvl="2"/>
            <a:r>
              <a:rPr lang="en-US" dirty="0"/>
              <a:t>Negative numbers in the financing section may not be a red flag either because the company could be paying out dividends or purchasing stock back from investors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to Look for In Financial Statements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Has balance sheet improved over the years? </a:t>
            </a:r>
          </a:p>
          <a:p>
            <a:pPr lvl="1"/>
            <a:r>
              <a:rPr lang="en-US" dirty="0"/>
              <a:t>Is there net income or net loss? </a:t>
            </a:r>
          </a:p>
          <a:p>
            <a:pPr lvl="1"/>
            <a:r>
              <a:rPr lang="en-US" dirty="0"/>
              <a:t>Is cash flow negative or positive? </a:t>
            </a:r>
          </a:p>
          <a:p>
            <a:pPr lvl="1"/>
            <a:r>
              <a:rPr lang="en-US" dirty="0"/>
              <a:t>Has cash flow from operations been increasing?</a:t>
            </a:r>
          </a:p>
          <a:p>
            <a:pPr lvl="1"/>
            <a:r>
              <a:rPr lang="en-US" dirty="0"/>
              <a:t>Are there risk factors or any legal actions?</a:t>
            </a:r>
          </a:p>
          <a:p>
            <a:pPr lvl="1"/>
            <a:r>
              <a:rPr lang="en-US" dirty="0"/>
              <a:t>Have gross margins been increasing?</a:t>
            </a:r>
          </a:p>
          <a:p>
            <a:pPr lvl="1"/>
            <a:r>
              <a:rPr lang="en-US" dirty="0"/>
              <a:t>Calculate various ratios from data in annual reports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 Prospectus?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Information provided by a corporation about an investment offering</a:t>
            </a:r>
          </a:p>
          <a:p>
            <a:pPr lvl="1"/>
            <a:r>
              <a:rPr lang="en-US" dirty="0"/>
              <a:t>For mutual funds, look for:</a:t>
            </a:r>
          </a:p>
          <a:p>
            <a:pPr lvl="2"/>
            <a:r>
              <a:rPr lang="en-US" dirty="0"/>
              <a:t>Management fees</a:t>
            </a:r>
          </a:p>
          <a:p>
            <a:pPr lvl="2"/>
            <a:r>
              <a:rPr lang="en-US" dirty="0"/>
              <a:t>Performance</a:t>
            </a:r>
          </a:p>
          <a:p>
            <a:pPr lvl="2"/>
            <a:r>
              <a:rPr lang="en-US" dirty="0"/>
              <a:t>Risks</a:t>
            </a:r>
          </a:p>
          <a:p>
            <a:pPr lvl="2"/>
            <a:r>
              <a:rPr lang="en-US" dirty="0"/>
              <a:t>Price per share</a:t>
            </a:r>
          </a:p>
          <a:p>
            <a:pPr marL="0" lvl="1" indent="0">
              <a:buNone/>
            </a:pPr>
            <a:r>
              <a:rPr lang="en-US" dirty="0"/>
              <a:t>			</a:t>
            </a:r>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Fundamental Analysis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Uses data from financial statements to value stocks and bonds</a:t>
            </a:r>
          </a:p>
          <a:p>
            <a:pPr lvl="1"/>
            <a:r>
              <a:rPr lang="en-US" dirty="0"/>
              <a:t>Uses the credit rating of a bond issuer</a:t>
            </a:r>
          </a:p>
          <a:p>
            <a:pPr lvl="1"/>
            <a:r>
              <a:rPr lang="en-US" dirty="0"/>
              <a:t>Looks at interest rates and economic factors</a:t>
            </a:r>
          </a:p>
          <a:p>
            <a:pPr lvl="1"/>
            <a:r>
              <a:rPr lang="en-US" dirty="0"/>
              <a:t>Warren Buffett-firm believer in fundamental analysis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35</TotalTime>
  <Words>1888</Words>
  <Application>Microsoft Office PowerPoint</Application>
  <PresentationFormat>Widescreen</PresentationFormat>
  <Paragraphs>145</Paragraphs>
  <Slides>19</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The Annual Report</vt:lpstr>
      <vt:lpstr>Financial Statement – The Balance Sheet</vt:lpstr>
      <vt:lpstr>Financial Statement – The Income Statement</vt:lpstr>
      <vt:lpstr>Financial Statement – The Cash Flow Statement</vt:lpstr>
      <vt:lpstr>What to Look for In Financial Statements</vt:lpstr>
      <vt:lpstr>What is a Prospectus?</vt:lpstr>
      <vt:lpstr>Fundamental Analysis</vt:lpstr>
      <vt:lpstr>Technical Analysis</vt:lpstr>
      <vt:lpstr>Financial Ratios – Liquidity</vt:lpstr>
      <vt:lpstr>Financial Ratios – Profitability</vt:lpstr>
      <vt:lpstr>Financial Ratios – Debt</vt:lpstr>
      <vt:lpstr>Financial Ratios – Operating/Cash Flow</vt:lpstr>
      <vt:lpstr>Financial Ratios – Value of Investment</vt:lpstr>
      <vt:lpstr>Financial Ratios – Value of Investment </vt:lpstr>
      <vt:lpstr>Formal Assessments</vt:lpstr>
      <vt:lpstr>Formal Assessments</vt:lpstr>
      <vt:lpstr>Formal Assessments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12</cp:revision>
  <cp:lastPrinted>2017-07-07T16:17:37Z</cp:lastPrinted>
  <dcterms:created xsi:type="dcterms:W3CDTF">2017-07-11T23:58:30Z</dcterms:created>
  <dcterms:modified xsi:type="dcterms:W3CDTF">2017-07-25T20:02:31Z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