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2"/>
  </p:notesMasterIdLst>
  <p:sldIdLst>
    <p:sldId id="321" r:id="rId6"/>
    <p:sldId id="319" r:id="rId7"/>
    <p:sldId id="323" r:id="rId8"/>
    <p:sldId id="324" r:id="rId9"/>
    <p:sldId id="325" r:id="rId10"/>
    <p:sldId id="326"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Introduction to Mycology</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Introduction to Mycology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Mycology is the study of fungi –</a:t>
            </a:r>
          </a:p>
          <a:p>
            <a:pPr lvl="2"/>
            <a:r>
              <a:rPr lang="en-US" sz="2400" dirty="0"/>
              <a:t> Yeast</a:t>
            </a:r>
          </a:p>
          <a:p>
            <a:pPr lvl="2"/>
            <a:r>
              <a:rPr lang="en-US" sz="2400" dirty="0"/>
              <a:t> Mold</a:t>
            </a:r>
          </a:p>
          <a:p>
            <a:pPr lvl="1"/>
            <a:endParaRPr lang="en-US" dirty="0"/>
          </a:p>
        </p:txBody>
      </p:sp>
      <p:pic>
        <p:nvPicPr>
          <p:cNvPr id="4" name="Picture 3">
            <a:extLst>
              <a:ext uri="{FF2B5EF4-FFF2-40B4-BE49-F238E27FC236}">
                <a16:creationId xmlns:a16="http://schemas.microsoft.com/office/drawing/2014/main" id="{8A765B28-6309-45E7-B364-300006A5DDD4}"/>
              </a:ext>
            </a:extLst>
          </p:cNvPr>
          <p:cNvPicPr>
            <a:picLocks noChangeAspect="1"/>
          </p:cNvPicPr>
          <p:nvPr/>
        </p:nvPicPr>
        <p:blipFill>
          <a:blip r:embed="rId2"/>
          <a:stretch>
            <a:fillRect/>
          </a:stretch>
        </p:blipFill>
        <p:spPr>
          <a:xfrm>
            <a:off x="4703568" y="3562841"/>
            <a:ext cx="3822996" cy="1997601"/>
          </a:xfrm>
          <a:prstGeom prst="rect">
            <a:avLst/>
          </a:prstGeom>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Mycology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Yeasts and molds have different structural and reproductive characteristics</a:t>
            </a:r>
          </a:p>
          <a:p>
            <a:pPr lvl="2"/>
            <a:r>
              <a:rPr lang="en-US" sz="2400" dirty="0"/>
              <a:t>Yeast are unicellular, nucleated rounded fungi while molds are multicellular, filamentous fungi</a:t>
            </a:r>
          </a:p>
          <a:p>
            <a:pPr lvl="2"/>
            <a:r>
              <a:rPr lang="en-US" sz="2400" dirty="0"/>
              <a:t>Yeast reproduce by a process called budding while molds produce spores to reproduce</a:t>
            </a:r>
          </a:p>
          <a:p>
            <a:pPr lvl="2"/>
            <a:r>
              <a:rPr lang="en-US" sz="2400" dirty="0"/>
              <a:t>Some yeast are opportunistic pathogens in that they cause disease in immuno-compromised individuals</a:t>
            </a:r>
          </a:p>
          <a:p>
            <a:pPr lvl="2"/>
            <a:r>
              <a:rPr lang="en-US" sz="2400" dirty="0"/>
              <a:t>Yeast are used in the preparation in the variety of foods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Mycology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Fungi serve  both beneficial and harmful roles in our environment</a:t>
            </a:r>
          </a:p>
          <a:p>
            <a:pPr lvl="2"/>
            <a:r>
              <a:rPr lang="en-US" sz="2400" dirty="0"/>
              <a:t>Molds used in the production of cheeses and also serve an antimicrobial purpose (penicillin)</a:t>
            </a:r>
          </a:p>
          <a:p>
            <a:pPr lvl="2"/>
            <a:r>
              <a:rPr lang="en-US" sz="2400" dirty="0"/>
              <a:t>Molds can be opportunistic infections in debilitated and immunosuppressed individuals</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Mycology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Infection to the human body</a:t>
            </a:r>
          </a:p>
          <a:p>
            <a:pPr lvl="2"/>
            <a:r>
              <a:rPr lang="en-US" sz="2400" dirty="0"/>
              <a:t>Fungus can cause allergic reactions-respiratory problems </a:t>
            </a:r>
          </a:p>
          <a:p>
            <a:pPr lvl="2"/>
            <a:r>
              <a:rPr lang="en-US" sz="2400" dirty="0"/>
              <a:t>Growth of a fungus on or in the body</a:t>
            </a:r>
          </a:p>
          <a:p>
            <a:pPr lvl="3"/>
            <a:r>
              <a:rPr lang="en-US" sz="2200" dirty="0"/>
              <a:t>Superficial mycoses-Tinea pedis-Athlete’s foot</a:t>
            </a:r>
          </a:p>
          <a:p>
            <a:pPr lvl="3"/>
            <a:r>
              <a:rPr lang="en-US" sz="2200" dirty="0"/>
              <a:t>Subcutaneous mycoses-</a:t>
            </a:r>
            <a:r>
              <a:rPr lang="en-US" sz="2200" dirty="0" err="1"/>
              <a:t>sporotrochosis</a:t>
            </a:r>
            <a:r>
              <a:rPr lang="en-US" sz="2200" dirty="0"/>
              <a:t>-caused by skin puncture from thorns or vegetation contaminated with fungi</a:t>
            </a:r>
          </a:p>
          <a:p>
            <a:pPr lvl="3"/>
            <a:r>
              <a:rPr lang="en-US" sz="2200" dirty="0"/>
              <a:t>Systemic mycosis-</a:t>
            </a:r>
            <a:r>
              <a:rPr lang="en-US" sz="2200" dirty="0" err="1"/>
              <a:t>Coccidioides</a:t>
            </a:r>
            <a:r>
              <a:rPr lang="en-US" sz="2200" dirty="0"/>
              <a:t> </a:t>
            </a:r>
            <a:r>
              <a:rPr lang="en-US" sz="2200" dirty="0" err="1"/>
              <a:t>immitis</a:t>
            </a:r>
            <a:r>
              <a:rPr lang="en-US" sz="2200" dirty="0"/>
              <a:t>-desert fever</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purl.org/dc/elements/1.1/"/>
    <ds:schemaRef ds:uri="http://purl.org/dc/dcmitype/"/>
    <ds:schemaRef ds:uri="http://schemas.microsoft.com/office/2006/documentManagement/types"/>
    <ds:schemaRef ds:uri="http://www.w3.org/XML/1998/namespace"/>
    <ds:schemaRef ds:uri="56ea17bb-c96d-4826-b465-01eec0dd23dd"/>
    <ds:schemaRef ds:uri="http://schemas.openxmlformats.org/package/2006/metadata/core-properties"/>
    <ds:schemaRef ds:uri="http://schemas.microsoft.com/office/2006/metadata/properties"/>
    <ds:schemaRef ds:uri="http://purl.org/dc/terms/"/>
    <ds:schemaRef ds:uri="http://schemas.microsoft.com/office/infopath/2007/PartnerControls"/>
    <ds:schemaRef ds:uri="05d88611-e516-4d1a-b12e-39107e78b3d0"/>
    <ds:schemaRef ds:uri="http://schemas.microsoft.com/sharepoint/v3"/>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149</TotalTime>
  <Words>156</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Introduction to Mycology</vt:lpstr>
      <vt:lpstr>Mycology</vt:lpstr>
      <vt:lpstr>Mycology</vt:lpstr>
      <vt:lpstr>Mycology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6</cp:revision>
  <cp:lastPrinted>2017-07-07T16:17:37Z</cp:lastPrinted>
  <dcterms:created xsi:type="dcterms:W3CDTF">2017-07-11T23:58:30Z</dcterms:created>
  <dcterms:modified xsi:type="dcterms:W3CDTF">2017-07-25T19:56:00Z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