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31"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Introduction to Parasitology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Key Terms in Parasitology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Host</a:t>
            </a:r>
          </a:p>
          <a:p>
            <a:pPr lvl="1"/>
            <a:r>
              <a:rPr lang="en-US" sz="2400" dirty="0"/>
              <a:t>Obligate parasite</a:t>
            </a:r>
          </a:p>
          <a:p>
            <a:pPr lvl="1"/>
            <a:r>
              <a:rPr lang="en-US" sz="2400" dirty="0"/>
              <a:t>Facultative parasite</a:t>
            </a:r>
          </a:p>
          <a:p>
            <a:pPr lvl="1"/>
            <a:r>
              <a:rPr lang="en-US" sz="2400" dirty="0"/>
              <a:t>Protozoa</a:t>
            </a:r>
          </a:p>
          <a:p>
            <a:pPr lvl="1"/>
            <a:r>
              <a:rPr lang="en-US" sz="2400" dirty="0"/>
              <a:t>Nematodes</a:t>
            </a:r>
          </a:p>
          <a:p>
            <a:pPr lvl="1"/>
            <a:r>
              <a:rPr lang="en-US" sz="2400" dirty="0"/>
              <a:t>Helminthes</a:t>
            </a:r>
          </a:p>
          <a:p>
            <a:pPr lvl="1"/>
            <a:r>
              <a:rPr lang="en-US" sz="2400" dirty="0"/>
              <a:t>Cestodes</a:t>
            </a:r>
          </a:p>
          <a:p>
            <a:pPr lvl="1"/>
            <a:r>
              <a:rPr lang="en-US" sz="2400" dirty="0"/>
              <a:t>Trematodes</a:t>
            </a:r>
          </a:p>
          <a:p>
            <a:pPr lvl="1"/>
            <a:r>
              <a:rPr lang="en-US" sz="2400" dirty="0"/>
              <a:t>Arthropods</a:t>
            </a:r>
          </a:p>
          <a:p>
            <a:pPr lvl="1"/>
            <a:r>
              <a:rPr lang="en-US" sz="2400" dirty="0"/>
              <a:t>Infestation</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 to Parasitology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Parasites that infect humans have various classifications, characteristics, and life cycles</a:t>
            </a:r>
          </a:p>
          <a:p>
            <a:pPr lvl="1"/>
            <a:r>
              <a:rPr lang="en-US" dirty="0"/>
              <a:t>Protozoans are microscopic one-celled organisms that are categorized according to their method of movements</a:t>
            </a:r>
          </a:p>
          <a:p>
            <a:pPr lvl="2"/>
            <a:r>
              <a:rPr lang="en-US" dirty="0"/>
              <a:t>Ciliates – the only parasitic ciliate that causes disease in humans in Balantidium coli</a:t>
            </a:r>
          </a:p>
          <a:p>
            <a:pPr lvl="2"/>
            <a:r>
              <a:rPr lang="en-US" dirty="0"/>
              <a:t>Flagellates – three of the most common and medically significant include Giardia lamblia, Trypanosome sp. and Trichomonas vaginalis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 to Parasitology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Amoeba –include the pathogenic amoeba Entamoeba and </a:t>
            </a:r>
            <a:r>
              <a:rPr lang="en-US" dirty="0" err="1"/>
              <a:t>Endolimax</a:t>
            </a:r>
            <a:r>
              <a:rPr lang="en-US" dirty="0"/>
              <a:t> which cause dysentery in humans</a:t>
            </a:r>
          </a:p>
          <a:p>
            <a:pPr lvl="1"/>
            <a:endParaRPr lang="en-US" dirty="0"/>
          </a:p>
        </p:txBody>
      </p:sp>
      <p:pic>
        <p:nvPicPr>
          <p:cNvPr id="4" name="Picture 4" descr="C:\WINDOWS\Application Data\Microsoft\Media Catalog\Downloaded Clips\cl0\AN02069_.wmf">
            <a:extLst>
              <a:ext uri="{FF2B5EF4-FFF2-40B4-BE49-F238E27FC236}">
                <a16:creationId xmlns:a16="http://schemas.microsoft.com/office/drawing/2014/main" id="{5DF66660-2C09-49A0-943B-F002D03D60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5771" y="2829758"/>
            <a:ext cx="2789238"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 to Parasitology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Helminthes</a:t>
            </a:r>
          </a:p>
          <a:p>
            <a:pPr lvl="2"/>
            <a:r>
              <a:rPr lang="en-US" dirty="0"/>
              <a:t>Cestodes (flatworms)</a:t>
            </a:r>
          </a:p>
          <a:p>
            <a:pPr lvl="2"/>
            <a:r>
              <a:rPr lang="en-US" dirty="0"/>
              <a:t>Nematodes (roundworms)</a:t>
            </a:r>
          </a:p>
          <a:p>
            <a:pPr lvl="2"/>
            <a:r>
              <a:rPr lang="en-US" dirty="0"/>
              <a:t>Trematodes (flukes)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 to Parasitology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Arthropods</a:t>
            </a:r>
          </a:p>
          <a:p>
            <a:pPr lvl="2"/>
            <a:r>
              <a:rPr lang="en-US" dirty="0"/>
              <a:t>Host Parasites</a:t>
            </a:r>
          </a:p>
          <a:p>
            <a:pPr lvl="3"/>
            <a:r>
              <a:rPr lang="en-US" dirty="0"/>
              <a:t>Insects – mosquitoes, lice, and fleas</a:t>
            </a:r>
          </a:p>
          <a:p>
            <a:pPr lvl="3"/>
            <a:r>
              <a:rPr lang="en-US" dirty="0"/>
              <a:t>Arachnids – ticks and mites</a:t>
            </a:r>
          </a:p>
          <a:p>
            <a:pPr lvl="1"/>
            <a:endParaRPr lang="en-US" dirty="0"/>
          </a:p>
        </p:txBody>
      </p:sp>
      <p:pic>
        <p:nvPicPr>
          <p:cNvPr id="4" name="Picture 4" descr="C:\WINDOWS\Application Data\Microsoft\Media Catalog\Downloaded Clips\cl3f\j0159726.wmf">
            <a:extLst>
              <a:ext uri="{FF2B5EF4-FFF2-40B4-BE49-F238E27FC236}">
                <a16:creationId xmlns:a16="http://schemas.microsoft.com/office/drawing/2014/main" id="{0458B779-DBEC-4249-A614-F451692E04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2585" y="2011166"/>
            <a:ext cx="1838325" cy="1776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5933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135</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Key Terms in Parasitology</vt:lpstr>
      <vt:lpstr>Introduction to Parasitology</vt:lpstr>
      <vt:lpstr>Introduction to Parasitology</vt:lpstr>
      <vt:lpstr>Introduction to Parasitology</vt:lpstr>
      <vt:lpstr>Introduction to Parasitology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11</cp:revision>
  <cp:lastPrinted>2017-07-07T16:17:37Z</cp:lastPrinted>
  <dcterms:created xsi:type="dcterms:W3CDTF">2017-07-11T23:58:30Z</dcterms:created>
  <dcterms:modified xsi:type="dcterms:W3CDTF">2017-07-19T19:55:46Z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