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19" r:id="rId7"/>
    <p:sldId id="323" r:id="rId8"/>
    <p:sldId id="331" r:id="rId9"/>
    <p:sldId id="332" r:id="rId10"/>
    <p:sldId id="333" r:id="rId11"/>
    <p:sldId id="334" r:id="rId12"/>
    <p:sldId id="335" r:id="rId13"/>
    <p:sldId id="336" r:id="rId14"/>
    <p:sldId id="337" r:id="rId15"/>
    <p:sldId id="338" r:id="rId16"/>
    <p:sldId id="339" r:id="rId17"/>
    <p:sldId id="340" r:id="rId18"/>
    <p:sldId id="341" r:id="rId19"/>
    <p:sldId id="342"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Pathophysiology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histotechnologist pours paraffin wax over a tissue specimen.</a:t>
            </a:r>
          </a:p>
          <a:p>
            <a:pPr lvl="1"/>
            <a:endParaRPr lang="en-US" dirty="0"/>
          </a:p>
        </p:txBody>
      </p:sp>
      <p:pic>
        <p:nvPicPr>
          <p:cNvPr id="4" name="Picture 5" descr="A:\MVC-015S.JPG">
            <a:extLst>
              <a:ext uri="{FF2B5EF4-FFF2-40B4-BE49-F238E27FC236}">
                <a16:creationId xmlns:a16="http://schemas.microsoft.com/office/drawing/2014/main" id="{61333F86-FF7A-4FFC-AEAB-A25DBB72A6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6168" y="2070317"/>
            <a:ext cx="5628443" cy="4221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49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Once the tissue is embedded in paraffin, the block of wax is cooled.  </a:t>
            </a:r>
          </a:p>
          <a:p>
            <a:pPr lvl="1"/>
            <a:r>
              <a:rPr lang="en-US" dirty="0"/>
              <a:t>The histotechnologist then cuts ribbon-like sections for placement on slides.  </a:t>
            </a:r>
          </a:p>
          <a:p>
            <a:pPr lvl="1"/>
            <a:r>
              <a:rPr lang="en-US" dirty="0"/>
              <a:t>The instrument used is called a microtome.</a:t>
            </a:r>
          </a:p>
          <a:p>
            <a:pPr lvl="1"/>
            <a:r>
              <a:rPr lang="en-US" dirty="0"/>
              <a:t>A water bath is used for spreading the paraffin ribbons and sections are placed on microscope slides to be stained.</a:t>
            </a:r>
          </a:p>
          <a:p>
            <a:pPr lvl="1"/>
            <a:endParaRPr lang="en-US" dirty="0"/>
          </a:p>
          <a:p>
            <a:pPr lvl="1"/>
            <a:endParaRPr lang="en-US" dirty="0"/>
          </a:p>
        </p:txBody>
      </p:sp>
      <p:pic>
        <p:nvPicPr>
          <p:cNvPr id="4" name="Picture 5" descr="A:\MVC-012S.JPG">
            <a:extLst>
              <a:ext uri="{FF2B5EF4-FFF2-40B4-BE49-F238E27FC236}">
                <a16:creationId xmlns:a16="http://schemas.microsoft.com/office/drawing/2014/main" id="{55220C85-851B-4F7E-9FA7-EF55805F8B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500" t="16667"/>
          <a:stretch>
            <a:fillRect/>
          </a:stretch>
        </p:blipFill>
        <p:spPr bwMode="auto">
          <a:xfrm>
            <a:off x="4587092" y="4296793"/>
            <a:ext cx="3279263" cy="2215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4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Tissues are stained at the staining center.  The basic stain for all tissues is the </a:t>
            </a:r>
            <a:r>
              <a:rPr lang="en-US" dirty="0" err="1"/>
              <a:t>Hemotoxylin</a:t>
            </a:r>
            <a:r>
              <a:rPr lang="en-US" dirty="0"/>
              <a:t> and Eosin (counterstain) stain.</a:t>
            </a:r>
          </a:p>
        </p:txBody>
      </p:sp>
      <p:pic>
        <p:nvPicPr>
          <p:cNvPr id="4" name="Picture 5" descr="A:\MVC-013S.JPG">
            <a:extLst>
              <a:ext uri="{FF2B5EF4-FFF2-40B4-BE49-F238E27FC236}">
                <a16:creationId xmlns:a16="http://schemas.microsoft.com/office/drawing/2014/main" id="{30DC809F-1576-43D5-9AFA-6EA778701E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9999" t="8333" b="4791"/>
          <a:stretch>
            <a:fillRect/>
          </a:stretch>
        </p:blipFill>
        <p:spPr bwMode="auto">
          <a:xfrm>
            <a:off x="3027190" y="2433314"/>
            <a:ext cx="5486400" cy="397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93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Special stains are used for particular details. They include:</a:t>
            </a:r>
          </a:p>
          <a:p>
            <a:pPr lvl="2"/>
            <a:r>
              <a:rPr lang="en-US" dirty="0"/>
              <a:t>AFB-Acid Fast Bacilli Stain</a:t>
            </a:r>
          </a:p>
          <a:p>
            <a:pPr lvl="2"/>
            <a:r>
              <a:rPr lang="en-US" dirty="0"/>
              <a:t>PAS-Periodic Acid Schiff Stain</a:t>
            </a:r>
          </a:p>
          <a:p>
            <a:pPr lvl="2"/>
            <a:r>
              <a:rPr lang="en-US" dirty="0"/>
              <a:t>Trichrome Stain</a:t>
            </a:r>
          </a:p>
          <a:p>
            <a:pPr lvl="2"/>
            <a:r>
              <a:rPr lang="en-US" dirty="0"/>
              <a:t>Iron Stain</a:t>
            </a:r>
          </a:p>
          <a:p>
            <a:pPr lvl="1"/>
            <a:endParaRPr lang="en-US" dirty="0"/>
          </a:p>
        </p:txBody>
      </p:sp>
    </p:spTree>
    <p:extLst>
      <p:ext uri="{BB962C8B-B14F-4D97-AF65-F5344CB8AC3E}">
        <p14:creationId xmlns:p14="http://schemas.microsoft.com/office/powerpoint/2010/main" val="3859164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278396" cy="4734318"/>
          </a:xfrm>
        </p:spPr>
        <p:txBody>
          <a:bodyPr/>
          <a:lstStyle/>
          <a:p>
            <a:pPr lvl="1"/>
            <a:r>
              <a:rPr lang="en-US" dirty="0"/>
              <a:t>The pathologist then studies the slide to determine pathological states within the tissues.  </a:t>
            </a:r>
          </a:p>
          <a:p>
            <a:pPr lvl="1"/>
            <a:r>
              <a:rPr lang="en-US" dirty="0"/>
              <a:t>A written report is then given to physician to aid him/her in the diagnosis and treatment of the patient.</a:t>
            </a:r>
          </a:p>
          <a:p>
            <a:pPr lvl="1"/>
            <a:r>
              <a:rPr lang="en-US" dirty="0"/>
              <a:t>Pathologists also perform frozen sections for patients in surgery on the Cryostat.</a:t>
            </a:r>
          </a:p>
          <a:p>
            <a:pPr lvl="1"/>
            <a:endParaRPr lang="en-US" dirty="0"/>
          </a:p>
        </p:txBody>
      </p:sp>
      <p:pic>
        <p:nvPicPr>
          <p:cNvPr id="4" name="Picture 5" descr="A:\MVC-006S.JPG">
            <a:extLst>
              <a:ext uri="{FF2B5EF4-FFF2-40B4-BE49-F238E27FC236}">
                <a16:creationId xmlns:a16="http://schemas.microsoft.com/office/drawing/2014/main" id="{7B9FBBD3-08A8-41FA-A8B9-558683716A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250" r="13750"/>
          <a:stretch>
            <a:fillRect/>
          </a:stretch>
        </p:blipFill>
        <p:spPr bwMode="auto">
          <a:xfrm>
            <a:off x="6532487" y="1420420"/>
            <a:ext cx="4572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937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Exciting opportunities await students who want to explore the physiology of the tissues and cells under the microscope!</a:t>
            </a:r>
          </a:p>
          <a:p>
            <a:pPr lvl="1"/>
            <a:endParaRPr lang="en-US" dirty="0"/>
          </a:p>
        </p:txBody>
      </p:sp>
    </p:spTree>
    <p:extLst>
      <p:ext uri="{BB962C8B-B14F-4D97-AF65-F5344CB8AC3E}">
        <p14:creationId xmlns:p14="http://schemas.microsoft.com/office/powerpoint/2010/main" val="876039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Involves the study of function that results from disease processes.</a:t>
            </a:r>
          </a:p>
          <a:p>
            <a:pPr lvl="1"/>
            <a:endParaRPr lang="en-US" dirty="0"/>
          </a:p>
        </p:txBody>
      </p:sp>
      <p:pic>
        <p:nvPicPr>
          <p:cNvPr id="4" name="Picture 4" descr="A:\MVC-014S.JPG">
            <a:extLst>
              <a:ext uri="{FF2B5EF4-FFF2-40B4-BE49-F238E27FC236}">
                <a16:creationId xmlns:a16="http://schemas.microsoft.com/office/drawing/2014/main" id="{8AC64E87-2E69-407E-8C31-49BA76FA6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498" y="2068496"/>
            <a:ext cx="5095783" cy="3821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1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Pathology?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Pathology is the branch of medical sciences that treats the essential nature of disease, especially the changes of structure and function in tissues and organs of the body that cause or are caused by disease.</a:t>
            </a:r>
          </a:p>
          <a:p>
            <a:pPr lvl="1"/>
            <a:endParaRPr lang="en-US" dirty="0"/>
          </a:p>
        </p:txBody>
      </p:sp>
    </p:spTree>
    <p:extLst>
      <p:ext uri="{BB962C8B-B14F-4D97-AF65-F5344CB8AC3E}">
        <p14:creationId xmlns:p14="http://schemas.microsoft.com/office/powerpoint/2010/main" val="1530490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is Pathophysiology Studied?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the clinical setting, pathologists, </a:t>
            </a:r>
            <a:r>
              <a:rPr lang="en-US" dirty="0" err="1"/>
              <a:t>histotechnologists</a:t>
            </a:r>
            <a:r>
              <a:rPr lang="en-US" dirty="0"/>
              <a:t>, and cytotechnologist study tissues and cells to establish the cause of a disease.</a:t>
            </a:r>
          </a:p>
          <a:p>
            <a:pPr lvl="1"/>
            <a:r>
              <a:rPr lang="en-US" dirty="0"/>
              <a:t>Physicians use that information to form a treatment plan.</a:t>
            </a:r>
          </a:p>
          <a:p>
            <a:pPr lvl="1"/>
            <a:endParaRPr lang="en-US" dirty="0"/>
          </a:p>
        </p:txBody>
      </p:sp>
    </p:spTree>
    <p:extLst>
      <p:ext uri="{BB962C8B-B14F-4D97-AF65-F5344CB8AC3E}">
        <p14:creationId xmlns:p14="http://schemas.microsoft.com/office/powerpoint/2010/main" val="3313213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Pathologist?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pathologist is a physician who is specifically trained and experienced in anatomical and physiological pathology.</a:t>
            </a:r>
          </a:p>
          <a:p>
            <a:pPr lvl="1"/>
            <a:endParaRPr lang="en-US" dirty="0"/>
          </a:p>
        </p:txBody>
      </p:sp>
      <p:pic>
        <p:nvPicPr>
          <p:cNvPr id="4" name="Picture 4" descr="A:\MVC-009S.JPG">
            <a:extLst>
              <a:ext uri="{FF2B5EF4-FFF2-40B4-BE49-F238E27FC236}">
                <a16:creationId xmlns:a16="http://schemas.microsoft.com/office/drawing/2014/main" id="{603294C8-E5CD-43D7-9BC1-F6335B658A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3520" y="2510455"/>
            <a:ext cx="4953740" cy="3715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31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Histologic Technician Or Histotechnologist?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Histologic technicians and </a:t>
            </a:r>
            <a:r>
              <a:rPr lang="en-US" dirty="0" err="1"/>
              <a:t>histotechnologists</a:t>
            </a:r>
            <a:r>
              <a:rPr lang="en-US" dirty="0"/>
              <a:t> prepare slides of body tissue for microscopic examination.  </a:t>
            </a:r>
          </a:p>
          <a:p>
            <a:pPr lvl="1"/>
            <a:r>
              <a:rPr lang="en-US" dirty="0"/>
              <a:t>Career opportunities for both are excellent in hospitals, research institutions, industrial labs, and government agencies</a:t>
            </a:r>
          </a:p>
          <a:p>
            <a:pPr lvl="1"/>
            <a:r>
              <a:rPr lang="en-US" dirty="0"/>
              <a:t>A technician requires a 12-month, hospital-based on-the-job training program or an AAS degree.</a:t>
            </a:r>
          </a:p>
          <a:p>
            <a:pPr lvl="1"/>
            <a:r>
              <a:rPr lang="en-US" dirty="0"/>
              <a:t>A histotechnologist requires a BS degree and one year of additional laboratory experience.</a:t>
            </a:r>
          </a:p>
          <a:p>
            <a:pPr lvl="1"/>
            <a:endParaRPr lang="en-US" dirty="0"/>
          </a:p>
        </p:txBody>
      </p:sp>
    </p:spTree>
    <p:extLst>
      <p:ext uri="{BB962C8B-B14F-4D97-AF65-F5344CB8AC3E}">
        <p14:creationId xmlns:p14="http://schemas.microsoft.com/office/powerpoint/2010/main" val="3079541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Type of Studies are Performed in the Clinical Pathology Laboratory?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Tissue of all types are sent to the histology department for studies into the disease process.</a:t>
            </a:r>
          </a:p>
          <a:p>
            <a:pPr lvl="1"/>
            <a:r>
              <a:rPr lang="en-US" dirty="0"/>
              <a:t>The pathologist studies the tissue by doing a gross examination.</a:t>
            </a:r>
          </a:p>
          <a:p>
            <a:pPr lvl="1"/>
            <a:r>
              <a:rPr lang="en-US" dirty="0"/>
              <a:t>Tissues are looked at closely and all observations are recorded.</a:t>
            </a:r>
          </a:p>
          <a:p>
            <a:pPr lvl="1"/>
            <a:r>
              <a:rPr lang="en-US" dirty="0"/>
              <a:t>The tissue is then prepared for microscopic studies by placing it in a tissue cassette.</a:t>
            </a:r>
          </a:p>
          <a:p>
            <a:pPr lvl="1"/>
            <a:endParaRPr lang="en-US" dirty="0"/>
          </a:p>
        </p:txBody>
      </p:sp>
      <p:pic>
        <p:nvPicPr>
          <p:cNvPr id="5" name="Picture 5" descr="A:\MVC-008S.JPG">
            <a:extLst>
              <a:ext uri="{FF2B5EF4-FFF2-40B4-BE49-F238E27FC236}">
                <a16:creationId xmlns:a16="http://schemas.microsoft.com/office/drawing/2014/main" id="{6317A875-051A-42E4-9C1C-5DEC248E4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9459" t="6667" b="6667"/>
          <a:stretch>
            <a:fillRect/>
          </a:stretch>
        </p:blipFill>
        <p:spPr bwMode="auto">
          <a:xfrm>
            <a:off x="3217761" y="4403208"/>
            <a:ext cx="2569829" cy="199449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MVC-016S.JPG">
            <a:extLst>
              <a:ext uri="{FF2B5EF4-FFF2-40B4-BE49-F238E27FC236}">
                <a16:creationId xmlns:a16="http://schemas.microsoft.com/office/drawing/2014/main" id="{B793992B-F7DB-4E52-BAFC-B5452E33DB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000" b="18333"/>
          <a:stretch>
            <a:fillRect/>
          </a:stretch>
        </p:blipFill>
        <p:spPr bwMode="auto">
          <a:xfrm>
            <a:off x="6084245" y="4483096"/>
            <a:ext cx="2845685" cy="1834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18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histotechnologist prepares the tissue for microscopic examination.  This is done by  using the embedding center.  </a:t>
            </a:r>
          </a:p>
          <a:p>
            <a:pPr lvl="1"/>
            <a:r>
              <a:rPr lang="en-US" dirty="0"/>
              <a:t>The tissue is placed in paraffin wax in order to cut thin slices of the tissue.</a:t>
            </a:r>
          </a:p>
          <a:p>
            <a:pPr lvl="1"/>
            <a:r>
              <a:rPr lang="en-US" dirty="0"/>
              <a:t>Embedding center instrument:</a:t>
            </a:r>
          </a:p>
          <a:p>
            <a:pPr lvl="1"/>
            <a:endParaRPr lang="en-US" dirty="0"/>
          </a:p>
        </p:txBody>
      </p:sp>
      <p:pic>
        <p:nvPicPr>
          <p:cNvPr id="4" name="Picture 6" descr="A:\MVC-010S.JPG">
            <a:extLst>
              <a:ext uri="{FF2B5EF4-FFF2-40B4-BE49-F238E27FC236}">
                <a16:creationId xmlns:a16="http://schemas.microsoft.com/office/drawing/2014/main" id="{5FDBA32B-91B5-4127-9160-72D79E744A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500" t="35001" r="26250"/>
          <a:stretch>
            <a:fillRect/>
          </a:stretch>
        </p:blipFill>
        <p:spPr bwMode="auto">
          <a:xfrm>
            <a:off x="5699671" y="2974019"/>
            <a:ext cx="3805354" cy="2800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620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37</TotalTime>
  <Words>478</Words>
  <Application>Microsoft Office PowerPoint</Application>
  <PresentationFormat>Widescreen</PresentationFormat>
  <Paragraphs>45</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What is Pathophysiology?</vt:lpstr>
      <vt:lpstr>What is Pathology?</vt:lpstr>
      <vt:lpstr>Why is Pathophysiology Studied?</vt:lpstr>
      <vt:lpstr>What is a Pathologist?</vt:lpstr>
      <vt:lpstr>What is a Histologic Technician Or Histotechnologist?</vt:lpstr>
      <vt:lpstr>What Type of Studies are Performed in the Clinical Pathology Laboratory?</vt:lpstr>
      <vt:lpstr>Pathophysiology</vt:lpstr>
      <vt:lpstr>Pathophysiology</vt:lpstr>
      <vt:lpstr>Pathophysiology</vt:lpstr>
      <vt:lpstr>Pathophysiology</vt:lpstr>
      <vt:lpstr>Pathophysiology</vt:lpstr>
      <vt:lpstr>Pathophysiology</vt:lpstr>
      <vt:lpstr>Pathophysiology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22</cp:revision>
  <cp:lastPrinted>2017-07-07T16:17:37Z</cp:lastPrinted>
  <dcterms:created xsi:type="dcterms:W3CDTF">2017-07-11T23:58:30Z</dcterms:created>
  <dcterms:modified xsi:type="dcterms:W3CDTF">2017-07-19T20:07:45Z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