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27" r:id="rId12"/>
    <p:sldId id="328"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60" d="100"/>
          <a:sy n="60" d="100"/>
        </p:scale>
        <p:origin x="67" y="46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Introduction to Virology</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A virus is an obligate intracellular parasite containing genetic material surrounded by protein</a:t>
            </a:r>
          </a:p>
          <a:p>
            <a:pPr lvl="1"/>
            <a:r>
              <a:rPr lang="en-US" dirty="0"/>
              <a:t>Virus particles can only be observed by an electron microscope</a:t>
            </a:r>
          </a:p>
        </p:txBody>
      </p:sp>
      <p:pic>
        <p:nvPicPr>
          <p:cNvPr id="7" name="Picture 6" descr="C:\WINDOWS\Application Data\Microsoft\Media Catalog\Downloaded Clips\cl8\bd20084_.wmf">
            <a:extLst>
              <a:ext uri="{FF2B5EF4-FFF2-40B4-BE49-F238E27FC236}">
                <a16:creationId xmlns:a16="http://schemas.microsoft.com/office/drawing/2014/main" id="{B1924EB0-25F7-44A5-989D-6337C66113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6814" y="1952976"/>
            <a:ext cx="3423166" cy="4076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366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The classification of viruses is based on the type of nucleic acid contained within:</a:t>
            </a:r>
          </a:p>
          <a:p>
            <a:pPr lvl="2"/>
            <a:r>
              <a:rPr lang="en-US" dirty="0"/>
              <a:t>RNA viruses---also known as a retrovirus</a:t>
            </a:r>
          </a:p>
          <a:p>
            <a:pPr lvl="2"/>
            <a:r>
              <a:rPr lang="en-US" dirty="0"/>
              <a:t>DNA viruses</a:t>
            </a:r>
          </a:p>
        </p:txBody>
      </p:sp>
    </p:spTree>
    <p:extLst>
      <p:ext uri="{BB962C8B-B14F-4D97-AF65-F5344CB8AC3E}">
        <p14:creationId xmlns:p14="http://schemas.microsoft.com/office/powerpoint/2010/main" val="267459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Recognizing the shape, size, and structure of different viruses is critical to the study of disease</a:t>
            </a:r>
          </a:p>
          <a:p>
            <a:pPr lvl="2"/>
            <a:r>
              <a:rPr lang="en-US" dirty="0"/>
              <a:t>Viruses have an inner core of nucleic acid surrounded by protein coat known as an envelope</a:t>
            </a:r>
          </a:p>
          <a:p>
            <a:pPr lvl="2"/>
            <a:r>
              <a:rPr lang="en-US" dirty="0"/>
              <a:t>Most viruses range in sizes from 20 – 250 nanometers</a:t>
            </a:r>
          </a:p>
        </p:txBody>
      </p:sp>
    </p:spTree>
    <p:extLst>
      <p:ext uri="{BB962C8B-B14F-4D97-AF65-F5344CB8AC3E}">
        <p14:creationId xmlns:p14="http://schemas.microsoft.com/office/powerpoint/2010/main" val="42335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6B604-5B58-4A98-A4A2-8E5758DC075D}"/>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Replication</a:t>
            </a:r>
          </a:p>
          <a:p>
            <a:pPr lvl="2"/>
            <a:r>
              <a:rPr lang="en-US" dirty="0"/>
              <a:t>Viruses replicate within a host cell while utilizing the host cell’s nucleic acids.</a:t>
            </a:r>
          </a:p>
        </p:txBody>
      </p:sp>
      <p:pic>
        <p:nvPicPr>
          <p:cNvPr id="7" name="Picture 6" descr="C:\WINDOWS\Application Data\Microsoft\Media Catalog\Downloaded Clips\cl8\bd20088_.wmf">
            <a:extLst>
              <a:ext uri="{FF2B5EF4-FFF2-40B4-BE49-F238E27FC236}">
                <a16:creationId xmlns:a16="http://schemas.microsoft.com/office/drawing/2014/main" id="{FD84B6F1-5D9C-44ED-9E41-7C1D45EA95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7820" y="1880990"/>
            <a:ext cx="3462160" cy="3694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46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Viral  life cycle consists of six stages within the host cell</a:t>
            </a:r>
          </a:p>
          <a:p>
            <a:pPr lvl="2"/>
            <a:r>
              <a:rPr lang="en-US" dirty="0"/>
              <a:t>Attachment</a:t>
            </a:r>
          </a:p>
          <a:p>
            <a:pPr lvl="2"/>
            <a:r>
              <a:rPr lang="en-US" dirty="0"/>
              <a:t>Penetration</a:t>
            </a:r>
          </a:p>
          <a:p>
            <a:pPr lvl="2"/>
            <a:r>
              <a:rPr lang="en-US" dirty="0"/>
              <a:t>Uncoating</a:t>
            </a:r>
          </a:p>
          <a:p>
            <a:pPr lvl="2"/>
            <a:r>
              <a:rPr lang="en-US" dirty="0"/>
              <a:t>Multiplication</a:t>
            </a:r>
          </a:p>
          <a:p>
            <a:pPr lvl="2"/>
            <a:r>
              <a:rPr lang="en-US" dirty="0"/>
              <a:t>Assembly</a:t>
            </a:r>
          </a:p>
          <a:p>
            <a:pPr lvl="2"/>
            <a:r>
              <a:rPr lang="en-US" dirty="0"/>
              <a:t>Release</a:t>
            </a:r>
          </a:p>
        </p:txBody>
      </p:sp>
    </p:spTree>
    <p:extLst>
      <p:ext uri="{BB962C8B-B14F-4D97-AF65-F5344CB8AC3E}">
        <p14:creationId xmlns:p14="http://schemas.microsoft.com/office/powerpoint/2010/main" val="389809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The cultivation of viruses is complex and includes three common methods:</a:t>
            </a:r>
          </a:p>
          <a:p>
            <a:pPr lvl="2"/>
            <a:r>
              <a:rPr lang="en-US" dirty="0"/>
              <a:t>Chicken egg culture</a:t>
            </a:r>
          </a:p>
          <a:p>
            <a:pPr lvl="2"/>
            <a:r>
              <a:rPr lang="en-US" dirty="0"/>
              <a:t>Cell culture</a:t>
            </a:r>
          </a:p>
          <a:p>
            <a:pPr lvl="2"/>
            <a:r>
              <a:rPr lang="en-US" dirty="0"/>
              <a:t>Animal inoculation</a:t>
            </a:r>
          </a:p>
        </p:txBody>
      </p:sp>
    </p:spTree>
    <p:extLst>
      <p:ext uri="{BB962C8B-B14F-4D97-AF65-F5344CB8AC3E}">
        <p14:creationId xmlns:p14="http://schemas.microsoft.com/office/powerpoint/2010/main" val="3714590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8AD201-B412-49BA-8C4B-DCE8802246B0}"/>
              </a:ext>
            </a:extLst>
          </p:cNvPr>
          <p:cNvSpPr>
            <a:spLocks noGrp="1"/>
          </p:cNvSpPr>
          <p:nvPr>
            <p:ph type="title"/>
          </p:nvPr>
        </p:nvSpPr>
        <p:spPr/>
        <p:txBody>
          <a:bodyPr/>
          <a:lstStyle/>
          <a:p>
            <a:r>
              <a:rPr lang="en-US" altLang="en-US" dirty="0"/>
              <a:t>Introduction to Virology</a:t>
            </a:r>
            <a:endParaRPr lang="en-US" dirty="0"/>
          </a:p>
        </p:txBody>
      </p:sp>
      <p:sp>
        <p:nvSpPr>
          <p:cNvPr id="6" name="Content Placeholder 5">
            <a:extLst>
              <a:ext uri="{FF2B5EF4-FFF2-40B4-BE49-F238E27FC236}">
                <a16:creationId xmlns:a16="http://schemas.microsoft.com/office/drawing/2014/main" id="{98F0AA5E-21F1-43EF-9C97-EFF858A74E51}"/>
              </a:ext>
            </a:extLst>
          </p:cNvPr>
          <p:cNvSpPr>
            <a:spLocks noGrp="1"/>
          </p:cNvSpPr>
          <p:nvPr>
            <p:ph sz="half" idx="1"/>
          </p:nvPr>
        </p:nvSpPr>
        <p:spPr/>
        <p:txBody>
          <a:bodyPr/>
          <a:lstStyle/>
          <a:p>
            <a:pPr lvl="1"/>
            <a:r>
              <a:rPr lang="en-US" dirty="0"/>
              <a:t>Viral Diseases – Examples:</a:t>
            </a:r>
          </a:p>
          <a:p>
            <a:pPr lvl="2"/>
            <a:r>
              <a:rPr lang="en-US" dirty="0"/>
              <a:t>Influenza</a:t>
            </a:r>
          </a:p>
          <a:p>
            <a:pPr lvl="2"/>
            <a:r>
              <a:rPr lang="en-US" dirty="0"/>
              <a:t>Rabies </a:t>
            </a:r>
          </a:p>
          <a:p>
            <a:pPr lvl="2"/>
            <a:r>
              <a:rPr lang="en-US" dirty="0"/>
              <a:t>HIV</a:t>
            </a:r>
          </a:p>
          <a:p>
            <a:pPr lvl="2"/>
            <a:r>
              <a:rPr lang="en-US" dirty="0"/>
              <a:t>Hepatitis</a:t>
            </a:r>
          </a:p>
        </p:txBody>
      </p:sp>
    </p:spTree>
    <p:extLst>
      <p:ext uri="{BB962C8B-B14F-4D97-AF65-F5344CB8AC3E}">
        <p14:creationId xmlns:p14="http://schemas.microsoft.com/office/powerpoint/2010/main" val="117691810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www.w3.org/XML/1998/namespace"/>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http://schemas.microsoft.com/sharepoint/v3"/>
    <ds:schemaRef ds:uri="http://schemas.microsoft.com/office/2006/metadata/properties"/>
    <ds:schemaRef ds:uri="05d88611-e516-4d1a-b12e-39107e78b3d0"/>
    <ds:schemaRef ds:uri="56ea17bb-c96d-4826-b465-01eec0dd23dd"/>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176</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Introduction to Virology</vt:lpstr>
      <vt:lpstr>Introduction to Virology</vt:lpstr>
      <vt:lpstr>Introduction to Virology</vt:lpstr>
      <vt:lpstr>Introduction to Virology</vt:lpstr>
      <vt:lpstr>Introduction to Virology</vt:lpstr>
      <vt:lpstr>Introduction to Virology</vt:lpstr>
      <vt:lpstr>Introduction to Virology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4</cp:revision>
  <cp:lastPrinted>2017-07-07T16:17:37Z</cp:lastPrinted>
  <dcterms:created xsi:type="dcterms:W3CDTF">2017-07-11T23:58:30Z</dcterms:created>
  <dcterms:modified xsi:type="dcterms:W3CDTF">2017-07-13T19:29:47Z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