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7298" autoAdjust="0"/>
  </p:normalViewPr>
  <p:slideViewPr>
    <p:cSldViewPr snapToGrid="0">
      <p:cViewPr varScale="1">
        <p:scale>
          <a:sx n="75" d="100"/>
          <a:sy n="75" d="100"/>
        </p:scale>
        <p:origin x="974"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82E02E-82B8-4BEE-936B-E439ECBB163D}" type="doc">
      <dgm:prSet loTypeId="urn:microsoft.com/office/officeart/2005/8/layout/process4" loCatId="process" qsTypeId="urn:microsoft.com/office/officeart/2005/8/quickstyle/simple1" qsCatId="simple" csTypeId="urn:microsoft.com/office/officeart/2005/8/colors/accent0_3" csCatId="mainScheme"/>
      <dgm:spPr/>
      <dgm:t>
        <a:bodyPr/>
        <a:lstStyle/>
        <a:p>
          <a:endParaRPr lang="en-US"/>
        </a:p>
      </dgm:t>
    </dgm:pt>
    <dgm:pt modelId="{5BC49680-DF29-4271-861A-1BB1401F7F6F}">
      <dgm:prSet custT="1"/>
      <dgm:spPr/>
      <dgm:t>
        <a:bodyPr/>
        <a:lstStyle/>
        <a:p>
          <a:pPr rtl="0"/>
          <a:r>
            <a:rPr lang="en-US" sz="2000" b="0">
              <a:latin typeface="Open Sans"/>
            </a:rPr>
            <a:t>All investors expect to earn money on their investments.</a:t>
          </a:r>
          <a:endParaRPr lang="en-US" sz="2000" dirty="0">
            <a:latin typeface="Open Sans"/>
          </a:endParaRPr>
        </a:p>
      </dgm:t>
    </dgm:pt>
    <dgm:pt modelId="{A0F44962-1AD6-4845-B1A6-6F0D7EDE3667}" type="parTrans" cxnId="{4C578A79-0488-4E67-B650-5E6E954E63E9}">
      <dgm:prSet/>
      <dgm:spPr/>
      <dgm:t>
        <a:bodyPr/>
        <a:lstStyle/>
        <a:p>
          <a:endParaRPr lang="en-US" sz="2000">
            <a:solidFill>
              <a:schemeClr val="bg1"/>
            </a:solidFill>
          </a:endParaRPr>
        </a:p>
      </dgm:t>
    </dgm:pt>
    <dgm:pt modelId="{9C2556C9-ACA6-425A-81FE-5A88732A0C64}" type="sibTrans" cxnId="{4C578A79-0488-4E67-B650-5E6E954E63E9}">
      <dgm:prSet custT="1"/>
      <dgm:spPr/>
      <dgm:t>
        <a:bodyPr/>
        <a:lstStyle/>
        <a:p>
          <a:endParaRPr lang="en-US" sz="2000" dirty="0">
            <a:solidFill>
              <a:schemeClr val="bg1"/>
            </a:solidFill>
          </a:endParaRPr>
        </a:p>
      </dgm:t>
    </dgm:pt>
    <dgm:pt modelId="{A1CE1E96-C07D-413D-ABE8-5BEBC3AEACEC}">
      <dgm:prSet custT="1"/>
      <dgm:spPr/>
      <dgm:t>
        <a:bodyPr/>
        <a:lstStyle/>
        <a:p>
          <a:pPr rtl="0"/>
          <a:r>
            <a:rPr lang="en-US" sz="2000" b="0">
              <a:latin typeface="Open Sans"/>
            </a:rPr>
            <a:t>All investors wish they could predict the future so they would know which investments will earn the greatest returns.</a:t>
          </a:r>
          <a:endParaRPr lang="en-US" sz="2000" dirty="0">
            <a:latin typeface="Open Sans"/>
          </a:endParaRPr>
        </a:p>
      </dgm:t>
    </dgm:pt>
    <dgm:pt modelId="{0727C562-315E-4F7F-BB5C-2F2A285B8C9F}" type="parTrans" cxnId="{1DF7C75A-554E-4EEA-B374-1CF2ED7201F8}">
      <dgm:prSet/>
      <dgm:spPr/>
      <dgm:t>
        <a:bodyPr/>
        <a:lstStyle/>
        <a:p>
          <a:endParaRPr lang="en-US" sz="2000">
            <a:solidFill>
              <a:schemeClr val="bg1"/>
            </a:solidFill>
          </a:endParaRPr>
        </a:p>
      </dgm:t>
    </dgm:pt>
    <dgm:pt modelId="{F2DBF167-BF33-4FF0-8F9D-D44D37530BDC}" type="sibTrans" cxnId="{1DF7C75A-554E-4EEA-B374-1CF2ED7201F8}">
      <dgm:prSet custT="1"/>
      <dgm:spPr/>
      <dgm:t>
        <a:bodyPr/>
        <a:lstStyle/>
        <a:p>
          <a:endParaRPr lang="en-US" sz="2000" dirty="0">
            <a:solidFill>
              <a:schemeClr val="bg1"/>
            </a:solidFill>
          </a:endParaRPr>
        </a:p>
      </dgm:t>
    </dgm:pt>
    <dgm:pt modelId="{D0BF2E65-F242-44DD-A0C8-FEB97FECF36E}">
      <dgm:prSet custT="1"/>
      <dgm:spPr/>
      <dgm:t>
        <a:bodyPr/>
        <a:lstStyle/>
        <a:p>
          <a:pPr rtl="0"/>
          <a:r>
            <a:rPr lang="en-US" sz="2000" b="0">
              <a:latin typeface="Open Sans"/>
            </a:rPr>
            <a:t>Investors could close their eyes and pick investments randomly, but that could be very risky.</a:t>
          </a:r>
          <a:endParaRPr lang="en-US" sz="2000" dirty="0">
            <a:latin typeface="Open Sans"/>
          </a:endParaRPr>
        </a:p>
      </dgm:t>
    </dgm:pt>
    <dgm:pt modelId="{E988BE6A-BC73-46FD-979C-4BBCEAA6AD12}" type="parTrans" cxnId="{9AA5484B-E659-4294-BD73-017427096F1B}">
      <dgm:prSet/>
      <dgm:spPr/>
      <dgm:t>
        <a:bodyPr/>
        <a:lstStyle/>
        <a:p>
          <a:endParaRPr lang="en-US" sz="2000">
            <a:solidFill>
              <a:schemeClr val="bg1"/>
            </a:solidFill>
          </a:endParaRPr>
        </a:p>
      </dgm:t>
    </dgm:pt>
    <dgm:pt modelId="{DC213213-C81F-43F9-A09A-ED7A1A77AC28}" type="sibTrans" cxnId="{9AA5484B-E659-4294-BD73-017427096F1B}">
      <dgm:prSet custT="1"/>
      <dgm:spPr/>
      <dgm:t>
        <a:bodyPr/>
        <a:lstStyle/>
        <a:p>
          <a:endParaRPr lang="en-US" sz="2000" dirty="0">
            <a:solidFill>
              <a:schemeClr val="bg1"/>
            </a:solidFill>
          </a:endParaRPr>
        </a:p>
      </dgm:t>
    </dgm:pt>
    <dgm:pt modelId="{9322D9D2-F93C-4800-9C6E-B5AD129E62FD}">
      <dgm:prSet custT="1"/>
      <dgm:spPr/>
      <dgm:t>
        <a:bodyPr/>
        <a:lstStyle/>
        <a:p>
          <a:pPr rtl="0"/>
          <a:r>
            <a:rPr lang="en-US" sz="2000" b="0" dirty="0">
              <a:latin typeface="Open Sans"/>
            </a:rPr>
            <a:t>All investors want to eliminate as much risk as possible.</a:t>
          </a:r>
          <a:endParaRPr lang="en-US" sz="2000" dirty="0">
            <a:latin typeface="Open Sans"/>
          </a:endParaRPr>
        </a:p>
      </dgm:t>
    </dgm:pt>
    <dgm:pt modelId="{0164DC1D-4D5D-4ACA-8134-F5DFAE34E2DF}" type="parTrans" cxnId="{25108AC0-1E9B-435D-A057-FD914EFB8C94}">
      <dgm:prSet/>
      <dgm:spPr/>
      <dgm:t>
        <a:bodyPr/>
        <a:lstStyle/>
        <a:p>
          <a:endParaRPr lang="en-US" sz="2000">
            <a:solidFill>
              <a:schemeClr val="bg1"/>
            </a:solidFill>
          </a:endParaRPr>
        </a:p>
      </dgm:t>
    </dgm:pt>
    <dgm:pt modelId="{58B5C318-80AC-44CC-91FE-60921FF0C25D}" type="sibTrans" cxnId="{25108AC0-1E9B-435D-A057-FD914EFB8C94}">
      <dgm:prSet custT="1"/>
      <dgm:spPr/>
      <dgm:t>
        <a:bodyPr/>
        <a:lstStyle/>
        <a:p>
          <a:endParaRPr lang="en-US" sz="2000" dirty="0">
            <a:solidFill>
              <a:schemeClr val="bg1"/>
            </a:solidFill>
          </a:endParaRPr>
        </a:p>
      </dgm:t>
    </dgm:pt>
    <dgm:pt modelId="{0F716F7A-821A-4516-882B-F0BF5FBD44C2}">
      <dgm:prSet custT="1"/>
      <dgm:spPr/>
      <dgm:t>
        <a:bodyPr/>
        <a:lstStyle/>
        <a:p>
          <a:pPr rtl="0"/>
          <a:r>
            <a:rPr lang="en-US" sz="2000" b="0" dirty="0">
              <a:latin typeface="Open Sans"/>
            </a:rPr>
            <a:t>Investment models provide tools for selecting investments.</a:t>
          </a:r>
        </a:p>
      </dgm:t>
    </dgm:pt>
    <dgm:pt modelId="{BADC6FBA-459B-4159-A478-458BFD7AA8A1}" type="parTrans" cxnId="{1A660545-074F-461B-92D1-D44A205A642E}">
      <dgm:prSet/>
      <dgm:spPr/>
      <dgm:t>
        <a:bodyPr/>
        <a:lstStyle/>
        <a:p>
          <a:endParaRPr lang="en-US" sz="2000">
            <a:solidFill>
              <a:schemeClr val="bg1"/>
            </a:solidFill>
          </a:endParaRPr>
        </a:p>
      </dgm:t>
    </dgm:pt>
    <dgm:pt modelId="{F1D71A4C-BF72-4B38-9F3E-FEC5432A1B0C}" type="sibTrans" cxnId="{1A660545-074F-461B-92D1-D44A205A642E}">
      <dgm:prSet/>
      <dgm:spPr/>
      <dgm:t>
        <a:bodyPr/>
        <a:lstStyle/>
        <a:p>
          <a:endParaRPr lang="en-US" sz="2000">
            <a:solidFill>
              <a:schemeClr val="bg1"/>
            </a:solidFill>
          </a:endParaRPr>
        </a:p>
      </dgm:t>
    </dgm:pt>
    <dgm:pt modelId="{B2A6FE41-B174-46D3-807A-20255AB469EE}" type="pres">
      <dgm:prSet presAssocID="{B982E02E-82B8-4BEE-936B-E439ECBB163D}" presName="Name0" presStyleCnt="0">
        <dgm:presLayoutVars>
          <dgm:dir/>
          <dgm:animLvl val="lvl"/>
          <dgm:resizeHandles val="exact"/>
        </dgm:presLayoutVars>
      </dgm:prSet>
      <dgm:spPr/>
    </dgm:pt>
    <dgm:pt modelId="{E23CC6A8-3EB8-4F45-8903-DF00163F4413}" type="pres">
      <dgm:prSet presAssocID="{0F716F7A-821A-4516-882B-F0BF5FBD44C2}" presName="boxAndChildren" presStyleCnt="0"/>
      <dgm:spPr/>
    </dgm:pt>
    <dgm:pt modelId="{66C1AF21-7BCE-42B3-AB13-19559E75E633}" type="pres">
      <dgm:prSet presAssocID="{0F716F7A-821A-4516-882B-F0BF5FBD44C2}" presName="parentTextBox" presStyleLbl="node1" presStyleIdx="0" presStyleCnt="5"/>
      <dgm:spPr/>
    </dgm:pt>
    <dgm:pt modelId="{0CDF9A8C-25B8-488F-9986-79111CCE4C58}" type="pres">
      <dgm:prSet presAssocID="{58B5C318-80AC-44CC-91FE-60921FF0C25D}" presName="sp" presStyleCnt="0"/>
      <dgm:spPr/>
    </dgm:pt>
    <dgm:pt modelId="{15F30E57-088B-40A1-A54D-77FFD84819E8}" type="pres">
      <dgm:prSet presAssocID="{9322D9D2-F93C-4800-9C6E-B5AD129E62FD}" presName="arrowAndChildren" presStyleCnt="0"/>
      <dgm:spPr/>
    </dgm:pt>
    <dgm:pt modelId="{25C7C5BA-67D2-4EDF-8734-50837B3B2544}" type="pres">
      <dgm:prSet presAssocID="{9322D9D2-F93C-4800-9C6E-B5AD129E62FD}" presName="parentTextArrow" presStyleLbl="node1" presStyleIdx="1" presStyleCnt="5"/>
      <dgm:spPr/>
    </dgm:pt>
    <dgm:pt modelId="{EE09EBBD-44D5-474C-AF6C-41300606518B}" type="pres">
      <dgm:prSet presAssocID="{DC213213-C81F-43F9-A09A-ED7A1A77AC28}" presName="sp" presStyleCnt="0"/>
      <dgm:spPr/>
    </dgm:pt>
    <dgm:pt modelId="{6E6AC6F7-2D02-449E-9F69-6131E80DC258}" type="pres">
      <dgm:prSet presAssocID="{D0BF2E65-F242-44DD-A0C8-FEB97FECF36E}" presName="arrowAndChildren" presStyleCnt="0"/>
      <dgm:spPr/>
    </dgm:pt>
    <dgm:pt modelId="{266AAA4F-9928-436E-AB1E-1AE95E16ECC3}" type="pres">
      <dgm:prSet presAssocID="{D0BF2E65-F242-44DD-A0C8-FEB97FECF36E}" presName="parentTextArrow" presStyleLbl="node1" presStyleIdx="2" presStyleCnt="5"/>
      <dgm:spPr/>
    </dgm:pt>
    <dgm:pt modelId="{AF7FB753-1A24-4A43-B831-F30DEBA149B9}" type="pres">
      <dgm:prSet presAssocID="{F2DBF167-BF33-4FF0-8F9D-D44D37530BDC}" presName="sp" presStyleCnt="0"/>
      <dgm:spPr/>
    </dgm:pt>
    <dgm:pt modelId="{7BB51351-C44E-4285-BEB3-007884A819E9}" type="pres">
      <dgm:prSet presAssocID="{A1CE1E96-C07D-413D-ABE8-5BEBC3AEACEC}" presName="arrowAndChildren" presStyleCnt="0"/>
      <dgm:spPr/>
    </dgm:pt>
    <dgm:pt modelId="{E6DA6D09-A2D1-4270-8141-E39B93AEC209}" type="pres">
      <dgm:prSet presAssocID="{A1CE1E96-C07D-413D-ABE8-5BEBC3AEACEC}" presName="parentTextArrow" presStyleLbl="node1" presStyleIdx="3" presStyleCnt="5"/>
      <dgm:spPr/>
    </dgm:pt>
    <dgm:pt modelId="{44F1F57C-9580-4CCE-93D8-96CC273004A6}" type="pres">
      <dgm:prSet presAssocID="{9C2556C9-ACA6-425A-81FE-5A88732A0C64}" presName="sp" presStyleCnt="0"/>
      <dgm:spPr/>
    </dgm:pt>
    <dgm:pt modelId="{A3843F15-1A0F-4082-A8CB-77BBBA71DBFA}" type="pres">
      <dgm:prSet presAssocID="{5BC49680-DF29-4271-861A-1BB1401F7F6F}" presName="arrowAndChildren" presStyleCnt="0"/>
      <dgm:spPr/>
    </dgm:pt>
    <dgm:pt modelId="{CC3F4B1A-1A8F-48B1-8BD0-11C3D15B2C48}" type="pres">
      <dgm:prSet presAssocID="{5BC49680-DF29-4271-861A-1BB1401F7F6F}" presName="parentTextArrow" presStyleLbl="node1" presStyleIdx="4" presStyleCnt="5"/>
      <dgm:spPr/>
    </dgm:pt>
  </dgm:ptLst>
  <dgm:cxnLst>
    <dgm:cxn modelId="{B4D10E62-F6CD-46B6-AFE7-FDDDC0125041}" type="presOf" srcId="{B982E02E-82B8-4BEE-936B-E439ECBB163D}" destId="{B2A6FE41-B174-46D3-807A-20255AB469EE}" srcOrd="0" destOrd="0" presId="urn:microsoft.com/office/officeart/2005/8/layout/process4"/>
    <dgm:cxn modelId="{1A660545-074F-461B-92D1-D44A205A642E}" srcId="{B982E02E-82B8-4BEE-936B-E439ECBB163D}" destId="{0F716F7A-821A-4516-882B-F0BF5FBD44C2}" srcOrd="4" destOrd="0" parTransId="{BADC6FBA-459B-4159-A478-458BFD7AA8A1}" sibTransId="{F1D71A4C-BF72-4B38-9F3E-FEC5432A1B0C}"/>
    <dgm:cxn modelId="{143A1E67-BB92-49FA-AE63-DEFD0712E628}" type="presOf" srcId="{9322D9D2-F93C-4800-9C6E-B5AD129E62FD}" destId="{25C7C5BA-67D2-4EDF-8734-50837B3B2544}" srcOrd="0" destOrd="0" presId="urn:microsoft.com/office/officeart/2005/8/layout/process4"/>
    <dgm:cxn modelId="{9AA5484B-E659-4294-BD73-017427096F1B}" srcId="{B982E02E-82B8-4BEE-936B-E439ECBB163D}" destId="{D0BF2E65-F242-44DD-A0C8-FEB97FECF36E}" srcOrd="2" destOrd="0" parTransId="{E988BE6A-BC73-46FD-979C-4BBCEAA6AD12}" sibTransId="{DC213213-C81F-43F9-A09A-ED7A1A77AC28}"/>
    <dgm:cxn modelId="{4C578A79-0488-4E67-B650-5E6E954E63E9}" srcId="{B982E02E-82B8-4BEE-936B-E439ECBB163D}" destId="{5BC49680-DF29-4271-861A-1BB1401F7F6F}" srcOrd="0" destOrd="0" parTransId="{A0F44962-1AD6-4845-B1A6-6F0D7EDE3667}" sibTransId="{9C2556C9-ACA6-425A-81FE-5A88732A0C64}"/>
    <dgm:cxn modelId="{1DF7C75A-554E-4EEA-B374-1CF2ED7201F8}" srcId="{B982E02E-82B8-4BEE-936B-E439ECBB163D}" destId="{A1CE1E96-C07D-413D-ABE8-5BEBC3AEACEC}" srcOrd="1" destOrd="0" parTransId="{0727C562-315E-4F7F-BB5C-2F2A285B8C9F}" sibTransId="{F2DBF167-BF33-4FF0-8F9D-D44D37530BDC}"/>
    <dgm:cxn modelId="{9927A687-7DE5-48AB-BB8E-711D0494BBBD}" type="presOf" srcId="{D0BF2E65-F242-44DD-A0C8-FEB97FECF36E}" destId="{266AAA4F-9928-436E-AB1E-1AE95E16ECC3}" srcOrd="0" destOrd="0" presId="urn:microsoft.com/office/officeart/2005/8/layout/process4"/>
    <dgm:cxn modelId="{DAA4BD89-AC06-433C-A701-BE20DA537832}" type="presOf" srcId="{0F716F7A-821A-4516-882B-F0BF5FBD44C2}" destId="{66C1AF21-7BCE-42B3-AB13-19559E75E633}" srcOrd="0" destOrd="0" presId="urn:microsoft.com/office/officeart/2005/8/layout/process4"/>
    <dgm:cxn modelId="{3CFA7B8A-E056-4CC5-BAC9-6BE8CAC7728F}" type="presOf" srcId="{5BC49680-DF29-4271-861A-1BB1401F7F6F}" destId="{CC3F4B1A-1A8F-48B1-8BD0-11C3D15B2C48}" srcOrd="0" destOrd="0" presId="urn:microsoft.com/office/officeart/2005/8/layout/process4"/>
    <dgm:cxn modelId="{D9E7F59A-E7F6-4CE8-89FE-E7562C237492}" type="presOf" srcId="{A1CE1E96-C07D-413D-ABE8-5BEBC3AEACEC}" destId="{E6DA6D09-A2D1-4270-8141-E39B93AEC209}" srcOrd="0" destOrd="0" presId="urn:microsoft.com/office/officeart/2005/8/layout/process4"/>
    <dgm:cxn modelId="{25108AC0-1E9B-435D-A057-FD914EFB8C94}" srcId="{B982E02E-82B8-4BEE-936B-E439ECBB163D}" destId="{9322D9D2-F93C-4800-9C6E-B5AD129E62FD}" srcOrd="3" destOrd="0" parTransId="{0164DC1D-4D5D-4ACA-8134-F5DFAE34E2DF}" sibTransId="{58B5C318-80AC-44CC-91FE-60921FF0C25D}"/>
    <dgm:cxn modelId="{31D5C6CD-8CD0-4843-B34F-4B1BFC93172A}" type="presParOf" srcId="{B2A6FE41-B174-46D3-807A-20255AB469EE}" destId="{E23CC6A8-3EB8-4F45-8903-DF00163F4413}" srcOrd="0" destOrd="0" presId="urn:microsoft.com/office/officeart/2005/8/layout/process4"/>
    <dgm:cxn modelId="{B757D5F4-98C9-456E-A2DF-78EFF09489DB}" type="presParOf" srcId="{E23CC6A8-3EB8-4F45-8903-DF00163F4413}" destId="{66C1AF21-7BCE-42B3-AB13-19559E75E633}" srcOrd="0" destOrd="0" presId="urn:microsoft.com/office/officeart/2005/8/layout/process4"/>
    <dgm:cxn modelId="{66F617D9-705B-4F4C-A7D9-4F4493C349FF}" type="presParOf" srcId="{B2A6FE41-B174-46D3-807A-20255AB469EE}" destId="{0CDF9A8C-25B8-488F-9986-79111CCE4C58}" srcOrd="1" destOrd="0" presId="urn:microsoft.com/office/officeart/2005/8/layout/process4"/>
    <dgm:cxn modelId="{1006B790-C77E-4A69-8500-7D4DEE72CC0B}" type="presParOf" srcId="{B2A6FE41-B174-46D3-807A-20255AB469EE}" destId="{15F30E57-088B-40A1-A54D-77FFD84819E8}" srcOrd="2" destOrd="0" presId="urn:microsoft.com/office/officeart/2005/8/layout/process4"/>
    <dgm:cxn modelId="{5EF7D693-477B-40D1-A638-B6F463938A8C}" type="presParOf" srcId="{15F30E57-088B-40A1-A54D-77FFD84819E8}" destId="{25C7C5BA-67D2-4EDF-8734-50837B3B2544}" srcOrd="0" destOrd="0" presId="urn:microsoft.com/office/officeart/2005/8/layout/process4"/>
    <dgm:cxn modelId="{FDA1BAE0-9852-467F-83BA-023966CD216F}" type="presParOf" srcId="{B2A6FE41-B174-46D3-807A-20255AB469EE}" destId="{EE09EBBD-44D5-474C-AF6C-41300606518B}" srcOrd="3" destOrd="0" presId="urn:microsoft.com/office/officeart/2005/8/layout/process4"/>
    <dgm:cxn modelId="{972C7005-8C0D-4B0A-9E90-A7E9A4D18B4D}" type="presParOf" srcId="{B2A6FE41-B174-46D3-807A-20255AB469EE}" destId="{6E6AC6F7-2D02-449E-9F69-6131E80DC258}" srcOrd="4" destOrd="0" presId="urn:microsoft.com/office/officeart/2005/8/layout/process4"/>
    <dgm:cxn modelId="{8E46BDFE-93C3-4CEE-BAE9-E61F7EA85CFD}" type="presParOf" srcId="{6E6AC6F7-2D02-449E-9F69-6131E80DC258}" destId="{266AAA4F-9928-436E-AB1E-1AE95E16ECC3}" srcOrd="0" destOrd="0" presId="urn:microsoft.com/office/officeart/2005/8/layout/process4"/>
    <dgm:cxn modelId="{779D821F-9E48-47BF-A8D1-0CAEC1871F47}" type="presParOf" srcId="{B2A6FE41-B174-46D3-807A-20255AB469EE}" destId="{AF7FB753-1A24-4A43-B831-F30DEBA149B9}" srcOrd="5" destOrd="0" presId="urn:microsoft.com/office/officeart/2005/8/layout/process4"/>
    <dgm:cxn modelId="{E022B35E-629A-4F63-BF44-96414709CF7C}" type="presParOf" srcId="{B2A6FE41-B174-46D3-807A-20255AB469EE}" destId="{7BB51351-C44E-4285-BEB3-007884A819E9}" srcOrd="6" destOrd="0" presId="urn:microsoft.com/office/officeart/2005/8/layout/process4"/>
    <dgm:cxn modelId="{DFDAC204-88FE-40A4-A0DB-6CC1563D2D50}" type="presParOf" srcId="{7BB51351-C44E-4285-BEB3-007884A819E9}" destId="{E6DA6D09-A2D1-4270-8141-E39B93AEC209}" srcOrd="0" destOrd="0" presId="urn:microsoft.com/office/officeart/2005/8/layout/process4"/>
    <dgm:cxn modelId="{F2C303F5-AECA-4494-97EC-247C90596408}" type="presParOf" srcId="{B2A6FE41-B174-46D3-807A-20255AB469EE}" destId="{44F1F57C-9580-4CCE-93D8-96CC273004A6}" srcOrd="7" destOrd="0" presId="urn:microsoft.com/office/officeart/2005/8/layout/process4"/>
    <dgm:cxn modelId="{507DE9D4-5778-453F-95DF-521543285914}" type="presParOf" srcId="{B2A6FE41-B174-46D3-807A-20255AB469EE}" destId="{A3843F15-1A0F-4082-A8CB-77BBBA71DBFA}" srcOrd="8" destOrd="0" presId="urn:microsoft.com/office/officeart/2005/8/layout/process4"/>
    <dgm:cxn modelId="{D81F7E96-BCB1-49DA-91AF-3C3C0BA704C4}" type="presParOf" srcId="{A3843F15-1A0F-4082-A8CB-77BBBA71DBFA}" destId="{CC3F4B1A-1A8F-48B1-8BD0-11C3D15B2C4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796BC8-F597-4560-A2A5-4624AF2840B0}" type="doc">
      <dgm:prSet loTypeId="urn:microsoft.com/office/officeart/2005/8/layout/process1" loCatId="process" qsTypeId="urn:microsoft.com/office/officeart/2005/8/quickstyle/simple1" qsCatId="simple" csTypeId="urn:microsoft.com/office/officeart/2005/8/colors/accent0_3" csCatId="mainScheme"/>
      <dgm:spPr/>
      <dgm:t>
        <a:bodyPr/>
        <a:lstStyle/>
        <a:p>
          <a:endParaRPr lang="en-US"/>
        </a:p>
      </dgm:t>
    </dgm:pt>
    <dgm:pt modelId="{4859A7D7-F59E-4A4B-81E3-8076C6496E2C}">
      <dgm:prSet/>
      <dgm:spPr/>
      <dgm:t>
        <a:bodyPr/>
        <a:lstStyle/>
        <a:p>
          <a:pPr rtl="0"/>
          <a:r>
            <a:rPr lang="en-US" dirty="0">
              <a:latin typeface="Open Sans"/>
            </a:rPr>
            <a:t>Used for pricing risky securities</a:t>
          </a:r>
        </a:p>
      </dgm:t>
    </dgm:pt>
    <dgm:pt modelId="{125288DD-3DA6-41F3-9FFF-138D1DE75FED}" type="parTrans" cxnId="{0E49C180-5216-406F-AEB4-012CDD18ED84}">
      <dgm:prSet/>
      <dgm:spPr/>
      <dgm:t>
        <a:bodyPr/>
        <a:lstStyle/>
        <a:p>
          <a:endParaRPr lang="en-US"/>
        </a:p>
      </dgm:t>
    </dgm:pt>
    <dgm:pt modelId="{29A5BB71-B81C-4ABC-9FE1-2357B5AE5C77}" type="sibTrans" cxnId="{0E49C180-5216-406F-AEB4-012CDD18ED84}">
      <dgm:prSet/>
      <dgm:spPr/>
      <dgm:t>
        <a:bodyPr/>
        <a:lstStyle/>
        <a:p>
          <a:endParaRPr lang="en-US" dirty="0"/>
        </a:p>
      </dgm:t>
    </dgm:pt>
    <dgm:pt modelId="{9B2A950E-A70D-479C-9183-4B89F8964676}">
      <dgm:prSet/>
      <dgm:spPr/>
      <dgm:t>
        <a:bodyPr/>
        <a:lstStyle/>
        <a:p>
          <a:pPr rtl="0"/>
          <a:r>
            <a:rPr lang="en-US" dirty="0">
              <a:latin typeface="Open Sans"/>
            </a:rPr>
            <a:t>Formula includes a return for a risk-free security in addition to a premium which accounts for the additional risk</a:t>
          </a:r>
        </a:p>
      </dgm:t>
    </dgm:pt>
    <dgm:pt modelId="{D8EBD0F6-F864-4703-828F-104E1D44467A}" type="parTrans" cxnId="{35AB774C-69DD-4B2D-A56D-85A747B27C2D}">
      <dgm:prSet/>
      <dgm:spPr/>
      <dgm:t>
        <a:bodyPr/>
        <a:lstStyle/>
        <a:p>
          <a:endParaRPr lang="en-US"/>
        </a:p>
      </dgm:t>
    </dgm:pt>
    <dgm:pt modelId="{0EAECE1C-0B02-4AE9-B04A-EA6B15770A20}" type="sibTrans" cxnId="{35AB774C-69DD-4B2D-A56D-85A747B27C2D}">
      <dgm:prSet/>
      <dgm:spPr/>
      <dgm:t>
        <a:bodyPr/>
        <a:lstStyle/>
        <a:p>
          <a:endParaRPr lang="en-US" dirty="0"/>
        </a:p>
      </dgm:t>
    </dgm:pt>
    <dgm:pt modelId="{FBA1C2B4-1A64-4DD4-A3CC-081665C54E61}">
      <dgm:prSet/>
      <dgm:spPr/>
      <dgm:t>
        <a:bodyPr/>
        <a:lstStyle/>
        <a:p>
          <a:pPr rtl="0"/>
          <a:r>
            <a:rPr lang="en-US" dirty="0">
              <a:latin typeface="Open Sans"/>
            </a:rPr>
            <a:t>Example:  If an expected rate of return for a lower-risk security is 2% with a beta of 2 (industry average) and the projected return for the particular market is 8%, the selected stock should generate a 14% return (2% + 2(8%-2%))</a:t>
          </a:r>
        </a:p>
      </dgm:t>
    </dgm:pt>
    <dgm:pt modelId="{E9C21754-CAB2-4660-920B-6EF994709295}" type="parTrans" cxnId="{2D0F590F-CAB1-4EC1-9FF0-24D8A5770FAB}">
      <dgm:prSet/>
      <dgm:spPr/>
      <dgm:t>
        <a:bodyPr/>
        <a:lstStyle/>
        <a:p>
          <a:endParaRPr lang="en-US"/>
        </a:p>
      </dgm:t>
    </dgm:pt>
    <dgm:pt modelId="{E8E64540-CC85-4D76-BE36-B97BF81199BA}" type="sibTrans" cxnId="{2D0F590F-CAB1-4EC1-9FF0-24D8A5770FAB}">
      <dgm:prSet/>
      <dgm:spPr/>
      <dgm:t>
        <a:bodyPr/>
        <a:lstStyle/>
        <a:p>
          <a:endParaRPr lang="en-US"/>
        </a:p>
      </dgm:t>
    </dgm:pt>
    <dgm:pt modelId="{C93F4C0C-D2FC-4FCA-8F16-2A1D47FA4491}" type="pres">
      <dgm:prSet presAssocID="{30796BC8-F597-4560-A2A5-4624AF2840B0}" presName="Name0" presStyleCnt="0">
        <dgm:presLayoutVars>
          <dgm:dir/>
          <dgm:resizeHandles val="exact"/>
        </dgm:presLayoutVars>
      </dgm:prSet>
      <dgm:spPr/>
    </dgm:pt>
    <dgm:pt modelId="{0DF750C2-A380-4891-82C2-C4F4A180E267}" type="pres">
      <dgm:prSet presAssocID="{4859A7D7-F59E-4A4B-81E3-8076C6496E2C}" presName="node" presStyleLbl="node1" presStyleIdx="0" presStyleCnt="3">
        <dgm:presLayoutVars>
          <dgm:bulletEnabled val="1"/>
        </dgm:presLayoutVars>
      </dgm:prSet>
      <dgm:spPr/>
    </dgm:pt>
    <dgm:pt modelId="{14B59BD4-2B8B-4F7E-91F8-7D8BACFCECC9}" type="pres">
      <dgm:prSet presAssocID="{29A5BB71-B81C-4ABC-9FE1-2357B5AE5C77}" presName="sibTrans" presStyleLbl="sibTrans2D1" presStyleIdx="0" presStyleCnt="2"/>
      <dgm:spPr/>
    </dgm:pt>
    <dgm:pt modelId="{A661BA76-D43C-49E6-82E2-E3EE12CCBB2B}" type="pres">
      <dgm:prSet presAssocID="{29A5BB71-B81C-4ABC-9FE1-2357B5AE5C77}" presName="connectorText" presStyleLbl="sibTrans2D1" presStyleIdx="0" presStyleCnt="2"/>
      <dgm:spPr/>
    </dgm:pt>
    <dgm:pt modelId="{91724BDE-CF00-4293-A802-CF8032918A04}" type="pres">
      <dgm:prSet presAssocID="{9B2A950E-A70D-479C-9183-4B89F8964676}" presName="node" presStyleLbl="node1" presStyleIdx="1" presStyleCnt="3">
        <dgm:presLayoutVars>
          <dgm:bulletEnabled val="1"/>
        </dgm:presLayoutVars>
      </dgm:prSet>
      <dgm:spPr/>
    </dgm:pt>
    <dgm:pt modelId="{F5944587-DC4D-4D33-A972-77B717465AB9}" type="pres">
      <dgm:prSet presAssocID="{0EAECE1C-0B02-4AE9-B04A-EA6B15770A20}" presName="sibTrans" presStyleLbl="sibTrans2D1" presStyleIdx="1" presStyleCnt="2"/>
      <dgm:spPr/>
    </dgm:pt>
    <dgm:pt modelId="{10043286-3812-4995-BB70-CC7CC4F47D56}" type="pres">
      <dgm:prSet presAssocID="{0EAECE1C-0B02-4AE9-B04A-EA6B15770A20}" presName="connectorText" presStyleLbl="sibTrans2D1" presStyleIdx="1" presStyleCnt="2"/>
      <dgm:spPr/>
    </dgm:pt>
    <dgm:pt modelId="{5C8B186E-97B6-4318-8E85-636B6DA7F9FD}" type="pres">
      <dgm:prSet presAssocID="{FBA1C2B4-1A64-4DD4-A3CC-081665C54E61}" presName="node" presStyleLbl="node1" presStyleIdx="2" presStyleCnt="3">
        <dgm:presLayoutVars>
          <dgm:bulletEnabled val="1"/>
        </dgm:presLayoutVars>
      </dgm:prSet>
      <dgm:spPr/>
    </dgm:pt>
  </dgm:ptLst>
  <dgm:cxnLst>
    <dgm:cxn modelId="{2D0F590F-CAB1-4EC1-9FF0-24D8A5770FAB}" srcId="{30796BC8-F597-4560-A2A5-4624AF2840B0}" destId="{FBA1C2B4-1A64-4DD4-A3CC-081665C54E61}" srcOrd="2" destOrd="0" parTransId="{E9C21754-CAB2-4660-920B-6EF994709295}" sibTransId="{E8E64540-CC85-4D76-BE36-B97BF81199BA}"/>
    <dgm:cxn modelId="{3D526617-FCAA-45B3-B1C6-DBE19D9CBA7F}" type="presOf" srcId="{29A5BB71-B81C-4ABC-9FE1-2357B5AE5C77}" destId="{A661BA76-D43C-49E6-82E2-E3EE12CCBB2B}" srcOrd="1" destOrd="0" presId="urn:microsoft.com/office/officeart/2005/8/layout/process1"/>
    <dgm:cxn modelId="{24009D62-16C7-48BC-A269-D8240CDA575A}" type="presOf" srcId="{30796BC8-F597-4560-A2A5-4624AF2840B0}" destId="{C93F4C0C-D2FC-4FCA-8F16-2A1D47FA4491}" srcOrd="0" destOrd="0" presId="urn:microsoft.com/office/officeart/2005/8/layout/process1"/>
    <dgm:cxn modelId="{FBC8F442-F57F-4119-B064-06497E939608}" type="presOf" srcId="{29A5BB71-B81C-4ABC-9FE1-2357B5AE5C77}" destId="{14B59BD4-2B8B-4F7E-91F8-7D8BACFCECC9}" srcOrd="0" destOrd="0" presId="urn:microsoft.com/office/officeart/2005/8/layout/process1"/>
    <dgm:cxn modelId="{35AB774C-69DD-4B2D-A56D-85A747B27C2D}" srcId="{30796BC8-F597-4560-A2A5-4624AF2840B0}" destId="{9B2A950E-A70D-479C-9183-4B89F8964676}" srcOrd="1" destOrd="0" parTransId="{D8EBD0F6-F864-4703-828F-104E1D44467A}" sibTransId="{0EAECE1C-0B02-4AE9-B04A-EA6B15770A20}"/>
    <dgm:cxn modelId="{0E49C180-5216-406F-AEB4-012CDD18ED84}" srcId="{30796BC8-F597-4560-A2A5-4624AF2840B0}" destId="{4859A7D7-F59E-4A4B-81E3-8076C6496E2C}" srcOrd="0" destOrd="0" parTransId="{125288DD-3DA6-41F3-9FFF-138D1DE75FED}" sibTransId="{29A5BB71-B81C-4ABC-9FE1-2357B5AE5C77}"/>
    <dgm:cxn modelId="{E5B36282-C2F5-46F6-B6B3-859067F03E6D}" type="presOf" srcId="{0EAECE1C-0B02-4AE9-B04A-EA6B15770A20}" destId="{10043286-3812-4995-BB70-CC7CC4F47D56}" srcOrd="1" destOrd="0" presId="urn:microsoft.com/office/officeart/2005/8/layout/process1"/>
    <dgm:cxn modelId="{AA55D890-26EC-4118-965D-F27CCE5221B0}" type="presOf" srcId="{9B2A950E-A70D-479C-9183-4B89F8964676}" destId="{91724BDE-CF00-4293-A802-CF8032918A04}" srcOrd="0" destOrd="0" presId="urn:microsoft.com/office/officeart/2005/8/layout/process1"/>
    <dgm:cxn modelId="{5EE9E1A7-D0C7-4BF2-9E73-C5C7E3E197B3}" type="presOf" srcId="{FBA1C2B4-1A64-4DD4-A3CC-081665C54E61}" destId="{5C8B186E-97B6-4318-8E85-636B6DA7F9FD}" srcOrd="0" destOrd="0" presId="urn:microsoft.com/office/officeart/2005/8/layout/process1"/>
    <dgm:cxn modelId="{A89849AC-4250-4835-A0E6-242A59C25A95}" type="presOf" srcId="{4859A7D7-F59E-4A4B-81E3-8076C6496E2C}" destId="{0DF750C2-A380-4891-82C2-C4F4A180E267}" srcOrd="0" destOrd="0" presId="urn:microsoft.com/office/officeart/2005/8/layout/process1"/>
    <dgm:cxn modelId="{E8F61FD5-F3AC-49A7-A797-90053ABF3E41}" type="presOf" srcId="{0EAECE1C-0B02-4AE9-B04A-EA6B15770A20}" destId="{F5944587-DC4D-4D33-A972-77B717465AB9}" srcOrd="0" destOrd="0" presId="urn:microsoft.com/office/officeart/2005/8/layout/process1"/>
    <dgm:cxn modelId="{E67034A1-D906-4228-A760-46310CB7C3B0}" type="presParOf" srcId="{C93F4C0C-D2FC-4FCA-8F16-2A1D47FA4491}" destId="{0DF750C2-A380-4891-82C2-C4F4A180E267}" srcOrd="0" destOrd="0" presId="urn:microsoft.com/office/officeart/2005/8/layout/process1"/>
    <dgm:cxn modelId="{CBDF215B-F408-44B9-9E96-A3852A281EB1}" type="presParOf" srcId="{C93F4C0C-D2FC-4FCA-8F16-2A1D47FA4491}" destId="{14B59BD4-2B8B-4F7E-91F8-7D8BACFCECC9}" srcOrd="1" destOrd="0" presId="urn:microsoft.com/office/officeart/2005/8/layout/process1"/>
    <dgm:cxn modelId="{183E6D40-F036-49D1-8090-B2EF103CE07D}" type="presParOf" srcId="{14B59BD4-2B8B-4F7E-91F8-7D8BACFCECC9}" destId="{A661BA76-D43C-49E6-82E2-E3EE12CCBB2B}" srcOrd="0" destOrd="0" presId="urn:microsoft.com/office/officeart/2005/8/layout/process1"/>
    <dgm:cxn modelId="{0CEB50B0-DCE0-4E7F-8B6D-50C3771ED3B3}" type="presParOf" srcId="{C93F4C0C-D2FC-4FCA-8F16-2A1D47FA4491}" destId="{91724BDE-CF00-4293-A802-CF8032918A04}" srcOrd="2" destOrd="0" presId="urn:microsoft.com/office/officeart/2005/8/layout/process1"/>
    <dgm:cxn modelId="{2DD5CF30-6D4E-48D3-BC4B-167EFE9ABDEF}" type="presParOf" srcId="{C93F4C0C-D2FC-4FCA-8F16-2A1D47FA4491}" destId="{F5944587-DC4D-4D33-A972-77B717465AB9}" srcOrd="3" destOrd="0" presId="urn:microsoft.com/office/officeart/2005/8/layout/process1"/>
    <dgm:cxn modelId="{892FB30C-34D3-4079-B938-02CA0BBACDD2}" type="presParOf" srcId="{F5944587-DC4D-4D33-A972-77B717465AB9}" destId="{10043286-3812-4995-BB70-CC7CC4F47D56}" srcOrd="0" destOrd="0" presId="urn:microsoft.com/office/officeart/2005/8/layout/process1"/>
    <dgm:cxn modelId="{96E8FA8A-3461-4AED-BCC9-2CE06F1DF593}" type="presParOf" srcId="{C93F4C0C-D2FC-4FCA-8F16-2A1D47FA4491}" destId="{5C8B186E-97B6-4318-8E85-636B6DA7F9F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ED1474-1E0B-4772-A2D5-F5FE944C1DF0}"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CF01A498-5C18-45BB-A191-6818B6CC2AF7}">
      <dgm:prSet/>
      <dgm:spPr/>
      <dgm:t>
        <a:bodyPr/>
        <a:lstStyle/>
        <a:p>
          <a:pPr rtl="0"/>
          <a:r>
            <a:rPr lang="en-US" dirty="0">
              <a:latin typeface="Open Sans"/>
            </a:rPr>
            <a:t>Assumes inherent market risk but attempts to reduce risk through diversification</a:t>
          </a:r>
        </a:p>
      </dgm:t>
    </dgm:pt>
    <dgm:pt modelId="{8887E0C9-A0D5-4FA1-9413-E43E1A9B3885}" type="parTrans" cxnId="{69596A6D-204E-40B9-87E2-19C0A5FD1B8A}">
      <dgm:prSet/>
      <dgm:spPr/>
      <dgm:t>
        <a:bodyPr/>
        <a:lstStyle/>
        <a:p>
          <a:endParaRPr lang="en-US"/>
        </a:p>
      </dgm:t>
    </dgm:pt>
    <dgm:pt modelId="{F6896281-2F49-4398-9582-D9F064B9780E}" type="sibTrans" cxnId="{69596A6D-204E-40B9-87E2-19C0A5FD1B8A}">
      <dgm:prSet/>
      <dgm:spPr/>
      <dgm:t>
        <a:bodyPr/>
        <a:lstStyle/>
        <a:p>
          <a:endParaRPr lang="en-US"/>
        </a:p>
      </dgm:t>
    </dgm:pt>
    <dgm:pt modelId="{C4DA4FC6-2AE7-43BB-B699-8F872953E325}">
      <dgm:prSet/>
      <dgm:spPr/>
      <dgm:t>
        <a:bodyPr/>
        <a:lstStyle/>
        <a:p>
          <a:pPr rtl="0"/>
          <a:r>
            <a:rPr lang="en-US" dirty="0">
              <a:latin typeface="Open Sans"/>
            </a:rPr>
            <a:t>The diversification can raise returns due to the balancing of risky and less-risky investments</a:t>
          </a:r>
        </a:p>
      </dgm:t>
    </dgm:pt>
    <dgm:pt modelId="{93D7F44A-5FA2-4998-97EC-3397918F3BBF}" type="parTrans" cxnId="{40266254-A1C1-4D67-820D-4F76D6202437}">
      <dgm:prSet/>
      <dgm:spPr/>
      <dgm:t>
        <a:bodyPr/>
        <a:lstStyle/>
        <a:p>
          <a:endParaRPr lang="en-US"/>
        </a:p>
      </dgm:t>
    </dgm:pt>
    <dgm:pt modelId="{F29FC143-0944-40C1-A51C-268B83091319}" type="sibTrans" cxnId="{40266254-A1C1-4D67-820D-4F76D6202437}">
      <dgm:prSet/>
      <dgm:spPr/>
      <dgm:t>
        <a:bodyPr/>
        <a:lstStyle/>
        <a:p>
          <a:endParaRPr lang="en-US"/>
        </a:p>
      </dgm:t>
    </dgm:pt>
    <dgm:pt modelId="{08CB3836-BFDB-4E05-B585-73061065B80F}">
      <dgm:prSet/>
      <dgm:spPr/>
      <dgm:t>
        <a:bodyPr/>
        <a:lstStyle/>
        <a:p>
          <a:pPr rtl="0"/>
          <a:r>
            <a:rPr lang="en-US" dirty="0">
              <a:latin typeface="Open Sans"/>
            </a:rPr>
            <a:t>The risk of one stock or investment is higher than a combination of different types of investments or stock in different companies.</a:t>
          </a:r>
        </a:p>
      </dgm:t>
    </dgm:pt>
    <dgm:pt modelId="{230B92AB-A2E8-48B2-9125-BAC5226F04DF}" type="parTrans" cxnId="{D212D639-C913-4AC0-846A-9241BABFEAD1}">
      <dgm:prSet/>
      <dgm:spPr/>
      <dgm:t>
        <a:bodyPr/>
        <a:lstStyle/>
        <a:p>
          <a:endParaRPr lang="en-US"/>
        </a:p>
      </dgm:t>
    </dgm:pt>
    <dgm:pt modelId="{2E4665E3-5033-489F-8743-CE5E8651FC97}" type="sibTrans" cxnId="{D212D639-C913-4AC0-846A-9241BABFEAD1}">
      <dgm:prSet/>
      <dgm:spPr/>
      <dgm:t>
        <a:bodyPr/>
        <a:lstStyle/>
        <a:p>
          <a:endParaRPr lang="en-US"/>
        </a:p>
      </dgm:t>
    </dgm:pt>
    <dgm:pt modelId="{ECDE2760-E8EB-4716-8FFF-4CB63CA9EBFF}" type="pres">
      <dgm:prSet presAssocID="{5BED1474-1E0B-4772-A2D5-F5FE944C1DF0}" presName="linear" presStyleCnt="0">
        <dgm:presLayoutVars>
          <dgm:animLvl val="lvl"/>
          <dgm:resizeHandles val="exact"/>
        </dgm:presLayoutVars>
      </dgm:prSet>
      <dgm:spPr/>
    </dgm:pt>
    <dgm:pt modelId="{011B703B-4616-40F6-B27A-C852AF63B820}" type="pres">
      <dgm:prSet presAssocID="{CF01A498-5C18-45BB-A191-6818B6CC2AF7}" presName="parentText" presStyleLbl="node1" presStyleIdx="0" presStyleCnt="3">
        <dgm:presLayoutVars>
          <dgm:chMax val="0"/>
          <dgm:bulletEnabled val="1"/>
        </dgm:presLayoutVars>
      </dgm:prSet>
      <dgm:spPr/>
    </dgm:pt>
    <dgm:pt modelId="{5E30AFC9-FD34-4BA2-8C32-0A349C57B8A7}" type="pres">
      <dgm:prSet presAssocID="{F6896281-2F49-4398-9582-D9F064B9780E}" presName="spacer" presStyleCnt="0"/>
      <dgm:spPr/>
    </dgm:pt>
    <dgm:pt modelId="{C4DFDBC2-1F90-464F-9CDB-7F98043B84F4}" type="pres">
      <dgm:prSet presAssocID="{C4DA4FC6-2AE7-43BB-B699-8F872953E325}" presName="parentText" presStyleLbl="node1" presStyleIdx="1" presStyleCnt="3">
        <dgm:presLayoutVars>
          <dgm:chMax val="0"/>
          <dgm:bulletEnabled val="1"/>
        </dgm:presLayoutVars>
      </dgm:prSet>
      <dgm:spPr/>
    </dgm:pt>
    <dgm:pt modelId="{06860E18-E77A-4F43-9FE8-FB5CB0A800A5}" type="pres">
      <dgm:prSet presAssocID="{F29FC143-0944-40C1-A51C-268B83091319}" presName="spacer" presStyleCnt="0"/>
      <dgm:spPr/>
    </dgm:pt>
    <dgm:pt modelId="{BAED71AF-44DA-4A23-B2B1-334A4A77A422}" type="pres">
      <dgm:prSet presAssocID="{08CB3836-BFDB-4E05-B585-73061065B80F}" presName="parentText" presStyleLbl="node1" presStyleIdx="2" presStyleCnt="3">
        <dgm:presLayoutVars>
          <dgm:chMax val="0"/>
          <dgm:bulletEnabled val="1"/>
        </dgm:presLayoutVars>
      </dgm:prSet>
      <dgm:spPr/>
    </dgm:pt>
  </dgm:ptLst>
  <dgm:cxnLst>
    <dgm:cxn modelId="{D470910E-F3C4-41F3-B951-1FE18C3BFB2A}" type="presOf" srcId="{08CB3836-BFDB-4E05-B585-73061065B80F}" destId="{BAED71AF-44DA-4A23-B2B1-334A4A77A422}" srcOrd="0" destOrd="0" presId="urn:microsoft.com/office/officeart/2005/8/layout/vList2"/>
    <dgm:cxn modelId="{D212D639-C913-4AC0-846A-9241BABFEAD1}" srcId="{5BED1474-1E0B-4772-A2D5-F5FE944C1DF0}" destId="{08CB3836-BFDB-4E05-B585-73061065B80F}" srcOrd="2" destOrd="0" parTransId="{230B92AB-A2E8-48B2-9125-BAC5226F04DF}" sibTransId="{2E4665E3-5033-489F-8743-CE5E8651FC97}"/>
    <dgm:cxn modelId="{7B7F4A43-157B-4B28-BE52-6746D56AF6BB}" type="presOf" srcId="{CF01A498-5C18-45BB-A191-6818B6CC2AF7}" destId="{011B703B-4616-40F6-B27A-C852AF63B820}" srcOrd="0" destOrd="0" presId="urn:microsoft.com/office/officeart/2005/8/layout/vList2"/>
    <dgm:cxn modelId="{69596A6D-204E-40B9-87E2-19C0A5FD1B8A}" srcId="{5BED1474-1E0B-4772-A2D5-F5FE944C1DF0}" destId="{CF01A498-5C18-45BB-A191-6818B6CC2AF7}" srcOrd="0" destOrd="0" parTransId="{8887E0C9-A0D5-4FA1-9413-E43E1A9B3885}" sibTransId="{F6896281-2F49-4398-9582-D9F064B9780E}"/>
    <dgm:cxn modelId="{40266254-A1C1-4D67-820D-4F76D6202437}" srcId="{5BED1474-1E0B-4772-A2D5-F5FE944C1DF0}" destId="{C4DA4FC6-2AE7-43BB-B699-8F872953E325}" srcOrd="1" destOrd="0" parTransId="{93D7F44A-5FA2-4998-97EC-3397918F3BBF}" sibTransId="{F29FC143-0944-40C1-A51C-268B83091319}"/>
    <dgm:cxn modelId="{A1D998A3-2487-423F-BE5F-354B301850DB}" type="presOf" srcId="{C4DA4FC6-2AE7-43BB-B699-8F872953E325}" destId="{C4DFDBC2-1F90-464F-9CDB-7F98043B84F4}" srcOrd="0" destOrd="0" presId="urn:microsoft.com/office/officeart/2005/8/layout/vList2"/>
    <dgm:cxn modelId="{92DEFFF9-5C83-44E4-A48C-2C063C364AFA}" type="presOf" srcId="{5BED1474-1E0B-4772-A2D5-F5FE944C1DF0}" destId="{ECDE2760-E8EB-4716-8FFF-4CB63CA9EBFF}" srcOrd="0" destOrd="0" presId="urn:microsoft.com/office/officeart/2005/8/layout/vList2"/>
    <dgm:cxn modelId="{1B9CB3D9-AABC-4FE5-B17A-3F66BE52291A}" type="presParOf" srcId="{ECDE2760-E8EB-4716-8FFF-4CB63CA9EBFF}" destId="{011B703B-4616-40F6-B27A-C852AF63B820}" srcOrd="0" destOrd="0" presId="urn:microsoft.com/office/officeart/2005/8/layout/vList2"/>
    <dgm:cxn modelId="{77123C0F-561C-44B3-A5EB-2C76C9E871FF}" type="presParOf" srcId="{ECDE2760-E8EB-4716-8FFF-4CB63CA9EBFF}" destId="{5E30AFC9-FD34-4BA2-8C32-0A349C57B8A7}" srcOrd="1" destOrd="0" presId="urn:microsoft.com/office/officeart/2005/8/layout/vList2"/>
    <dgm:cxn modelId="{82A1FDD8-C7C7-43E8-90A7-D8A96131CECE}" type="presParOf" srcId="{ECDE2760-E8EB-4716-8FFF-4CB63CA9EBFF}" destId="{C4DFDBC2-1F90-464F-9CDB-7F98043B84F4}" srcOrd="2" destOrd="0" presId="urn:microsoft.com/office/officeart/2005/8/layout/vList2"/>
    <dgm:cxn modelId="{E25720DA-C7B2-47BD-9E7C-F75A3D0DFA9E}" type="presParOf" srcId="{ECDE2760-E8EB-4716-8FFF-4CB63CA9EBFF}" destId="{06860E18-E77A-4F43-9FE8-FB5CB0A800A5}" srcOrd="3" destOrd="0" presId="urn:microsoft.com/office/officeart/2005/8/layout/vList2"/>
    <dgm:cxn modelId="{58FFDA53-8977-4ED6-9BB3-3B1302DD68E8}" type="presParOf" srcId="{ECDE2760-E8EB-4716-8FFF-4CB63CA9EBFF}" destId="{BAED71AF-44DA-4A23-B2B1-334A4A77A42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AF67BC-BAD2-4E51-891A-2FDAC459341B}" type="doc">
      <dgm:prSet loTypeId="urn:microsoft.com/office/officeart/2005/8/layout/lProcess3" loCatId="process" qsTypeId="urn:microsoft.com/office/officeart/2005/8/quickstyle/simple1" qsCatId="simple" csTypeId="urn:microsoft.com/office/officeart/2005/8/colors/accent0_3" csCatId="mainScheme" phldr="1"/>
      <dgm:spPr/>
      <dgm:t>
        <a:bodyPr/>
        <a:lstStyle/>
        <a:p>
          <a:endParaRPr lang="en-US"/>
        </a:p>
      </dgm:t>
    </dgm:pt>
    <dgm:pt modelId="{A2F3F65E-994F-4ADE-A3C1-08D35C7DA909}">
      <dgm:prSet custT="1"/>
      <dgm:spPr/>
      <dgm:t>
        <a:bodyPr/>
        <a:lstStyle/>
        <a:p>
          <a:pPr rtl="0"/>
          <a:r>
            <a:rPr lang="en-US" sz="2400" dirty="0">
              <a:latin typeface="Open Sans"/>
            </a:rPr>
            <a:t>Stephen Ross created this theory in 1976</a:t>
          </a:r>
        </a:p>
      </dgm:t>
    </dgm:pt>
    <dgm:pt modelId="{EC0B7A78-1C80-45B6-A019-1A83F8351EB1}" type="parTrans" cxnId="{A73ED6D9-0E84-4757-A5C9-EAD653D2E69E}">
      <dgm:prSet/>
      <dgm:spPr/>
      <dgm:t>
        <a:bodyPr/>
        <a:lstStyle/>
        <a:p>
          <a:endParaRPr lang="en-US" sz="2400"/>
        </a:p>
      </dgm:t>
    </dgm:pt>
    <dgm:pt modelId="{F67B677D-88A0-489A-8186-A9D1D6330A6B}" type="sibTrans" cxnId="{A73ED6D9-0E84-4757-A5C9-EAD653D2E69E}">
      <dgm:prSet/>
      <dgm:spPr/>
      <dgm:t>
        <a:bodyPr/>
        <a:lstStyle/>
        <a:p>
          <a:endParaRPr lang="en-US" sz="2400"/>
        </a:p>
      </dgm:t>
    </dgm:pt>
    <dgm:pt modelId="{09C3B4AD-FAE3-4057-94B6-E300DF64A686}">
      <dgm:prSet custT="1"/>
      <dgm:spPr/>
      <dgm:t>
        <a:bodyPr/>
        <a:lstStyle/>
        <a:p>
          <a:pPr rtl="0"/>
          <a:r>
            <a:rPr lang="en-US" sz="2400" dirty="0">
              <a:latin typeface="Open Sans"/>
            </a:rPr>
            <a:t>Assumes that the asset in question may not be priced accurately</a:t>
          </a:r>
        </a:p>
      </dgm:t>
    </dgm:pt>
    <dgm:pt modelId="{609A643A-B280-469D-802B-E7110D3A62D0}" type="parTrans" cxnId="{DBE3437F-4F19-4AE2-9657-C8A9ED9F7856}">
      <dgm:prSet/>
      <dgm:spPr/>
      <dgm:t>
        <a:bodyPr/>
        <a:lstStyle/>
        <a:p>
          <a:endParaRPr lang="en-US" sz="2400"/>
        </a:p>
      </dgm:t>
    </dgm:pt>
    <dgm:pt modelId="{3446881B-2460-45C4-B26F-747FBE3E075C}" type="sibTrans" cxnId="{DBE3437F-4F19-4AE2-9657-C8A9ED9F7856}">
      <dgm:prSet/>
      <dgm:spPr/>
      <dgm:t>
        <a:bodyPr/>
        <a:lstStyle/>
        <a:p>
          <a:endParaRPr lang="en-US" sz="2400"/>
        </a:p>
      </dgm:t>
    </dgm:pt>
    <dgm:pt modelId="{2DCC5B77-2758-41CC-9878-95155F219AA9}">
      <dgm:prSet custT="1"/>
      <dgm:spPr/>
      <dgm:t>
        <a:bodyPr/>
        <a:lstStyle/>
        <a:p>
          <a:pPr rtl="0"/>
          <a:r>
            <a:rPr lang="en-US" sz="2400" dirty="0">
              <a:latin typeface="Open Sans"/>
            </a:rPr>
            <a:t>Studies the investment itself as opposed to the entire market</a:t>
          </a:r>
        </a:p>
      </dgm:t>
    </dgm:pt>
    <dgm:pt modelId="{5671A289-FE22-401B-A36E-625EF96E4BB6}" type="parTrans" cxnId="{76B11AC1-D3D3-4308-A19F-14153F21514A}">
      <dgm:prSet/>
      <dgm:spPr/>
      <dgm:t>
        <a:bodyPr/>
        <a:lstStyle/>
        <a:p>
          <a:endParaRPr lang="en-US" sz="2400"/>
        </a:p>
      </dgm:t>
    </dgm:pt>
    <dgm:pt modelId="{A2B40250-82B3-4E09-9445-C00F5D33C1EA}" type="sibTrans" cxnId="{76B11AC1-D3D3-4308-A19F-14153F21514A}">
      <dgm:prSet/>
      <dgm:spPr/>
      <dgm:t>
        <a:bodyPr/>
        <a:lstStyle/>
        <a:p>
          <a:endParaRPr lang="en-US" sz="2400"/>
        </a:p>
      </dgm:t>
    </dgm:pt>
    <dgm:pt modelId="{E4FC63E3-4582-43CE-8513-05781442BED4}" type="pres">
      <dgm:prSet presAssocID="{93AF67BC-BAD2-4E51-891A-2FDAC459341B}" presName="Name0" presStyleCnt="0">
        <dgm:presLayoutVars>
          <dgm:chPref val="3"/>
          <dgm:dir/>
          <dgm:animLvl val="lvl"/>
          <dgm:resizeHandles/>
        </dgm:presLayoutVars>
      </dgm:prSet>
      <dgm:spPr/>
    </dgm:pt>
    <dgm:pt modelId="{981845A4-D57D-45E8-A86C-2B827F2B56C6}" type="pres">
      <dgm:prSet presAssocID="{A2F3F65E-994F-4ADE-A3C1-08D35C7DA909}" presName="horFlow" presStyleCnt="0"/>
      <dgm:spPr/>
    </dgm:pt>
    <dgm:pt modelId="{96B4F387-6559-4D90-B7EB-5989300C2F18}" type="pres">
      <dgm:prSet presAssocID="{A2F3F65E-994F-4ADE-A3C1-08D35C7DA909}" presName="bigChev" presStyleLbl="node1" presStyleIdx="0" presStyleCnt="3" custScaleX="156575"/>
      <dgm:spPr/>
    </dgm:pt>
    <dgm:pt modelId="{34416291-56CE-4CE6-A925-28FB6D5950F4}" type="pres">
      <dgm:prSet presAssocID="{A2F3F65E-994F-4ADE-A3C1-08D35C7DA909}" presName="vSp" presStyleCnt="0"/>
      <dgm:spPr/>
    </dgm:pt>
    <dgm:pt modelId="{D3435A91-204B-4708-950C-3898F7D77C94}" type="pres">
      <dgm:prSet presAssocID="{09C3B4AD-FAE3-4057-94B6-E300DF64A686}" presName="horFlow" presStyleCnt="0"/>
      <dgm:spPr/>
    </dgm:pt>
    <dgm:pt modelId="{A12C25FB-0F46-48E1-B4D0-2C327E151A51}" type="pres">
      <dgm:prSet presAssocID="{09C3B4AD-FAE3-4057-94B6-E300DF64A686}" presName="bigChev" presStyleLbl="node1" presStyleIdx="1" presStyleCnt="3" custScaleX="160890"/>
      <dgm:spPr/>
    </dgm:pt>
    <dgm:pt modelId="{D7AA1A04-464E-447C-9944-5E732F65DEF9}" type="pres">
      <dgm:prSet presAssocID="{09C3B4AD-FAE3-4057-94B6-E300DF64A686}" presName="vSp" presStyleCnt="0"/>
      <dgm:spPr/>
    </dgm:pt>
    <dgm:pt modelId="{718ADA3A-A643-432C-B810-6A7410F42CE6}" type="pres">
      <dgm:prSet presAssocID="{2DCC5B77-2758-41CC-9878-95155F219AA9}" presName="horFlow" presStyleCnt="0"/>
      <dgm:spPr/>
    </dgm:pt>
    <dgm:pt modelId="{84A41332-04CE-4026-BC21-B2EB422871EA}" type="pres">
      <dgm:prSet presAssocID="{2DCC5B77-2758-41CC-9878-95155F219AA9}" presName="bigChev" presStyleLbl="node1" presStyleIdx="2" presStyleCnt="3" custScaleX="160924"/>
      <dgm:spPr/>
    </dgm:pt>
  </dgm:ptLst>
  <dgm:cxnLst>
    <dgm:cxn modelId="{BBF98D76-9F5E-4EA3-8C89-06CDE89EFD8F}" type="presOf" srcId="{93AF67BC-BAD2-4E51-891A-2FDAC459341B}" destId="{E4FC63E3-4582-43CE-8513-05781442BED4}" srcOrd="0" destOrd="0" presId="urn:microsoft.com/office/officeart/2005/8/layout/lProcess3"/>
    <dgm:cxn modelId="{73339958-7DEB-45E7-81F2-F6D60F237749}" type="presOf" srcId="{2DCC5B77-2758-41CC-9878-95155F219AA9}" destId="{84A41332-04CE-4026-BC21-B2EB422871EA}" srcOrd="0" destOrd="0" presId="urn:microsoft.com/office/officeart/2005/8/layout/lProcess3"/>
    <dgm:cxn modelId="{DBE3437F-4F19-4AE2-9657-C8A9ED9F7856}" srcId="{93AF67BC-BAD2-4E51-891A-2FDAC459341B}" destId="{09C3B4AD-FAE3-4057-94B6-E300DF64A686}" srcOrd="1" destOrd="0" parTransId="{609A643A-B280-469D-802B-E7110D3A62D0}" sibTransId="{3446881B-2460-45C4-B26F-747FBE3E075C}"/>
    <dgm:cxn modelId="{75FBEA83-30D8-4E62-87ED-E662D07E7F8A}" type="presOf" srcId="{09C3B4AD-FAE3-4057-94B6-E300DF64A686}" destId="{A12C25FB-0F46-48E1-B4D0-2C327E151A51}" srcOrd="0" destOrd="0" presId="urn:microsoft.com/office/officeart/2005/8/layout/lProcess3"/>
    <dgm:cxn modelId="{F7591F8C-515D-43B4-93D4-5F90ED53F81C}" type="presOf" srcId="{A2F3F65E-994F-4ADE-A3C1-08D35C7DA909}" destId="{96B4F387-6559-4D90-B7EB-5989300C2F18}" srcOrd="0" destOrd="0" presId="urn:microsoft.com/office/officeart/2005/8/layout/lProcess3"/>
    <dgm:cxn modelId="{76B11AC1-D3D3-4308-A19F-14153F21514A}" srcId="{93AF67BC-BAD2-4E51-891A-2FDAC459341B}" destId="{2DCC5B77-2758-41CC-9878-95155F219AA9}" srcOrd="2" destOrd="0" parTransId="{5671A289-FE22-401B-A36E-625EF96E4BB6}" sibTransId="{A2B40250-82B3-4E09-9445-C00F5D33C1EA}"/>
    <dgm:cxn modelId="{A73ED6D9-0E84-4757-A5C9-EAD653D2E69E}" srcId="{93AF67BC-BAD2-4E51-891A-2FDAC459341B}" destId="{A2F3F65E-994F-4ADE-A3C1-08D35C7DA909}" srcOrd="0" destOrd="0" parTransId="{EC0B7A78-1C80-45B6-A019-1A83F8351EB1}" sibTransId="{F67B677D-88A0-489A-8186-A9D1D6330A6B}"/>
    <dgm:cxn modelId="{CCABF212-33B0-4074-B5DC-7382003ED27F}" type="presParOf" srcId="{E4FC63E3-4582-43CE-8513-05781442BED4}" destId="{981845A4-D57D-45E8-A86C-2B827F2B56C6}" srcOrd="0" destOrd="0" presId="urn:microsoft.com/office/officeart/2005/8/layout/lProcess3"/>
    <dgm:cxn modelId="{4B8E1A96-0315-45D8-A567-A2CA41313765}" type="presParOf" srcId="{981845A4-D57D-45E8-A86C-2B827F2B56C6}" destId="{96B4F387-6559-4D90-B7EB-5989300C2F18}" srcOrd="0" destOrd="0" presId="urn:microsoft.com/office/officeart/2005/8/layout/lProcess3"/>
    <dgm:cxn modelId="{8A8E3E6F-77C0-49E4-9AD9-59B6F6B76CBD}" type="presParOf" srcId="{E4FC63E3-4582-43CE-8513-05781442BED4}" destId="{34416291-56CE-4CE6-A925-28FB6D5950F4}" srcOrd="1" destOrd="0" presId="urn:microsoft.com/office/officeart/2005/8/layout/lProcess3"/>
    <dgm:cxn modelId="{0C47416E-B40A-414D-995B-5699B25B0424}" type="presParOf" srcId="{E4FC63E3-4582-43CE-8513-05781442BED4}" destId="{D3435A91-204B-4708-950C-3898F7D77C94}" srcOrd="2" destOrd="0" presId="urn:microsoft.com/office/officeart/2005/8/layout/lProcess3"/>
    <dgm:cxn modelId="{039E9093-D648-487A-92CD-2E8EAB81E9BA}" type="presParOf" srcId="{D3435A91-204B-4708-950C-3898F7D77C94}" destId="{A12C25FB-0F46-48E1-B4D0-2C327E151A51}" srcOrd="0" destOrd="0" presId="urn:microsoft.com/office/officeart/2005/8/layout/lProcess3"/>
    <dgm:cxn modelId="{2A00639E-C9B9-4F30-ADFA-F58B8D13E8DB}" type="presParOf" srcId="{E4FC63E3-4582-43CE-8513-05781442BED4}" destId="{D7AA1A04-464E-447C-9944-5E732F65DEF9}" srcOrd="3" destOrd="0" presId="urn:microsoft.com/office/officeart/2005/8/layout/lProcess3"/>
    <dgm:cxn modelId="{DDDC548E-74B4-4A15-8FC0-92F8F1DD3DC9}" type="presParOf" srcId="{E4FC63E3-4582-43CE-8513-05781442BED4}" destId="{718ADA3A-A643-432C-B810-6A7410F42CE6}" srcOrd="4" destOrd="0" presId="urn:microsoft.com/office/officeart/2005/8/layout/lProcess3"/>
    <dgm:cxn modelId="{4D4F528D-57DA-4578-81F4-FF672F038272}" type="presParOf" srcId="{718ADA3A-A643-432C-B810-6A7410F42CE6}" destId="{84A41332-04CE-4026-BC21-B2EB422871EA}"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1AF21-7BCE-42B3-AB13-19559E75E633}">
      <dsp:nvSpPr>
        <dsp:cNvPr id="0" name=""/>
        <dsp:cNvSpPr/>
      </dsp:nvSpPr>
      <dsp:spPr>
        <a:xfrm>
          <a:off x="0" y="3991190"/>
          <a:ext cx="8382000" cy="654787"/>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b="0" kern="1200" dirty="0">
              <a:latin typeface="Open Sans"/>
            </a:rPr>
            <a:t>Investment models provide tools for selecting investments.</a:t>
          </a:r>
        </a:p>
      </dsp:txBody>
      <dsp:txXfrm>
        <a:off x="0" y="3991190"/>
        <a:ext cx="8382000" cy="654787"/>
      </dsp:txXfrm>
    </dsp:sp>
    <dsp:sp modelId="{25C7C5BA-67D2-4EDF-8734-50837B3B2544}">
      <dsp:nvSpPr>
        <dsp:cNvPr id="0" name=""/>
        <dsp:cNvSpPr/>
      </dsp:nvSpPr>
      <dsp:spPr>
        <a:xfrm rot="10800000">
          <a:off x="0" y="2993948"/>
          <a:ext cx="8382000" cy="1007063"/>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b="0" kern="1200" dirty="0">
              <a:latin typeface="Open Sans"/>
            </a:rPr>
            <a:t>All investors want to eliminate as much risk as possible.</a:t>
          </a:r>
          <a:endParaRPr lang="en-US" sz="2000" kern="1200" dirty="0">
            <a:latin typeface="Open Sans"/>
          </a:endParaRPr>
        </a:p>
      </dsp:txBody>
      <dsp:txXfrm rot="10800000">
        <a:off x="0" y="2993948"/>
        <a:ext cx="8382000" cy="654359"/>
      </dsp:txXfrm>
    </dsp:sp>
    <dsp:sp modelId="{266AAA4F-9928-436E-AB1E-1AE95E16ECC3}">
      <dsp:nvSpPr>
        <dsp:cNvPr id="0" name=""/>
        <dsp:cNvSpPr/>
      </dsp:nvSpPr>
      <dsp:spPr>
        <a:xfrm rot="10800000">
          <a:off x="0" y="1996706"/>
          <a:ext cx="8382000" cy="1007063"/>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b="0" kern="1200">
              <a:latin typeface="Open Sans"/>
            </a:rPr>
            <a:t>Investors could close their eyes and pick investments randomly, but that could be very risky.</a:t>
          </a:r>
          <a:endParaRPr lang="en-US" sz="2000" kern="1200" dirty="0">
            <a:latin typeface="Open Sans"/>
          </a:endParaRPr>
        </a:p>
      </dsp:txBody>
      <dsp:txXfrm rot="10800000">
        <a:off x="0" y="1996706"/>
        <a:ext cx="8382000" cy="654359"/>
      </dsp:txXfrm>
    </dsp:sp>
    <dsp:sp modelId="{E6DA6D09-A2D1-4270-8141-E39B93AEC209}">
      <dsp:nvSpPr>
        <dsp:cNvPr id="0" name=""/>
        <dsp:cNvSpPr/>
      </dsp:nvSpPr>
      <dsp:spPr>
        <a:xfrm rot="10800000">
          <a:off x="0" y="999463"/>
          <a:ext cx="8382000" cy="1007063"/>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b="0" kern="1200">
              <a:latin typeface="Open Sans"/>
            </a:rPr>
            <a:t>All investors wish they could predict the future so they would know which investments will earn the greatest returns.</a:t>
          </a:r>
          <a:endParaRPr lang="en-US" sz="2000" kern="1200" dirty="0">
            <a:latin typeface="Open Sans"/>
          </a:endParaRPr>
        </a:p>
      </dsp:txBody>
      <dsp:txXfrm rot="10800000">
        <a:off x="0" y="999463"/>
        <a:ext cx="8382000" cy="654359"/>
      </dsp:txXfrm>
    </dsp:sp>
    <dsp:sp modelId="{CC3F4B1A-1A8F-48B1-8BD0-11C3D15B2C48}">
      <dsp:nvSpPr>
        <dsp:cNvPr id="0" name=""/>
        <dsp:cNvSpPr/>
      </dsp:nvSpPr>
      <dsp:spPr>
        <a:xfrm rot="10800000">
          <a:off x="0" y="2221"/>
          <a:ext cx="8382000" cy="1007063"/>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b="0" kern="1200">
              <a:latin typeface="Open Sans"/>
            </a:rPr>
            <a:t>All investors expect to earn money on their investments.</a:t>
          </a:r>
          <a:endParaRPr lang="en-US" sz="2000" kern="1200" dirty="0">
            <a:latin typeface="Open Sans"/>
          </a:endParaRPr>
        </a:p>
      </dsp:txBody>
      <dsp:txXfrm rot="10800000">
        <a:off x="0" y="2221"/>
        <a:ext cx="8382000" cy="654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F750C2-A380-4891-82C2-C4F4A180E267}">
      <dsp:nvSpPr>
        <dsp:cNvPr id="0" name=""/>
        <dsp:cNvSpPr/>
      </dsp:nvSpPr>
      <dsp:spPr>
        <a:xfrm>
          <a:off x="7233" y="807929"/>
          <a:ext cx="2161877" cy="29863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Open Sans"/>
            </a:rPr>
            <a:t>Used for pricing risky securities</a:t>
          </a:r>
        </a:p>
      </dsp:txBody>
      <dsp:txXfrm>
        <a:off x="70552" y="871248"/>
        <a:ext cx="2035239" cy="2859666"/>
      </dsp:txXfrm>
    </dsp:sp>
    <dsp:sp modelId="{14B59BD4-2B8B-4F7E-91F8-7D8BACFCECC9}">
      <dsp:nvSpPr>
        <dsp:cNvPr id="0" name=""/>
        <dsp:cNvSpPr/>
      </dsp:nvSpPr>
      <dsp:spPr>
        <a:xfrm>
          <a:off x="2385298" y="2033008"/>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2385298" y="2140237"/>
        <a:ext cx="320822" cy="321687"/>
      </dsp:txXfrm>
    </dsp:sp>
    <dsp:sp modelId="{91724BDE-CF00-4293-A802-CF8032918A04}">
      <dsp:nvSpPr>
        <dsp:cNvPr id="0" name=""/>
        <dsp:cNvSpPr/>
      </dsp:nvSpPr>
      <dsp:spPr>
        <a:xfrm>
          <a:off x="3033861" y="807929"/>
          <a:ext cx="2161877" cy="29863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Open Sans"/>
            </a:rPr>
            <a:t>Formula includes a return for a risk-free security in addition to a premium which accounts for the additional risk</a:t>
          </a:r>
        </a:p>
      </dsp:txBody>
      <dsp:txXfrm>
        <a:off x="3097180" y="871248"/>
        <a:ext cx="2035239" cy="2859666"/>
      </dsp:txXfrm>
    </dsp:sp>
    <dsp:sp modelId="{F5944587-DC4D-4D33-A972-77B717465AB9}">
      <dsp:nvSpPr>
        <dsp:cNvPr id="0" name=""/>
        <dsp:cNvSpPr/>
      </dsp:nvSpPr>
      <dsp:spPr>
        <a:xfrm>
          <a:off x="5411926" y="2033008"/>
          <a:ext cx="458317" cy="536145"/>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5411926" y="2140237"/>
        <a:ext cx="320822" cy="321687"/>
      </dsp:txXfrm>
    </dsp:sp>
    <dsp:sp modelId="{5C8B186E-97B6-4318-8E85-636B6DA7F9FD}">
      <dsp:nvSpPr>
        <dsp:cNvPr id="0" name=""/>
        <dsp:cNvSpPr/>
      </dsp:nvSpPr>
      <dsp:spPr>
        <a:xfrm>
          <a:off x="6060489" y="807929"/>
          <a:ext cx="2161877" cy="298630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Open Sans"/>
            </a:rPr>
            <a:t>Example:  If an expected rate of return for a lower-risk security is 2% with a beta of 2 (industry average) and the projected return for the particular market is 8%, the selected stock should generate a 14% return (2% + 2(8%-2%))</a:t>
          </a:r>
        </a:p>
      </dsp:txBody>
      <dsp:txXfrm>
        <a:off x="6123808" y="871248"/>
        <a:ext cx="2035239" cy="28596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1B703B-4616-40F6-B27A-C852AF63B820}">
      <dsp:nvSpPr>
        <dsp:cNvPr id="0" name=""/>
        <dsp:cNvSpPr/>
      </dsp:nvSpPr>
      <dsp:spPr>
        <a:xfrm>
          <a:off x="0" y="89106"/>
          <a:ext cx="8229600" cy="142857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latin typeface="Open Sans"/>
            </a:rPr>
            <a:t>Assumes inherent market risk but attempts to reduce risk through diversification</a:t>
          </a:r>
        </a:p>
      </dsp:txBody>
      <dsp:txXfrm>
        <a:off x="69737" y="158843"/>
        <a:ext cx="8090126" cy="1289096"/>
      </dsp:txXfrm>
    </dsp:sp>
    <dsp:sp modelId="{C4DFDBC2-1F90-464F-9CDB-7F98043B84F4}">
      <dsp:nvSpPr>
        <dsp:cNvPr id="0" name=""/>
        <dsp:cNvSpPr/>
      </dsp:nvSpPr>
      <dsp:spPr>
        <a:xfrm>
          <a:off x="0" y="1586796"/>
          <a:ext cx="8229600" cy="142857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latin typeface="Open Sans"/>
            </a:rPr>
            <a:t>The diversification can raise returns due to the balancing of risky and less-risky investments</a:t>
          </a:r>
        </a:p>
      </dsp:txBody>
      <dsp:txXfrm>
        <a:off x="69737" y="1656533"/>
        <a:ext cx="8090126" cy="1289096"/>
      </dsp:txXfrm>
    </dsp:sp>
    <dsp:sp modelId="{BAED71AF-44DA-4A23-B2B1-334A4A77A422}">
      <dsp:nvSpPr>
        <dsp:cNvPr id="0" name=""/>
        <dsp:cNvSpPr/>
      </dsp:nvSpPr>
      <dsp:spPr>
        <a:xfrm>
          <a:off x="0" y="3084486"/>
          <a:ext cx="8229600" cy="142857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latin typeface="Open Sans"/>
            </a:rPr>
            <a:t>The risk of one stock or investment is higher than a combination of different types of investments or stock in different companies.</a:t>
          </a:r>
        </a:p>
      </dsp:txBody>
      <dsp:txXfrm>
        <a:off x="69737" y="3154223"/>
        <a:ext cx="8090126" cy="12890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B4F387-6559-4D90-B7EB-5989300C2F18}">
      <dsp:nvSpPr>
        <dsp:cNvPr id="0" name=""/>
        <dsp:cNvSpPr/>
      </dsp:nvSpPr>
      <dsp:spPr>
        <a:xfrm>
          <a:off x="1295403" y="2451"/>
          <a:ext cx="5486402" cy="1401603"/>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Open Sans"/>
            </a:rPr>
            <a:t>Stephen Ross created this theory in 1976</a:t>
          </a:r>
        </a:p>
      </dsp:txBody>
      <dsp:txXfrm>
        <a:off x="1996205" y="2451"/>
        <a:ext cx="4084799" cy="1401603"/>
      </dsp:txXfrm>
    </dsp:sp>
    <dsp:sp modelId="{A12C25FB-0F46-48E1-B4D0-2C327E151A51}">
      <dsp:nvSpPr>
        <dsp:cNvPr id="0" name=""/>
        <dsp:cNvSpPr/>
      </dsp:nvSpPr>
      <dsp:spPr>
        <a:xfrm>
          <a:off x="1295403" y="1600279"/>
          <a:ext cx="5637600" cy="1401603"/>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Open Sans"/>
            </a:rPr>
            <a:t>Assumes that the asset in question may not be priced accurately</a:t>
          </a:r>
        </a:p>
      </dsp:txBody>
      <dsp:txXfrm>
        <a:off x="1996205" y="1600279"/>
        <a:ext cx="4235997" cy="1401603"/>
      </dsp:txXfrm>
    </dsp:sp>
    <dsp:sp modelId="{84A41332-04CE-4026-BC21-B2EB422871EA}">
      <dsp:nvSpPr>
        <dsp:cNvPr id="0" name=""/>
        <dsp:cNvSpPr/>
      </dsp:nvSpPr>
      <dsp:spPr>
        <a:xfrm>
          <a:off x="1295403" y="3198107"/>
          <a:ext cx="5638792" cy="1401603"/>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Open Sans"/>
            </a:rPr>
            <a:t>Studies the investment itself as opposed to the entire market</a:t>
          </a:r>
        </a:p>
      </dsp:txBody>
      <dsp:txXfrm>
        <a:off x="1996205" y="3198107"/>
        <a:ext cx="4237189" cy="140160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Because</a:t>
            </a:r>
            <a:r>
              <a:rPr lang="en-US" baseline="0" dirty="0"/>
              <a:t> of the nature of investing, reducing risk is a prime goal of investors.  Investment models provide tools to help achieve this goal.</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323500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Beta is an</a:t>
            </a:r>
            <a:r>
              <a:rPr lang="en-US" baseline="0" dirty="0"/>
              <a:t> indicator of how a stock performs compared to the industry as a whole.  A beta of 1 means it is performing as well as the industry. The variance is a mathematical formula that can calculate the amount of risk between an expected and an actual return.</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08061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One</a:t>
            </a:r>
            <a:r>
              <a:rPr lang="en-US" baseline="0" dirty="0"/>
              <a:t> investment model is the Capital Asset Pricing Model which attempts to balance out risk in a portfolio through inherent risk that cannot be controlled and selecting companies for which there is less risk involved.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16453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CAPM model, as it is commonly referred to, uses beta as one of its measures</a:t>
            </a:r>
            <a:r>
              <a:rPr lang="en-US" baseline="0" dirty="0"/>
              <a:t> of risk.  It examines a company’s volatility compared to the industry as a whole.  A company’s performance can be greater or less than the industry it is in, depending upon if its value is greater or less than one.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71095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Modern Portfolio Theory suggest</a:t>
            </a:r>
            <a:r>
              <a:rPr lang="en-US" baseline="0" dirty="0"/>
              <a:t>s that a group of individual investments in a portfolio has to be less risky than a single investment.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08591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a:t>
            </a:r>
            <a:r>
              <a:rPr lang="en-US" baseline="0" dirty="0"/>
              <a:t> model is considered an alternative to the CAPM.  It allows for less statistical predictions of returns than the CAPM does.  It also assumes that stocks in a portfolio can have their own individual beta values, as opposed to the CAPM which looks at the overall beta of the portfolio itself.</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028477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Venture</a:t>
            </a:r>
            <a:r>
              <a:rPr lang="en-US" baseline="0" dirty="0"/>
              <a:t> capital is money that new, smaller businesses are funded with because they may be too new or too small to be able to qualify for standard loans to grow their business.  Venture capitalists often pool their capital into funds to help start-up businesses.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11930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funds can be extremely</a:t>
            </a:r>
            <a:r>
              <a:rPr lang="en-US" baseline="0" dirty="0"/>
              <a:t> risky in which to invest because they rely on the businesses that are new and largely un-tested.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9917968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Investment Models</a:t>
            </a:r>
          </a:p>
          <a:p>
            <a:pPr lvl="1"/>
            <a:r>
              <a:rPr lang="en-US" dirty="0"/>
              <a:t>Securities and Investments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Venture Capital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These funds are more risky than mutual funds because the companies being funded are risky themselves, being new and growth-oriented.</a:t>
            </a:r>
          </a:p>
          <a:p>
            <a:pPr lvl="1"/>
            <a:r>
              <a:rPr lang="en-US" dirty="0"/>
              <a:t>Investors contribute at different times, starting with ‘seed’ or startup money</a:t>
            </a:r>
          </a:p>
          <a:p>
            <a:pPr lvl="1"/>
            <a:r>
              <a:rPr lang="en-US" dirty="0"/>
              <a:t>Then they contribute for marketing or other purposes as the company grows</a:t>
            </a:r>
          </a:p>
          <a:p>
            <a:pPr lvl="1"/>
            <a:r>
              <a:rPr lang="en-US" dirty="0"/>
              <a:t>Eventually their stake in the company is sold</a:t>
            </a:r>
          </a:p>
          <a:p>
            <a:pPr lvl="1"/>
            <a:r>
              <a:rPr lang="en-US" dirty="0"/>
              <a:t>The performance measurement for the fund is basically the internal rate of return of the money invested in the fund</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200" b="1" dirty="0">
                <a:solidFill>
                  <a:schemeClr val="tx2"/>
                </a:solidFill>
              </a:rPr>
              <a:t>Asset Allocation Scenarios Assignment #1 </a:t>
            </a:r>
            <a:r>
              <a:rPr lang="en-US" sz="2200" dirty="0"/>
              <a:t>– Given the following three scenarios, create a pie chart for each displaying your recommendation for investment in different types of securities based upon the needs presented in each scenario.  You may use spreadsheet software to create the pie charts or create them on </a:t>
            </a:r>
            <a:r>
              <a:rPr lang="en-US" sz="2200" dirty="0" err="1"/>
              <a:t>posterboard</a:t>
            </a:r>
            <a:r>
              <a:rPr lang="en-US" sz="2200" dirty="0"/>
              <a:t>, clearly displaying each scenario, clearly-labeled investments and percentages, and a paragraph summarizing your rationale for each scenario’s asset allocation.  Following are the scenarios:  1) John is in his twenties, moderate income, single, very little in the way of assets, does not mind taking risks, 2)  Mary has only a few years until she retires, has a high value of assets (house, cars, money to invest), but prefers safer (less risky) investments, 3)  Ben is in his 40s, has a small amount of assets (car, electronics), and prefers a good balance between risky and conservative investments.  Your pie charts will address percentages for cash, bonds, mutual funds, and stocks of large-, mid-, and small-cap companies.</a:t>
            </a:r>
          </a:p>
          <a:p>
            <a:pPr lvl="1"/>
            <a:endParaRPr lang="en-US" sz="2000" dirty="0"/>
          </a:p>
        </p:txBody>
      </p:sp>
    </p:spTree>
    <p:extLst>
      <p:ext uri="{BB962C8B-B14F-4D97-AF65-F5344CB8AC3E}">
        <p14:creationId xmlns:p14="http://schemas.microsoft.com/office/powerpoint/2010/main" val="170600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200" b="1" dirty="0">
                <a:solidFill>
                  <a:schemeClr val="tx2"/>
                </a:solidFill>
              </a:rPr>
              <a:t>Asset Allocation Timeline Assignment #2 </a:t>
            </a:r>
            <a:r>
              <a:rPr lang="en-US" sz="2200" dirty="0"/>
              <a:t>– In pairs students are to create a timeline for every ten years of life, from 20 to 60.  They will add the different levels of risk tolerance for what they believe is typical for each time period. Then they will provide a short-term and long-term financial goal for each period on the timeline.  They should include a graphic or some sort of visual for each of the goals listed.  Then they will provide one investment for each of the time periods that is appropriate for the time period and financial goals.  They may do this on a word processing document or on flipchart paper.</a:t>
            </a:r>
          </a:p>
          <a:p>
            <a:pPr lvl="1"/>
            <a:endParaRPr lang="en-US" sz="2200" dirty="0"/>
          </a:p>
        </p:txBody>
      </p:sp>
    </p:spTree>
    <p:extLst>
      <p:ext uri="{BB962C8B-B14F-4D97-AF65-F5344CB8AC3E}">
        <p14:creationId xmlns:p14="http://schemas.microsoft.com/office/powerpoint/2010/main" val="3696228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200" b="1" dirty="0">
                <a:solidFill>
                  <a:schemeClr val="tx2"/>
                </a:solidFill>
              </a:rPr>
              <a:t>Investment Strategy Brochure Assignment #3 </a:t>
            </a:r>
            <a:r>
              <a:rPr lang="en-US" sz="2200" dirty="0"/>
              <a:t>– Students will create a six-panel brochure in a word processing program from the point-of-view of someone who is instructing another student about the different pricing models.  The student should include sections about beta and what it means, major points about the different models, including who created the models, pros and cons for each model, and a section about what the student has learned about risk so far.  Examples of each model can also be included.  This assignment will require Internet research to increase understanding.  The brochure should look professional when completed.</a:t>
            </a:r>
          </a:p>
          <a:p>
            <a:pPr lvl="1"/>
            <a:endParaRPr lang="en-US" sz="2200" dirty="0"/>
          </a:p>
        </p:txBody>
      </p:sp>
    </p:spTree>
    <p:extLst>
      <p:ext uri="{BB962C8B-B14F-4D97-AF65-F5344CB8AC3E}">
        <p14:creationId xmlns:p14="http://schemas.microsoft.com/office/powerpoint/2010/main" val="3592452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Use Investment Models?</a:t>
            </a:r>
          </a:p>
        </p:txBody>
      </p:sp>
      <p:graphicFrame>
        <p:nvGraphicFramePr>
          <p:cNvPr id="6" name="Content Placeholder 5">
            <a:extLst>
              <a:ext uri="{FF2B5EF4-FFF2-40B4-BE49-F238E27FC236}">
                <a16:creationId xmlns:a16="http://schemas.microsoft.com/office/drawing/2014/main" id="{327A79F0-7915-4C68-A724-D34761B32F60}"/>
              </a:ext>
            </a:extLst>
          </p:cNvPr>
          <p:cNvGraphicFramePr>
            <a:graphicFrameLocks noGrp="1"/>
          </p:cNvGraphicFramePr>
          <p:nvPr>
            <p:ph idx="1"/>
            <p:extLst>
              <p:ext uri="{D42A27DB-BD31-4B8C-83A1-F6EECF244321}">
                <p14:modId xmlns:p14="http://schemas.microsoft.com/office/powerpoint/2010/main" val="3783778119"/>
              </p:ext>
            </p:extLst>
          </p:nvPr>
        </p:nvGraphicFramePr>
        <p:xfrm>
          <a:off x="1579390" y="156464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Measures of Risk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Beta – a measure of volatility of a company’s stock compared to the entire industry</a:t>
            </a:r>
          </a:p>
          <a:p>
            <a:pPr lvl="1"/>
            <a:r>
              <a:rPr lang="en-US" dirty="0"/>
              <a:t>Variance – the calculation of the measurement of risk involved, can be reduced through diversification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Capital Asset Pricing Model (CAPM)</a:t>
            </a:r>
          </a:p>
        </p:txBody>
      </p:sp>
      <p:graphicFrame>
        <p:nvGraphicFramePr>
          <p:cNvPr id="6" name="Content Placeholder 4">
            <a:extLst>
              <a:ext uri="{FF2B5EF4-FFF2-40B4-BE49-F238E27FC236}">
                <a16:creationId xmlns:a16="http://schemas.microsoft.com/office/drawing/2014/main" id="{81D6A9B6-C648-41F4-81A0-A974EC2C1774}"/>
              </a:ext>
            </a:extLst>
          </p:cNvPr>
          <p:cNvGraphicFramePr>
            <a:graphicFrameLocks noGrp="1"/>
          </p:cNvGraphicFramePr>
          <p:nvPr>
            <p:ph idx="1"/>
            <p:extLst>
              <p:ext uri="{D42A27DB-BD31-4B8C-83A1-F6EECF244321}">
                <p14:modId xmlns:p14="http://schemas.microsoft.com/office/powerpoint/2010/main" val="2971371620"/>
              </p:ext>
            </p:extLst>
          </p:nvPr>
        </p:nvGraphicFramePr>
        <p:xfrm>
          <a:off x="2113280" y="1415589"/>
          <a:ext cx="82296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Capital Asset Pricing Model (CAPM)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Uses beta as an indicator-compares a stock’s performance to the market as a whole</a:t>
            </a:r>
          </a:p>
          <a:p>
            <a:pPr lvl="2"/>
            <a:r>
              <a:rPr lang="en-US" dirty="0"/>
              <a:t>&gt;1 can mean the particular stock is more volatile than the market as a whole</a:t>
            </a:r>
          </a:p>
          <a:p>
            <a:pPr lvl="2"/>
            <a:r>
              <a:rPr lang="en-US" dirty="0"/>
              <a:t>&lt;1 can indicate slower movement than the   market</a:t>
            </a:r>
          </a:p>
          <a:p>
            <a:pPr lvl="1"/>
            <a:r>
              <a:rPr lang="en-US" dirty="0"/>
              <a:t>Contains risk that cannot be eliminated through diversification</a:t>
            </a:r>
          </a:p>
          <a:p>
            <a:pPr lvl="1"/>
            <a:r>
              <a:rPr lang="en-US" dirty="0"/>
              <a:t>Also contains risk that can be reduced through diversifying</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Modern Portfolio Theory</a:t>
            </a:r>
          </a:p>
        </p:txBody>
      </p:sp>
      <p:graphicFrame>
        <p:nvGraphicFramePr>
          <p:cNvPr id="6" name="Content Placeholder 6">
            <a:extLst>
              <a:ext uri="{FF2B5EF4-FFF2-40B4-BE49-F238E27FC236}">
                <a16:creationId xmlns:a16="http://schemas.microsoft.com/office/drawing/2014/main" id="{67B010F1-A2D1-4CBC-893D-5E1B981EB6A9}"/>
              </a:ext>
            </a:extLst>
          </p:cNvPr>
          <p:cNvGraphicFramePr>
            <a:graphicFrameLocks noGrp="1"/>
          </p:cNvGraphicFramePr>
          <p:nvPr>
            <p:ph idx="1"/>
            <p:extLst>
              <p:ext uri="{D42A27DB-BD31-4B8C-83A1-F6EECF244321}">
                <p14:modId xmlns:p14="http://schemas.microsoft.com/office/powerpoint/2010/main" val="457890520"/>
              </p:ext>
            </p:extLst>
          </p:nvPr>
        </p:nvGraphicFramePr>
        <p:xfrm>
          <a:off x="1655590" y="1483360"/>
          <a:ext cx="82296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Arbitrage Pricing Theory</a:t>
            </a:r>
          </a:p>
        </p:txBody>
      </p:sp>
      <p:graphicFrame>
        <p:nvGraphicFramePr>
          <p:cNvPr id="6" name="Content Placeholder 4">
            <a:extLst>
              <a:ext uri="{FF2B5EF4-FFF2-40B4-BE49-F238E27FC236}">
                <a16:creationId xmlns:a16="http://schemas.microsoft.com/office/drawing/2014/main" id="{7C169231-CD55-42C8-AD58-31CE3B6AA2EE}"/>
              </a:ext>
            </a:extLst>
          </p:cNvPr>
          <p:cNvGraphicFramePr>
            <a:graphicFrameLocks noGrp="1"/>
          </p:cNvGraphicFramePr>
          <p:nvPr>
            <p:ph idx="1"/>
            <p:extLst>
              <p:ext uri="{D42A27DB-BD31-4B8C-83A1-F6EECF244321}">
                <p14:modId xmlns:p14="http://schemas.microsoft.com/office/powerpoint/2010/main" val="3541329925"/>
              </p:ext>
            </p:extLst>
          </p:nvPr>
        </p:nvGraphicFramePr>
        <p:xfrm>
          <a:off x="1655590" y="1584960"/>
          <a:ext cx="82296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Venture Capital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Venture capital is money invested in a business, usually a new or small business with a high potential for growth</a:t>
            </a:r>
          </a:p>
          <a:p>
            <a:pPr lvl="1"/>
            <a:r>
              <a:rPr lang="en-US" dirty="0"/>
              <a:t>Businesses financed with venture capital are usually extremely risky</a:t>
            </a:r>
          </a:p>
          <a:p>
            <a:pPr lvl="1"/>
            <a:r>
              <a:rPr lang="en-US" dirty="0"/>
              <a:t>The investors are considered part owners</a:t>
            </a:r>
          </a:p>
          <a:p>
            <a:pPr lvl="1"/>
            <a:r>
              <a:rPr lang="en-US" dirty="0"/>
              <a:t>These owners can create their own ‘fund’</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TotalTime>
  <Words>1224</Words>
  <Application>Microsoft Office PowerPoint</Application>
  <PresentationFormat>Widescreen</PresentationFormat>
  <Paragraphs>62</Paragraphs>
  <Slides>13</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Why Use Investment Models?</vt:lpstr>
      <vt:lpstr>Measures of Risk</vt:lpstr>
      <vt:lpstr>Capital Asset Pricing Model (CAPM)</vt:lpstr>
      <vt:lpstr>Capital Asset Pricing Model (CAPM)</vt:lpstr>
      <vt:lpstr>Modern Portfolio Theory</vt:lpstr>
      <vt:lpstr>Arbitrage Pricing Theory</vt:lpstr>
      <vt:lpstr>Venture Capital</vt:lpstr>
      <vt:lpstr>Venture Capital </vt:lpstr>
      <vt:lpstr>Formal Assessments</vt:lpstr>
      <vt:lpstr>Formal Assessments</vt:lpstr>
      <vt:lpstr>Formal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11</cp:revision>
  <cp:lastPrinted>2017-07-07T16:17:37Z</cp:lastPrinted>
  <dcterms:created xsi:type="dcterms:W3CDTF">2017-07-11T23:58:30Z</dcterms:created>
  <dcterms:modified xsi:type="dcterms:W3CDTF">2017-07-25T19:52:06Z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