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49"/>
  </p:notesMasterIdLst>
  <p:sldIdLst>
    <p:sldId id="321" r:id="rId7"/>
    <p:sldId id="365" r:id="rId8"/>
    <p:sldId id="326" r:id="rId9"/>
    <p:sldId id="327" r:id="rId10"/>
    <p:sldId id="328" r:id="rId11"/>
    <p:sldId id="329" r:id="rId12"/>
    <p:sldId id="330" r:id="rId13"/>
    <p:sldId id="331" r:id="rId14"/>
    <p:sldId id="366"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49" r:id="rId33"/>
    <p:sldId id="350" r:id="rId34"/>
    <p:sldId id="351" r:id="rId35"/>
    <p:sldId id="352" r:id="rId36"/>
    <p:sldId id="353" r:id="rId37"/>
    <p:sldId id="354" r:id="rId38"/>
    <p:sldId id="355" r:id="rId39"/>
    <p:sldId id="356" r:id="rId40"/>
    <p:sldId id="357" r:id="rId41"/>
    <p:sldId id="358" r:id="rId42"/>
    <p:sldId id="359" r:id="rId43"/>
    <p:sldId id="360" r:id="rId44"/>
    <p:sldId id="361" r:id="rId45"/>
    <p:sldId id="362" r:id="rId46"/>
    <p:sldId id="363" r:id="rId47"/>
    <p:sldId id="364" r:id="rId4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commentAuthors" Target="commentAuthor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8" Type="http://schemas.openxmlformats.org/officeDocument/2006/relationships/slide" Target="slides/slide2.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6CE48A-BC26-4BEE-8DFD-38A76A8B8290}"/>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ED47CDF8-2379-46F9-AF50-5D5ADAE61B0D}"/>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FCAB1A65-E656-4748-B79A-05A6956EF8AA}" type="datetimeFigureOut">
              <a:rPr lang="en-US"/>
              <a:pPr>
                <a:defRPr/>
              </a:pPr>
              <a:t>7/26/2017</a:t>
            </a:fld>
            <a:endParaRPr lang="en-US"/>
          </a:p>
        </p:txBody>
      </p:sp>
      <p:sp>
        <p:nvSpPr>
          <p:cNvPr id="4" name="Slide Image Placeholder 3">
            <a:extLst>
              <a:ext uri="{FF2B5EF4-FFF2-40B4-BE49-F238E27FC236}">
                <a16:creationId xmlns:a16="http://schemas.microsoft.com/office/drawing/2014/main" id="{D1D26FFD-716B-4F42-898F-6E9196119BC0}"/>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95FA220C-D714-4D2F-94A1-C90722679FB7}"/>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8B9886E-9A61-4B9E-8843-8DD86CB71410}"/>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F35850B8-5A3D-4843-A808-68682A95B4A8}"/>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937532EB-C527-4730-81F7-1EDC46721E7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5DF0DE7-69EE-4855-8248-3ED76F649FD7}"/>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3789996B-3191-45C1-B820-AC37C5F8E56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D56D6034-B1E3-4894-BF67-0EAF157EF00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985AA627-BD67-4B65-9B93-9DE14679FDE4}"/>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58514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4B7AEB69-5727-4D00-A0E1-74B14ECEC207}"/>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22653BFE-0452-4FAE-A46F-68DB94B06A81}"/>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FB8E8AEB-4892-4AA6-9E54-010004401B75}"/>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839660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37F1A9B-3A6E-4148-B5BE-C416931F4030}"/>
              </a:ext>
            </a:extLst>
          </p:cNvPr>
          <p:cNvSpPr txBox="1">
            <a:spLocks/>
          </p:cNvSpPr>
          <p:nvPr userDrawn="1"/>
        </p:nvSpPr>
        <p:spPr>
          <a:xfrm>
            <a:off x="3454400" y="6248400"/>
            <a:ext cx="5486400" cy="533400"/>
          </a:xfrm>
          <a:prstGeom prst="rect">
            <a:avLst/>
          </a:prstGeom>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1000" dirty="0">
                <a:latin typeface="Times New Roman" pitchFamily="18" charset="0"/>
                <a:cs typeface="Times New Roman" pitchFamily="18" charset="0"/>
              </a:rPr>
              <a:t>Copyright © Texas Education Agency, 2011. All rights reserved.</a:t>
            </a:r>
          </a:p>
          <a:p>
            <a:pPr fontAlgn="auto">
              <a:spcBef>
                <a:spcPts val="0"/>
              </a:spcBef>
              <a:spcAft>
                <a:spcPts val="0"/>
              </a:spcAft>
              <a:defRPr/>
            </a:pPr>
            <a:r>
              <a:rPr lang="en-US" sz="1000" dirty="0">
                <a:latin typeface="Times New Roman" pitchFamily="18" charset="0"/>
                <a:cs typeface="Times New Roman" pitchFamily="18" charset="0"/>
              </a:rPr>
              <a:t>Images and other multimedia content used with permission.</a:t>
            </a:r>
          </a:p>
        </p:txBody>
      </p:sp>
      <p:sp>
        <p:nvSpPr>
          <p:cNvPr id="2" name="Title 1"/>
          <p:cNvSpPr>
            <a:spLocks noGrp="1"/>
          </p:cNvSpPr>
          <p:nvPr>
            <p:ph type="title"/>
          </p:nvPr>
        </p:nvSpPr>
        <p:spPr/>
        <p:txBody>
          <a:bodyPr/>
          <a:lstStyle>
            <a:lvl1pPr algn="l">
              <a:defRPr b="1"/>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131B347-115A-4DA7-A2E9-83C6CCE14C23}"/>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4E67ED41-487E-403B-A889-0267351435A4}" type="datetime1">
              <a:rPr lang="en-US"/>
              <a:pPr>
                <a:defRPr/>
              </a:pPr>
              <a:t>7/26/2017</a:t>
            </a:fld>
            <a:endParaRPr lang="en-US"/>
          </a:p>
        </p:txBody>
      </p:sp>
      <p:sp>
        <p:nvSpPr>
          <p:cNvPr id="6" name="Footer Placeholder 4">
            <a:extLst>
              <a:ext uri="{FF2B5EF4-FFF2-40B4-BE49-F238E27FC236}">
                <a16:creationId xmlns:a16="http://schemas.microsoft.com/office/drawing/2014/main" id="{B8EC2DA2-5340-421C-9928-1CB1371B942B}"/>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7" name="Slide Number Placeholder 5">
            <a:extLst>
              <a:ext uri="{FF2B5EF4-FFF2-40B4-BE49-F238E27FC236}">
                <a16:creationId xmlns:a16="http://schemas.microsoft.com/office/drawing/2014/main" id="{C063BC9F-9B4A-4D62-8D35-69686260924A}"/>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A7CBB596-4306-4170-875E-7FE3B304CE04}" type="slidenum">
              <a:rPr lang="en-US"/>
              <a:pPr>
                <a:defRPr/>
              </a:pPr>
              <a:t>‹#›</a:t>
            </a:fld>
            <a:endParaRPr lang="en-US"/>
          </a:p>
        </p:txBody>
      </p:sp>
    </p:spTree>
    <p:extLst>
      <p:ext uri="{BB962C8B-B14F-4D97-AF65-F5344CB8AC3E}">
        <p14:creationId xmlns:p14="http://schemas.microsoft.com/office/powerpoint/2010/main" val="4155875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7" name="Footer Placeholder 3">
            <a:extLst>
              <a:ext uri="{FF2B5EF4-FFF2-40B4-BE49-F238E27FC236}">
                <a16:creationId xmlns:a16="http://schemas.microsoft.com/office/drawing/2014/main" id="{54D2B07D-8DA0-4DEE-BE6F-2505740ED7F5}"/>
              </a:ext>
            </a:extLst>
          </p:cNvPr>
          <p:cNvSpPr txBox="1">
            <a:spLocks/>
          </p:cNvSpPr>
          <p:nvPr userDrawn="1"/>
        </p:nvSpPr>
        <p:spPr>
          <a:xfrm>
            <a:off x="3454400" y="6248400"/>
            <a:ext cx="5486400" cy="533400"/>
          </a:xfrm>
          <a:prstGeom prst="rect">
            <a:avLst/>
          </a:prstGeom>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1000" dirty="0">
                <a:latin typeface="Times New Roman" pitchFamily="18" charset="0"/>
                <a:cs typeface="Times New Roman" pitchFamily="18" charset="0"/>
              </a:rPr>
              <a:t>Copyright © Texas Education Agency, 2011. All rights reserved.</a:t>
            </a:r>
          </a:p>
          <a:p>
            <a:pPr fontAlgn="auto">
              <a:spcBef>
                <a:spcPts val="0"/>
              </a:spcBef>
              <a:spcAft>
                <a:spcPts val="0"/>
              </a:spcAft>
              <a:defRPr/>
            </a:pPr>
            <a:r>
              <a:rPr lang="en-US" sz="1000" dirty="0">
                <a:latin typeface="Times New Roman" pitchFamily="18" charset="0"/>
                <a:cs typeface="Times New Roman" pitchFamily="18" charset="0"/>
              </a:rPr>
              <a:t>Images and other multimedia content used with permission.</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a:extLst>
              <a:ext uri="{FF2B5EF4-FFF2-40B4-BE49-F238E27FC236}">
                <a16:creationId xmlns:a16="http://schemas.microsoft.com/office/drawing/2014/main" id="{DC02C1AB-4368-4C61-96FF-C860EA1F0D38}"/>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4E9431E6-634C-4C8D-AD42-BB821E785B38}" type="datetime1">
              <a:rPr lang="en-US"/>
              <a:pPr>
                <a:defRPr/>
              </a:pPr>
              <a:t>7/26/2017</a:t>
            </a:fld>
            <a:endParaRPr lang="en-US"/>
          </a:p>
        </p:txBody>
      </p:sp>
      <p:sp>
        <p:nvSpPr>
          <p:cNvPr id="9" name="Footer Placeholder 7">
            <a:extLst>
              <a:ext uri="{FF2B5EF4-FFF2-40B4-BE49-F238E27FC236}">
                <a16:creationId xmlns:a16="http://schemas.microsoft.com/office/drawing/2014/main" id="{6F9AE20C-425A-4737-8E83-31D6F15C1226}"/>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10" name="Slide Number Placeholder 8">
            <a:extLst>
              <a:ext uri="{FF2B5EF4-FFF2-40B4-BE49-F238E27FC236}">
                <a16:creationId xmlns:a16="http://schemas.microsoft.com/office/drawing/2014/main" id="{97675007-75A5-442B-AADE-A707B8334880}"/>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E2A12CEC-DD8C-45BC-8928-742C4CC95B99}" type="slidenum">
              <a:rPr lang="en-US"/>
              <a:pPr>
                <a:defRPr/>
              </a:pPr>
              <a:t>‹#›</a:t>
            </a:fld>
            <a:endParaRPr lang="en-US"/>
          </a:p>
        </p:txBody>
      </p:sp>
    </p:spTree>
    <p:extLst>
      <p:ext uri="{BB962C8B-B14F-4D97-AF65-F5344CB8AC3E}">
        <p14:creationId xmlns:p14="http://schemas.microsoft.com/office/powerpoint/2010/main" val="3077791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708715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04005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899385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31740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6011976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540335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333816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5BAFE5-A5E9-4AA4-A4B2-3715DF60E4AC}"/>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7B80BBB5-1EC5-4FF9-8159-B0333BE9FBB8}"/>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9969E36E-D168-445D-B796-B3C929917DF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28504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7384276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765206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6000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43974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28735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63524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201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AD81D8A-AE67-4C97-A33C-6507AF8FF1B8}"/>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866624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9FE8515-8F94-4CFC-B0AE-F4F686097374}"/>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EAB18E81-CD82-4374-9561-C5217F35222B}"/>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BA35732-6831-4E4D-B9DC-1A54C51EA612}"/>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9442689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51321FD-75AE-4EB9-89C4-D839E19F36A1}"/>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52A5B87-BE4E-4E20-B6B5-00863414C19E}"/>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2F7C05-A13E-4A6D-93D6-9EEDD8AFB690}"/>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C2C99494-DB45-4FEF-8165-08F8D221D4D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F9B5FDE3-A8F6-4547-9162-9576CB4B9A3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9D0078D5-A728-484C-A7AD-44BEA3FA48B7}"/>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73C06C14-743A-4DA6-9571-79313BE378DC}"/>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C3A57EB5-763E-410D-98E9-58A16E1E275E}"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 id="2147483817" r:id="rId10"/>
    <p:sldLayoutId id="2147483818"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56628285"/>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www.ncjrs.gov/pdffiles/fs-9887.pdf"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www.ncjrs.gov/pdffiles/fs-9887.pdf"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www.ojjdp.gov/ojstatbb/stucture_process/case.html"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http://www.ojjdp.gov/ojstatbb/structure_process/case.html" TargetMode="External"/><Relationship Id="rId2" Type="http://schemas.openxmlformats.org/officeDocument/2006/relationships/hyperlink" Target="http://www.juvenilelaw.org/" TargetMode="External"/><Relationship Id="rId1" Type="http://schemas.openxmlformats.org/officeDocument/2006/relationships/slideLayout" Target="../slideLayouts/slideLayout3.xml"/><Relationship Id="rId6" Type="http://schemas.openxmlformats.org/officeDocument/2006/relationships/hyperlink" Target="https://www.ncjrs.gov/pdffiles/fs-9887.pdf" TargetMode="External"/><Relationship Id="rId5" Type="http://schemas.openxmlformats.org/officeDocument/2006/relationships/hyperlink" Target="http://www.statutes.legis.state.tx.us/Docs/FA/htm/FA.51.htm" TargetMode="External"/><Relationship Id="rId4" Type="http://schemas.openxmlformats.org/officeDocument/2006/relationships/hyperlink" Target="http://www.tjjd.texas.gov/"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969F7F-DD8F-4BAA-AB73-3F2ED76BE9EC}"/>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Juvenile Law</a:t>
            </a:r>
          </a:p>
          <a:p>
            <a:pPr lvl="1" fontAlgn="auto">
              <a:spcAft>
                <a:spcPts val="0"/>
              </a:spcAft>
              <a:defRPr/>
            </a:pPr>
            <a:r>
              <a:rPr lang="en-US" dirty="0"/>
              <a:t>Security Services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F693D-02EC-4337-A3E5-5FC5B7F8404C}"/>
              </a:ext>
            </a:extLst>
          </p:cNvPr>
          <p:cNvSpPr>
            <a:spLocks noGrp="1"/>
          </p:cNvSpPr>
          <p:nvPr>
            <p:ph type="title"/>
          </p:nvPr>
        </p:nvSpPr>
        <p:spPr/>
        <p:txBody>
          <a:bodyPr/>
          <a:lstStyle/>
          <a:p>
            <a:r>
              <a:rPr lang="en-US"/>
              <a:t>Juvenile vs. Adult Cases</a:t>
            </a:r>
            <a:endParaRPr lang="en-US" dirty="0"/>
          </a:p>
        </p:txBody>
      </p:sp>
      <p:sp>
        <p:nvSpPr>
          <p:cNvPr id="23555" name="Content Placeholder 2">
            <a:extLst>
              <a:ext uri="{FF2B5EF4-FFF2-40B4-BE49-F238E27FC236}">
                <a16:creationId xmlns:a16="http://schemas.microsoft.com/office/drawing/2014/main" id="{39CF3AB2-6101-4853-90E5-568ED0950517}"/>
              </a:ext>
            </a:extLst>
          </p:cNvPr>
          <p:cNvSpPr>
            <a:spLocks noGrp="1" noChangeArrowheads="1"/>
          </p:cNvSpPr>
          <p:nvPr>
            <p:ph sz="half" idx="1"/>
          </p:nvPr>
        </p:nvSpPr>
        <p:spPr/>
        <p:txBody>
          <a:bodyPr/>
          <a:lstStyle/>
          <a:p>
            <a:r>
              <a:rPr lang="en-US" altLang="en-US" dirty="0"/>
              <a:t>Case Transition – cases may be moved from criminal court to juvenile court, and from juvenile court to criminal court under certain circumstances</a:t>
            </a:r>
          </a:p>
          <a:p>
            <a:pPr lvl="1"/>
            <a:r>
              <a:rPr lang="en-US" altLang="en-US" dirty="0"/>
              <a:t>In many situations, youths tried in criminal courts may be treated as "youthful offenders“</a:t>
            </a:r>
          </a:p>
          <a:p>
            <a:pPr lvl="1"/>
            <a:r>
              <a:rPr lang="en-US" altLang="en-US" dirty="0"/>
              <a:t>Youthful offender status may provide a youth with a closed hearing, and may allow a youth's record to be erased when he or she turns 21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DF6C5-7295-4506-8A5B-6726588E5B01}"/>
              </a:ext>
            </a:extLst>
          </p:cNvPr>
          <p:cNvSpPr>
            <a:spLocks noGrp="1"/>
          </p:cNvSpPr>
          <p:nvPr>
            <p:ph type="title"/>
          </p:nvPr>
        </p:nvSpPr>
        <p:spPr>
          <a:xfrm>
            <a:off x="740664" y="407209"/>
            <a:ext cx="10059452" cy="876300"/>
          </a:xfrm>
        </p:spPr>
        <p:txBody>
          <a:bodyPr/>
          <a:lstStyle/>
          <a:p>
            <a:r>
              <a:rPr lang="en-US" dirty="0"/>
              <a:t>Juvenile vs. Adult Cases </a:t>
            </a:r>
          </a:p>
        </p:txBody>
      </p:sp>
      <p:sp>
        <p:nvSpPr>
          <p:cNvPr id="3" name="Content Placeholder 2">
            <a:extLst>
              <a:ext uri="{FF2B5EF4-FFF2-40B4-BE49-F238E27FC236}">
                <a16:creationId xmlns:a16="http://schemas.microsoft.com/office/drawing/2014/main" id="{B5311365-8EBA-43CA-B1D5-E5798225EBDD}"/>
              </a:ext>
            </a:extLst>
          </p:cNvPr>
          <p:cNvSpPr>
            <a:spLocks noGrp="1"/>
          </p:cNvSpPr>
          <p:nvPr>
            <p:ph sz="half" idx="1"/>
          </p:nvPr>
        </p:nvSpPr>
        <p:spPr/>
        <p:txBody>
          <a:bodyPr/>
          <a:lstStyle/>
          <a:p>
            <a:r>
              <a:rPr lang="x-none" dirty="0"/>
              <a:t>Trial Differences</a:t>
            </a:r>
            <a:endParaRPr lang="en-US" dirty="0"/>
          </a:p>
          <a:p>
            <a:pPr lvl="1"/>
            <a:r>
              <a:rPr lang="x-none" dirty="0"/>
              <a:t>Roughly half of all cases involving juveniles are heard informally</a:t>
            </a:r>
            <a:endParaRPr lang="en-US" dirty="0"/>
          </a:p>
          <a:p>
            <a:pPr lvl="1"/>
            <a:r>
              <a:rPr lang="x-none" dirty="0"/>
              <a:t>In many cases, if a youth admits guilt, the judge may issue an informal disposition requiring him</a:t>
            </a:r>
            <a:r>
              <a:rPr lang="en-US" dirty="0"/>
              <a:t> or </a:t>
            </a:r>
            <a:r>
              <a:rPr lang="x-none" dirty="0"/>
              <a:t>her to meet requirements set out in a consent decree</a:t>
            </a:r>
            <a:endParaRPr lang="en-US" dirty="0"/>
          </a:p>
          <a:p>
            <a:pPr lvl="1"/>
            <a:r>
              <a:rPr lang="x-none" dirty="0"/>
              <a:t>Sometimes a formal hearing will be deemed necessary, and a decision will be made as to whether the case should be heard in juvenile or criminal court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78559-AEFA-47FD-956C-C6AF8D2CA943}"/>
              </a:ext>
            </a:extLst>
          </p:cNvPr>
          <p:cNvSpPr>
            <a:spLocks noGrp="1"/>
          </p:cNvSpPr>
          <p:nvPr>
            <p:ph type="title"/>
          </p:nvPr>
        </p:nvSpPr>
        <p:spPr/>
        <p:txBody>
          <a:bodyPr/>
          <a:lstStyle/>
          <a:p>
            <a:r>
              <a:rPr lang="en-US" dirty="0"/>
              <a:t>Juvenile vs. Adult Cases</a:t>
            </a:r>
          </a:p>
        </p:txBody>
      </p:sp>
      <p:sp>
        <p:nvSpPr>
          <p:cNvPr id="25603" name="Content Placeholder 2">
            <a:extLst>
              <a:ext uri="{FF2B5EF4-FFF2-40B4-BE49-F238E27FC236}">
                <a16:creationId xmlns:a16="http://schemas.microsoft.com/office/drawing/2014/main" id="{FB39BC0D-C653-4067-BDAB-92A30634EAC2}"/>
              </a:ext>
            </a:extLst>
          </p:cNvPr>
          <p:cNvSpPr>
            <a:spLocks noGrp="1" noChangeArrowheads="1"/>
          </p:cNvSpPr>
          <p:nvPr>
            <p:ph sz="half" idx="1"/>
          </p:nvPr>
        </p:nvSpPr>
        <p:spPr/>
        <p:txBody>
          <a:bodyPr/>
          <a:lstStyle/>
          <a:p>
            <a:r>
              <a:rPr lang="en-US" altLang="en-US" dirty="0"/>
              <a:t>Trial Differences </a:t>
            </a:r>
          </a:p>
          <a:p>
            <a:pPr lvl="1"/>
            <a:r>
              <a:rPr lang="en-US" altLang="en-US" dirty="0"/>
              <a:t>At a formal juvenile hearing, witnesses are heard and a judge hears and judges the case</a:t>
            </a:r>
          </a:p>
          <a:p>
            <a:pPr lvl="1"/>
            <a:r>
              <a:rPr lang="en-US" altLang="en-US" dirty="0"/>
              <a:t>In some states, a jury will decide the verdict</a:t>
            </a:r>
          </a:p>
          <a:p>
            <a:pPr lvl="1"/>
            <a:r>
              <a:rPr lang="en-US" altLang="en-US" dirty="0"/>
              <a:t>A separate disposition hearing will be held to decide where to place the youth if he or she is found guilty, or "delinquent"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8ACA7-7733-4406-B5A2-589DBD0F76C9}"/>
              </a:ext>
            </a:extLst>
          </p:cNvPr>
          <p:cNvSpPr>
            <a:spLocks noGrp="1"/>
          </p:cNvSpPr>
          <p:nvPr>
            <p:ph type="title"/>
          </p:nvPr>
        </p:nvSpPr>
        <p:spPr/>
        <p:txBody>
          <a:bodyPr/>
          <a:lstStyle/>
          <a:p>
            <a:r>
              <a:rPr lang="en-US" dirty="0"/>
              <a:t>Juvenile vs. Adult Cases</a:t>
            </a:r>
          </a:p>
        </p:txBody>
      </p:sp>
      <p:sp>
        <p:nvSpPr>
          <p:cNvPr id="26627" name="Content Placeholder 2">
            <a:extLst>
              <a:ext uri="{FF2B5EF4-FFF2-40B4-BE49-F238E27FC236}">
                <a16:creationId xmlns:a16="http://schemas.microsoft.com/office/drawing/2014/main" id="{701884B4-914B-4922-81AC-BF8B0905A821}"/>
              </a:ext>
            </a:extLst>
          </p:cNvPr>
          <p:cNvSpPr>
            <a:spLocks noGrp="1" noChangeArrowheads="1"/>
          </p:cNvSpPr>
          <p:nvPr>
            <p:ph sz="half" idx="1"/>
          </p:nvPr>
        </p:nvSpPr>
        <p:spPr/>
        <p:txBody>
          <a:bodyPr/>
          <a:lstStyle/>
          <a:p>
            <a:r>
              <a:rPr lang="en-US" altLang="en-US" dirty="0"/>
              <a:t>Juvenile Specific Rights</a:t>
            </a:r>
          </a:p>
          <a:p>
            <a:pPr lvl="1"/>
            <a:r>
              <a:rPr lang="en-US" altLang="en-US" dirty="0"/>
              <a:t>Due-process rights such as the right to trial</a:t>
            </a:r>
          </a:p>
          <a:p>
            <a:pPr lvl="1"/>
            <a:r>
              <a:rPr lang="en-US" altLang="en-US" dirty="0"/>
              <a:t>Right against self-incrimination</a:t>
            </a:r>
          </a:p>
          <a:p>
            <a:pPr lvl="1"/>
            <a:r>
              <a:rPr lang="en-US" altLang="en-US" dirty="0"/>
              <a:t>Right to call witnesses</a:t>
            </a:r>
          </a:p>
          <a:p>
            <a:pPr lvl="1"/>
            <a:r>
              <a:rPr lang="en-US" altLang="en-US" dirty="0"/>
              <a:t>In most states, juveniles being tried in juvenile court are not entitled to a jury</a:t>
            </a:r>
          </a:p>
          <a:p>
            <a:pPr lvl="1"/>
            <a:r>
              <a:rPr lang="en-US" altLang="en-US" dirty="0"/>
              <a:t>They may not avoid detention by posting bail, but they do have the right to have their parents and legal advisor present before answering questions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C4702-7949-4E74-8983-040A894FF561}"/>
              </a:ext>
            </a:extLst>
          </p:cNvPr>
          <p:cNvSpPr>
            <a:spLocks noGrp="1"/>
          </p:cNvSpPr>
          <p:nvPr>
            <p:ph type="title"/>
          </p:nvPr>
        </p:nvSpPr>
        <p:spPr/>
        <p:txBody>
          <a:bodyPr/>
          <a:lstStyle/>
          <a:p>
            <a:r>
              <a:rPr lang="en-US" dirty="0"/>
              <a:t>Juvenile vs. Adult Cases</a:t>
            </a:r>
          </a:p>
        </p:txBody>
      </p:sp>
      <p:sp>
        <p:nvSpPr>
          <p:cNvPr id="27651" name="Content Placeholder 2">
            <a:extLst>
              <a:ext uri="{FF2B5EF4-FFF2-40B4-BE49-F238E27FC236}">
                <a16:creationId xmlns:a16="http://schemas.microsoft.com/office/drawing/2014/main" id="{4468BA3C-D9D5-483D-A83E-59F5BC4E9704}"/>
              </a:ext>
            </a:extLst>
          </p:cNvPr>
          <p:cNvSpPr>
            <a:spLocks noGrp="1" noChangeArrowheads="1"/>
          </p:cNvSpPr>
          <p:nvPr>
            <p:ph sz="half" idx="1"/>
          </p:nvPr>
        </p:nvSpPr>
        <p:spPr/>
        <p:txBody>
          <a:bodyPr/>
          <a:lstStyle/>
          <a:p>
            <a:r>
              <a:rPr lang="en-US" altLang="en-US" dirty="0"/>
              <a:t>Juvenile Specific Rights</a:t>
            </a:r>
          </a:p>
          <a:p>
            <a:pPr lvl="1"/>
            <a:r>
              <a:rPr lang="en-US" altLang="en-US" dirty="0"/>
              <a:t>The privacy of juvenile offenders is strictly guarded</a:t>
            </a:r>
          </a:p>
          <a:p>
            <a:pPr lvl="1"/>
            <a:r>
              <a:rPr lang="en-US" altLang="en-US" dirty="0"/>
              <a:t>Most juvenile court proceedings are closed to the public</a:t>
            </a:r>
          </a:p>
          <a:p>
            <a:pPr lvl="1"/>
            <a:r>
              <a:rPr lang="en-US" altLang="en-US" dirty="0"/>
              <a:t>Juvenile records are highly confidential</a:t>
            </a:r>
          </a:p>
          <a:p>
            <a:pPr lvl="1"/>
            <a:r>
              <a:rPr lang="en-US" altLang="en-US" dirty="0"/>
              <a:t>Under certain circumstances, juvenile records may even be cleared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7814C-34A4-4A0A-B9FD-3F0BE6A8D480}"/>
              </a:ext>
            </a:extLst>
          </p:cNvPr>
          <p:cNvSpPr>
            <a:spLocks noGrp="1"/>
          </p:cNvSpPr>
          <p:nvPr>
            <p:ph type="title"/>
          </p:nvPr>
        </p:nvSpPr>
        <p:spPr/>
        <p:txBody>
          <a:bodyPr/>
          <a:lstStyle/>
          <a:p>
            <a:r>
              <a:rPr lang="en-US" dirty="0"/>
              <a:t>Juvenile vs. Adult Cases </a:t>
            </a:r>
          </a:p>
        </p:txBody>
      </p:sp>
      <p:sp>
        <p:nvSpPr>
          <p:cNvPr id="28675" name="Content Placeholder 2">
            <a:extLst>
              <a:ext uri="{FF2B5EF4-FFF2-40B4-BE49-F238E27FC236}">
                <a16:creationId xmlns:a16="http://schemas.microsoft.com/office/drawing/2014/main" id="{149C96C6-D139-45F2-9220-FB25D2217D0A}"/>
              </a:ext>
            </a:extLst>
          </p:cNvPr>
          <p:cNvSpPr>
            <a:spLocks noGrp="1" noChangeArrowheads="1"/>
          </p:cNvSpPr>
          <p:nvPr>
            <p:ph sz="half" idx="1"/>
          </p:nvPr>
        </p:nvSpPr>
        <p:spPr/>
        <p:txBody>
          <a:bodyPr/>
          <a:lstStyle/>
          <a:p>
            <a:r>
              <a:rPr lang="en-US" altLang="en-US"/>
              <a:t>Parental responsibility</a:t>
            </a:r>
          </a:p>
          <a:p>
            <a:pPr lvl="1"/>
            <a:r>
              <a:rPr lang="en-US" altLang="en-US"/>
              <a:t>Parents may be required to pay fines charged to their children</a:t>
            </a:r>
          </a:p>
          <a:p>
            <a:pPr lvl="1"/>
            <a:r>
              <a:rPr lang="en-US" altLang="en-US"/>
              <a:t>Fees may include victim restitution, court reimbursement, and state fines</a:t>
            </a:r>
          </a:p>
          <a:p>
            <a:pPr lvl="1"/>
            <a:r>
              <a:rPr lang="en-US" altLang="en-US"/>
              <a:t>Although the youth is expected to work to pay his or her debt, the parent or parents are ultimately responsible for the fine</a:t>
            </a:r>
          </a:p>
          <a:p>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E071B-584F-4EFF-A9F1-F45989B28762}"/>
              </a:ext>
            </a:extLst>
          </p:cNvPr>
          <p:cNvSpPr>
            <a:spLocks noGrp="1"/>
          </p:cNvSpPr>
          <p:nvPr>
            <p:ph type="title"/>
          </p:nvPr>
        </p:nvSpPr>
        <p:spPr/>
        <p:txBody>
          <a:bodyPr/>
          <a:lstStyle/>
          <a:p>
            <a:r>
              <a:rPr lang="en-US"/>
              <a:t>Crimes and Crime Patterns</a:t>
            </a:r>
            <a:endParaRPr lang="en-US" dirty="0"/>
          </a:p>
        </p:txBody>
      </p:sp>
      <p:sp>
        <p:nvSpPr>
          <p:cNvPr id="3" name="Content Placeholder 2">
            <a:extLst>
              <a:ext uri="{FF2B5EF4-FFF2-40B4-BE49-F238E27FC236}">
                <a16:creationId xmlns:a16="http://schemas.microsoft.com/office/drawing/2014/main" id="{F123EEBA-929C-4A4F-82AE-D5157E5BAA05}"/>
              </a:ext>
            </a:extLst>
          </p:cNvPr>
          <p:cNvSpPr>
            <a:spLocks noGrp="1"/>
          </p:cNvSpPr>
          <p:nvPr>
            <p:ph sz="half" idx="1"/>
          </p:nvPr>
        </p:nvSpPr>
        <p:spPr/>
        <p:txBody>
          <a:bodyPr/>
          <a:lstStyle/>
          <a:p>
            <a:pPr lvl="1"/>
            <a:r>
              <a:rPr lang="x-none" dirty="0"/>
              <a:t>The reports generated by the OJJDP show trends and general patterns</a:t>
            </a:r>
            <a:endParaRPr lang="en-US" dirty="0"/>
          </a:p>
          <a:p>
            <a:pPr lvl="1"/>
            <a:r>
              <a:rPr lang="x-none" dirty="0"/>
              <a:t>Crimes and behaviors youth may be arrested for include the following:</a:t>
            </a:r>
            <a:endParaRPr lang="en-US" dirty="0"/>
          </a:p>
          <a:p>
            <a:pPr lvl="2"/>
            <a:r>
              <a:rPr lang="x-none" dirty="0"/>
              <a:t>Violent crimes</a:t>
            </a:r>
            <a:endParaRPr lang="en-US" dirty="0"/>
          </a:p>
          <a:p>
            <a:pPr lvl="2"/>
            <a:r>
              <a:rPr lang="x-none" dirty="0"/>
              <a:t>Assault</a:t>
            </a:r>
            <a:endParaRPr lang="en-US" dirty="0"/>
          </a:p>
          <a:p>
            <a:pPr lvl="2"/>
            <a:r>
              <a:rPr lang="x-none" dirty="0"/>
              <a:t>Homicide</a:t>
            </a:r>
            <a:endParaRPr lang="en-US" dirty="0"/>
          </a:p>
          <a:p>
            <a:pPr lvl="2"/>
            <a:r>
              <a:rPr lang="x-none" dirty="0"/>
              <a:t>Rape</a:t>
            </a:r>
            <a:endParaRPr lang="en-US" dirty="0"/>
          </a:p>
          <a:p>
            <a:pPr lvl="2"/>
            <a:r>
              <a:rPr lang="x-none" dirty="0"/>
              <a:t>Robbery</a:t>
            </a:r>
            <a:endParaRPr lang="en-US" dirty="0"/>
          </a:p>
          <a:p>
            <a:pPr lvl="2"/>
            <a:r>
              <a:rPr lang="x-none" dirty="0"/>
              <a:t>Arson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A6AEE-DEBC-404A-8477-AEDFD23D4054}"/>
              </a:ext>
            </a:extLst>
          </p:cNvPr>
          <p:cNvSpPr>
            <a:spLocks noGrp="1"/>
          </p:cNvSpPr>
          <p:nvPr>
            <p:ph type="title"/>
          </p:nvPr>
        </p:nvSpPr>
        <p:spPr/>
        <p:txBody>
          <a:bodyPr/>
          <a:lstStyle/>
          <a:p>
            <a:r>
              <a:rPr lang="en-US" dirty="0"/>
              <a:t>Crimes and Crime Patterns</a:t>
            </a:r>
          </a:p>
        </p:txBody>
      </p:sp>
      <p:sp>
        <p:nvSpPr>
          <p:cNvPr id="3" name="Content Placeholder 2">
            <a:extLst>
              <a:ext uri="{FF2B5EF4-FFF2-40B4-BE49-F238E27FC236}">
                <a16:creationId xmlns:a16="http://schemas.microsoft.com/office/drawing/2014/main" id="{67445EBE-6B58-4B59-A110-DBBE3C67B605}"/>
              </a:ext>
            </a:extLst>
          </p:cNvPr>
          <p:cNvSpPr>
            <a:spLocks noGrp="1"/>
          </p:cNvSpPr>
          <p:nvPr>
            <p:ph sz="half" idx="1"/>
          </p:nvPr>
        </p:nvSpPr>
        <p:spPr/>
        <p:txBody>
          <a:bodyPr/>
          <a:lstStyle/>
          <a:p>
            <a:pPr lvl="1">
              <a:spcBef>
                <a:spcPts val="600"/>
              </a:spcBef>
            </a:pPr>
            <a:r>
              <a:rPr lang="x-none" dirty="0"/>
              <a:t>Auto theft</a:t>
            </a:r>
            <a:endParaRPr lang="en-US" dirty="0"/>
          </a:p>
          <a:p>
            <a:pPr lvl="1">
              <a:spcBef>
                <a:spcPts val="600"/>
              </a:spcBef>
            </a:pPr>
            <a:r>
              <a:rPr lang="x-none" dirty="0"/>
              <a:t>Burglary</a:t>
            </a:r>
            <a:endParaRPr lang="en-US" dirty="0"/>
          </a:p>
          <a:p>
            <a:pPr lvl="1">
              <a:spcBef>
                <a:spcPts val="600"/>
              </a:spcBef>
            </a:pPr>
            <a:r>
              <a:rPr lang="x-none" dirty="0"/>
              <a:t>Larceny/Theft</a:t>
            </a:r>
            <a:endParaRPr lang="en-US" dirty="0"/>
          </a:p>
          <a:p>
            <a:pPr lvl="1">
              <a:spcBef>
                <a:spcPts val="600"/>
              </a:spcBef>
            </a:pPr>
            <a:r>
              <a:rPr lang="x-none" dirty="0"/>
              <a:t>Vandalism</a:t>
            </a:r>
            <a:endParaRPr lang="en-US" dirty="0"/>
          </a:p>
          <a:p>
            <a:pPr lvl="1">
              <a:spcBef>
                <a:spcPts val="600"/>
              </a:spcBef>
            </a:pPr>
            <a:r>
              <a:rPr lang="x-none" dirty="0"/>
              <a:t>Weapons possession</a:t>
            </a:r>
            <a:endParaRPr lang="en-US" dirty="0"/>
          </a:p>
          <a:p>
            <a:pPr lvl="1">
              <a:spcBef>
                <a:spcPts val="600"/>
              </a:spcBef>
            </a:pPr>
            <a:r>
              <a:rPr lang="x-none" dirty="0"/>
              <a:t>Drug and alcohol violations</a:t>
            </a:r>
            <a:endParaRPr lang="en-US" dirty="0"/>
          </a:p>
          <a:p>
            <a:pPr lvl="1">
              <a:spcBef>
                <a:spcPts val="600"/>
              </a:spcBef>
            </a:pPr>
            <a:r>
              <a:rPr lang="x-none" dirty="0"/>
              <a:t>Driving Under the Influence (DUI)</a:t>
            </a:r>
            <a:endParaRPr lang="en-US" dirty="0"/>
          </a:p>
          <a:p>
            <a:pPr lvl="1">
              <a:spcBef>
                <a:spcPts val="600"/>
              </a:spcBef>
            </a:pPr>
            <a:r>
              <a:rPr lang="x-none" dirty="0"/>
              <a:t>Drunk and disorderly conduct</a:t>
            </a:r>
            <a:endParaRPr lang="en-US" dirty="0"/>
          </a:p>
          <a:p>
            <a:pPr lvl="1">
              <a:spcBef>
                <a:spcPts val="600"/>
              </a:spcBef>
            </a:pPr>
            <a:r>
              <a:rPr lang="x-none" dirty="0"/>
              <a:t>Drug abuse</a:t>
            </a:r>
            <a:endParaRPr lang="en-US" dirty="0"/>
          </a:p>
          <a:p>
            <a:pPr lvl="1">
              <a:spcBef>
                <a:spcPts val="600"/>
              </a:spcBef>
            </a:pPr>
            <a:r>
              <a:rPr lang="x-none" dirty="0"/>
              <a:t>Liquor law violations</a:t>
            </a:r>
            <a:endParaRPr lang="en-US" dirty="0"/>
          </a:p>
          <a:p>
            <a:pPr lvl="1">
              <a:spcBef>
                <a:spcPts val="600"/>
              </a:spcBef>
            </a:pPr>
            <a:r>
              <a:rPr lang="x-none" dirty="0"/>
              <a:t>Drug possession</a:t>
            </a:r>
            <a:endParaRPr lang="en-US" dirty="0"/>
          </a:p>
          <a:p>
            <a:pPr lvl="1">
              <a:spcBef>
                <a:spcPts val="600"/>
              </a:spcBef>
            </a:pPr>
            <a:endParaRPr lang="en-US" dirty="0"/>
          </a:p>
          <a:p>
            <a:pPr lvl="1">
              <a:spcBef>
                <a:spcPts val="600"/>
              </a:spcBef>
            </a:pPr>
            <a:endParaRPr lang="en-US" dirty="0"/>
          </a:p>
        </p:txBody>
      </p:sp>
      <p:sp>
        <p:nvSpPr>
          <p:cNvPr id="7" name="Content Placeholder 6">
            <a:extLst>
              <a:ext uri="{FF2B5EF4-FFF2-40B4-BE49-F238E27FC236}">
                <a16:creationId xmlns:a16="http://schemas.microsoft.com/office/drawing/2014/main" id="{2AFAE41D-B960-41C1-967C-BB816BF55421}"/>
              </a:ext>
            </a:extLst>
          </p:cNvPr>
          <p:cNvSpPr>
            <a:spLocks noGrp="1"/>
          </p:cNvSpPr>
          <p:nvPr>
            <p:ph sz="half" idx="10"/>
          </p:nvPr>
        </p:nvSpPr>
        <p:spPr/>
        <p:txBody>
          <a:bodyPr>
            <a:noAutofit/>
          </a:bodyPr>
          <a:lstStyle/>
          <a:p>
            <a:pPr lvl="1" fontAlgn="auto">
              <a:spcBef>
                <a:spcPts val="600"/>
              </a:spcBef>
              <a:spcAft>
                <a:spcPts val="0"/>
              </a:spcAft>
              <a:defRPr/>
            </a:pPr>
            <a:r>
              <a:rPr lang="en-US" dirty="0"/>
              <a:t>Intent to sell drugs</a:t>
            </a:r>
          </a:p>
          <a:p>
            <a:pPr lvl="1" fontAlgn="auto">
              <a:spcBef>
                <a:spcPts val="600"/>
              </a:spcBef>
              <a:spcAft>
                <a:spcPts val="0"/>
              </a:spcAft>
              <a:defRPr/>
            </a:pPr>
            <a:r>
              <a:rPr lang="x-none" dirty="0"/>
              <a:t>Sexual offenses</a:t>
            </a:r>
            <a:endParaRPr lang="en-US" dirty="0"/>
          </a:p>
          <a:p>
            <a:pPr lvl="1" fontAlgn="auto">
              <a:spcBef>
                <a:spcPts val="600"/>
              </a:spcBef>
              <a:spcAft>
                <a:spcPts val="0"/>
              </a:spcAft>
              <a:defRPr/>
            </a:pPr>
            <a:r>
              <a:rPr lang="x-none" dirty="0"/>
              <a:t>Prostitution/Commercialized vice</a:t>
            </a:r>
            <a:endParaRPr lang="en-US" dirty="0"/>
          </a:p>
          <a:p>
            <a:pPr lvl="1" fontAlgn="auto">
              <a:spcBef>
                <a:spcPts val="600"/>
              </a:spcBef>
              <a:spcAft>
                <a:spcPts val="0"/>
              </a:spcAft>
              <a:defRPr/>
            </a:pPr>
            <a:r>
              <a:rPr lang="x-none" dirty="0"/>
              <a:t>Rape </a:t>
            </a:r>
            <a:endParaRPr lang="en-US" dirty="0"/>
          </a:p>
          <a:p>
            <a:pPr lvl="1" fontAlgn="auto">
              <a:spcBef>
                <a:spcPts val="600"/>
              </a:spcBef>
              <a:spcAft>
                <a:spcPts val="0"/>
              </a:spcAft>
              <a:defRPr/>
            </a:pPr>
            <a:r>
              <a:rPr lang="x-none" dirty="0"/>
              <a:t>Status offenses</a:t>
            </a:r>
            <a:endParaRPr lang="en-US" dirty="0"/>
          </a:p>
          <a:p>
            <a:pPr lvl="1" fontAlgn="auto">
              <a:spcBef>
                <a:spcPts val="600"/>
              </a:spcBef>
              <a:spcAft>
                <a:spcPts val="0"/>
              </a:spcAft>
              <a:defRPr/>
            </a:pPr>
            <a:r>
              <a:rPr lang="x-none" dirty="0"/>
              <a:t>Curfew violations</a:t>
            </a:r>
            <a:endParaRPr lang="en-US" dirty="0"/>
          </a:p>
          <a:p>
            <a:pPr lvl="1" fontAlgn="auto">
              <a:spcBef>
                <a:spcPts val="600"/>
              </a:spcBef>
              <a:spcAft>
                <a:spcPts val="0"/>
              </a:spcAft>
              <a:defRPr/>
            </a:pPr>
            <a:r>
              <a:rPr lang="x-none" dirty="0"/>
              <a:t>Incorrigibility (refusal to obey parents)</a:t>
            </a:r>
            <a:endParaRPr lang="en-US" dirty="0"/>
          </a:p>
          <a:p>
            <a:pPr lvl="1" fontAlgn="auto">
              <a:spcBef>
                <a:spcPts val="600"/>
              </a:spcBef>
              <a:spcAft>
                <a:spcPts val="0"/>
              </a:spcAft>
              <a:defRPr/>
            </a:pPr>
            <a:r>
              <a:rPr lang="x-none" dirty="0"/>
              <a:t>Running away</a:t>
            </a:r>
            <a:endParaRPr lang="en-US" dirty="0"/>
          </a:p>
          <a:p>
            <a:pPr lvl="1" fontAlgn="auto">
              <a:spcBef>
                <a:spcPts val="600"/>
              </a:spcBef>
              <a:spcAft>
                <a:spcPts val="0"/>
              </a:spcAft>
              <a:defRPr/>
            </a:pPr>
            <a:r>
              <a:rPr lang="x-none" dirty="0"/>
              <a:t>Truancy</a:t>
            </a:r>
            <a:endParaRPr lang="en-US" dirty="0"/>
          </a:p>
          <a:p>
            <a:pPr lvl="1" fontAlgn="auto">
              <a:spcBef>
                <a:spcPts val="600"/>
              </a:spcBef>
              <a:spcAft>
                <a:spcPts val="0"/>
              </a:spcAft>
              <a:defRPr/>
            </a:pPr>
            <a:r>
              <a:rPr lang="x-none" dirty="0"/>
              <a:t>Underage alcohol consumption</a:t>
            </a:r>
            <a:endParaRPr lang="en-US" dirty="0"/>
          </a:p>
          <a:p>
            <a:pPr lvl="1" fontAlgn="auto">
              <a:spcBef>
                <a:spcPts val="600"/>
              </a:spcBef>
              <a:spcAft>
                <a:spcPts val="0"/>
              </a:spcAft>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4BF86C2-2017-415D-8E79-F60599DCC37D}"/>
              </a:ext>
            </a:extLst>
          </p:cNvPr>
          <p:cNvSpPr>
            <a:spLocks noGrp="1"/>
          </p:cNvSpPr>
          <p:nvPr>
            <p:ph type="title"/>
          </p:nvPr>
        </p:nvSpPr>
        <p:spPr/>
        <p:txBody>
          <a:bodyPr/>
          <a:lstStyle/>
          <a:p>
            <a:r>
              <a:rPr lang="en-US" dirty="0"/>
              <a:t>Crimes and Crime Patterns</a:t>
            </a:r>
          </a:p>
        </p:txBody>
      </p:sp>
      <p:sp>
        <p:nvSpPr>
          <p:cNvPr id="9" name="Content Placeholder 8">
            <a:extLst>
              <a:ext uri="{FF2B5EF4-FFF2-40B4-BE49-F238E27FC236}">
                <a16:creationId xmlns:a16="http://schemas.microsoft.com/office/drawing/2014/main" id="{06CF6560-992A-4C01-A72D-8CD0E063B56D}"/>
              </a:ext>
            </a:extLst>
          </p:cNvPr>
          <p:cNvSpPr>
            <a:spLocks noGrp="1"/>
          </p:cNvSpPr>
          <p:nvPr>
            <p:ph sz="half" idx="1"/>
          </p:nvPr>
        </p:nvSpPr>
        <p:spPr/>
        <p:txBody>
          <a:bodyPr/>
          <a:lstStyle/>
          <a:p>
            <a:pPr lvl="1"/>
            <a:r>
              <a:rPr lang="x-none" dirty="0"/>
              <a:t>Between 1987 and 1994 most arrest rates increased sharply</a:t>
            </a:r>
            <a:r>
              <a:rPr lang="en-US" dirty="0"/>
              <a:t>*</a:t>
            </a:r>
          </a:p>
          <a:p>
            <a:pPr lvl="1"/>
            <a:r>
              <a:rPr lang="x-none" dirty="0"/>
              <a:t>Aggravated assault rates doubled, as did murder rates</a:t>
            </a:r>
            <a:r>
              <a:rPr lang="en-US" dirty="0"/>
              <a:t>*</a:t>
            </a:r>
          </a:p>
          <a:p>
            <a:pPr lvl="1"/>
            <a:r>
              <a:rPr lang="x-none" dirty="0"/>
              <a:t>Since 1994 most arrest rates have been in steady decline</a:t>
            </a:r>
            <a:r>
              <a:rPr lang="en-US" dirty="0"/>
              <a:t>*</a:t>
            </a:r>
          </a:p>
          <a:p>
            <a:pPr lvl="1"/>
            <a:r>
              <a:rPr lang="x-none" dirty="0"/>
              <a:t>Murder arrest rates, for example, were 74% lower in 2000 than they were in 1993</a:t>
            </a:r>
            <a:r>
              <a:rPr lang="en-US" dirty="0"/>
              <a:t>*</a:t>
            </a:r>
          </a:p>
          <a:p>
            <a:pPr lvl="1"/>
            <a:r>
              <a:rPr lang="x-none" dirty="0"/>
              <a:t>Males drove the 1987-1994 spike in the murder arrest rate, and the increases were seen in acts committed with firearms</a:t>
            </a:r>
            <a:r>
              <a:rPr lang="en-US" dirty="0"/>
              <a:t>*</a:t>
            </a:r>
          </a:p>
          <a:p>
            <a:pPr lvl="1"/>
            <a:r>
              <a:rPr lang="x-none" dirty="0"/>
              <a:t>Drug abuse arrest rates rose steadily through the </a:t>
            </a:r>
            <a:r>
              <a:rPr lang="en-US" dirty="0"/>
              <a:t>19</a:t>
            </a:r>
            <a:r>
              <a:rPr lang="x-none" dirty="0"/>
              <a:t>90s and have not yet dropped significantly</a:t>
            </a:r>
            <a:r>
              <a:rPr lang="en-US" dirty="0"/>
              <a:t>*</a:t>
            </a:r>
          </a:p>
          <a:p>
            <a:r>
              <a:rPr lang="en-US" dirty="0"/>
              <a:t>* </a:t>
            </a:r>
            <a:r>
              <a:rPr lang="en-US" sz="2000" dirty="0">
                <a:hlinkClick r:id="rId2"/>
              </a:rPr>
              <a:t>http://www.ncjrs.gov/pdffiles/fs-9887.pdf</a:t>
            </a: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BE51FB3-4634-4F9F-A976-818A8C3888C6}"/>
              </a:ext>
            </a:extLst>
          </p:cNvPr>
          <p:cNvSpPr>
            <a:spLocks noGrp="1"/>
          </p:cNvSpPr>
          <p:nvPr>
            <p:ph type="title"/>
          </p:nvPr>
        </p:nvSpPr>
        <p:spPr/>
        <p:txBody>
          <a:bodyPr/>
          <a:lstStyle/>
          <a:p>
            <a:r>
              <a:rPr lang="en-US" dirty="0"/>
              <a:t>Crimes and Crime Patterns</a:t>
            </a:r>
          </a:p>
        </p:txBody>
      </p:sp>
      <p:sp>
        <p:nvSpPr>
          <p:cNvPr id="9" name="Content Placeholder 8">
            <a:extLst>
              <a:ext uri="{FF2B5EF4-FFF2-40B4-BE49-F238E27FC236}">
                <a16:creationId xmlns:a16="http://schemas.microsoft.com/office/drawing/2014/main" id="{2FF59346-F4F0-4654-8582-5EE4A484B7E6}"/>
              </a:ext>
            </a:extLst>
          </p:cNvPr>
          <p:cNvSpPr>
            <a:spLocks noGrp="1"/>
          </p:cNvSpPr>
          <p:nvPr>
            <p:ph sz="half" idx="1"/>
          </p:nvPr>
        </p:nvSpPr>
        <p:spPr/>
        <p:txBody>
          <a:bodyPr/>
          <a:lstStyle/>
          <a:p>
            <a:pPr lvl="1"/>
            <a:r>
              <a:rPr lang="x-none" dirty="0"/>
              <a:t>The arrest rate among females did not experience the sharp rise and fall that occurred with males during the </a:t>
            </a:r>
            <a:r>
              <a:rPr lang="en-US" dirty="0"/>
              <a:t>19</a:t>
            </a:r>
            <a:r>
              <a:rPr lang="x-none" dirty="0"/>
              <a:t>90s</a:t>
            </a:r>
            <a:r>
              <a:rPr lang="en-US" dirty="0"/>
              <a:t>*</a:t>
            </a:r>
          </a:p>
          <a:p>
            <a:pPr lvl="1"/>
            <a:r>
              <a:rPr lang="x-none" dirty="0"/>
              <a:t>Arrest rates among female offenders, instead, have continued to rise steadily since the 1980s</a:t>
            </a:r>
            <a:r>
              <a:rPr lang="en-US" dirty="0"/>
              <a:t>*</a:t>
            </a:r>
          </a:p>
          <a:p>
            <a:pPr lvl="1"/>
            <a:r>
              <a:rPr lang="x-none" dirty="0"/>
              <a:t>Roughly half of all youth arrests are made on account of theft, simple assault, drug abuse, disorderly conduct, and curfew violations</a:t>
            </a:r>
            <a:r>
              <a:rPr lang="en-US" dirty="0"/>
              <a:t>*</a:t>
            </a:r>
          </a:p>
          <a:p>
            <a:pPr lvl="1"/>
            <a:r>
              <a:rPr lang="x-none" dirty="0"/>
              <a:t>OJJDP statistics show theft as the greatest cause of youth arrests</a:t>
            </a:r>
            <a:r>
              <a:rPr lang="en-US" dirty="0"/>
              <a:t>*</a:t>
            </a:r>
          </a:p>
          <a:p>
            <a:r>
              <a:rPr lang="en-US" dirty="0"/>
              <a:t>* </a:t>
            </a:r>
            <a:r>
              <a:rPr lang="en-US" sz="2000" dirty="0">
                <a:hlinkClick r:id="rId2"/>
              </a:rPr>
              <a:t>http://www.ncjrs.gov/pdffiles/fs-9887.pdf</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1D49F-7D07-4173-865B-90FAE55C674D}"/>
              </a:ext>
            </a:extLst>
          </p:cNvPr>
          <p:cNvSpPr>
            <a:spLocks noGrp="1"/>
          </p:cNvSpPr>
          <p:nvPr>
            <p:ph type="title"/>
          </p:nvPr>
        </p:nvSpPr>
        <p:spPr/>
        <p:txBody>
          <a:bodyPr/>
          <a:lstStyle/>
          <a:p>
            <a:r>
              <a:rPr lang="en-US"/>
              <a:t>Juvenile Justice Case Example</a:t>
            </a:r>
            <a:endParaRPr lang="en-US" dirty="0"/>
          </a:p>
        </p:txBody>
      </p:sp>
      <p:sp>
        <p:nvSpPr>
          <p:cNvPr id="3" name="Content Placeholder 2">
            <a:extLst>
              <a:ext uri="{FF2B5EF4-FFF2-40B4-BE49-F238E27FC236}">
                <a16:creationId xmlns:a16="http://schemas.microsoft.com/office/drawing/2014/main" id="{CD308B9F-10E6-4017-B009-A1F0E672148E}"/>
              </a:ext>
            </a:extLst>
          </p:cNvPr>
          <p:cNvSpPr>
            <a:spLocks noGrp="1"/>
          </p:cNvSpPr>
          <p:nvPr>
            <p:ph sz="half" idx="1"/>
          </p:nvPr>
        </p:nvSpPr>
        <p:spPr/>
        <p:txBody>
          <a:bodyPr/>
          <a:lstStyle/>
          <a:p>
            <a:pPr lvl="1"/>
            <a:r>
              <a:rPr lang="x-none"/>
              <a:t>Arrest, Referral, and Initial Detainment</a:t>
            </a:r>
            <a:endParaRPr lang="en-US"/>
          </a:p>
          <a:p>
            <a:pPr lvl="1"/>
            <a:r>
              <a:rPr lang="x-none"/>
              <a:t>Informal Hearing and Disposition</a:t>
            </a:r>
            <a:endParaRPr lang="en-US"/>
          </a:p>
          <a:p>
            <a:pPr lvl="1"/>
            <a:r>
              <a:rPr lang="x-none"/>
              <a:t>Formal Hearing</a:t>
            </a:r>
            <a:endParaRPr lang="en-US"/>
          </a:p>
          <a:p>
            <a:pPr lvl="1"/>
            <a:r>
              <a:rPr lang="x-none"/>
              <a:t>Juvenile Court Hearings</a:t>
            </a:r>
            <a:endParaRPr lang="en-US"/>
          </a:p>
          <a:p>
            <a:pPr lvl="1"/>
            <a:r>
              <a:rPr lang="x-none"/>
              <a:t>Delinquency Petition</a:t>
            </a:r>
            <a:endParaRPr lang="en-US"/>
          </a:p>
          <a:p>
            <a:pPr lvl="1"/>
            <a:r>
              <a:rPr lang="x-none"/>
              <a:t>Waiver Petition</a:t>
            </a:r>
            <a:endParaRPr lang="en-US"/>
          </a:p>
          <a:p>
            <a:pPr lvl="1"/>
            <a:r>
              <a:rPr lang="x-none"/>
              <a:t>Final Disposition</a:t>
            </a:r>
            <a:endParaRPr lang="en-US"/>
          </a:p>
          <a:p>
            <a:pPr lvl="1"/>
            <a:r>
              <a:rPr lang="x-none"/>
              <a:t>Probation – A Second Chance</a:t>
            </a:r>
            <a:endParaRPr lang="en-US"/>
          </a:p>
          <a:p>
            <a:pPr lvl="1"/>
            <a:r>
              <a:rPr lang="x-none"/>
              <a:t>Records </a:t>
            </a:r>
            <a:r>
              <a:rPr lang="en-US"/>
              <a:t>and</a:t>
            </a:r>
            <a:r>
              <a:rPr lang="x-none"/>
              <a:t> Sealing</a:t>
            </a:r>
            <a:endParaRPr lang="en-US"/>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44D50-27A4-4870-88D5-C8D892724283}"/>
              </a:ext>
            </a:extLst>
          </p:cNvPr>
          <p:cNvSpPr>
            <a:spLocks noGrp="1"/>
          </p:cNvSpPr>
          <p:nvPr>
            <p:ph type="title"/>
          </p:nvPr>
        </p:nvSpPr>
        <p:spPr/>
        <p:txBody>
          <a:bodyPr/>
          <a:lstStyle/>
          <a:p>
            <a:pPr lvl="1"/>
            <a:r>
              <a:rPr lang="x-none"/>
              <a:t>Arrest, Referral, and Initial Detainment</a:t>
            </a:r>
            <a:endParaRPr lang="en-US" dirty="0"/>
          </a:p>
        </p:txBody>
      </p:sp>
      <p:sp>
        <p:nvSpPr>
          <p:cNvPr id="3" name="Content Placeholder 2">
            <a:extLst>
              <a:ext uri="{FF2B5EF4-FFF2-40B4-BE49-F238E27FC236}">
                <a16:creationId xmlns:a16="http://schemas.microsoft.com/office/drawing/2014/main" id="{8FAF0B51-E2B7-4F8C-8093-B845C2AD784A}"/>
              </a:ext>
            </a:extLst>
          </p:cNvPr>
          <p:cNvSpPr>
            <a:spLocks noGrp="1"/>
          </p:cNvSpPr>
          <p:nvPr>
            <p:ph sz="half" idx="1"/>
          </p:nvPr>
        </p:nvSpPr>
        <p:spPr/>
        <p:txBody>
          <a:bodyPr/>
          <a:lstStyle/>
          <a:p>
            <a:pPr lvl="1"/>
            <a:r>
              <a:rPr lang="x-none" dirty="0"/>
              <a:t>The first encounter a youth has with the juvenile justice system is usually his or her arrest by a law enforcement official</a:t>
            </a:r>
            <a:endParaRPr lang="en-US" dirty="0"/>
          </a:p>
          <a:p>
            <a:pPr lvl="1"/>
            <a:r>
              <a:rPr lang="x-none" dirty="0"/>
              <a:t>Other ways that youth enter the system include "referrals" by</a:t>
            </a:r>
            <a:endParaRPr lang="en-US" dirty="0"/>
          </a:p>
          <a:p>
            <a:pPr lvl="2"/>
            <a:r>
              <a:rPr lang="x-none" sz="2400" dirty="0"/>
              <a:t>Parents and schools</a:t>
            </a:r>
            <a:endParaRPr lang="en-US" sz="2400" dirty="0"/>
          </a:p>
          <a:p>
            <a:pPr lvl="2"/>
            <a:r>
              <a:rPr lang="en-US" sz="2400" dirty="0"/>
              <a:t>Delinquency </a:t>
            </a:r>
            <a:r>
              <a:rPr lang="x-none" sz="2400" dirty="0"/>
              <a:t>victims</a:t>
            </a:r>
            <a:endParaRPr lang="en-US" sz="2400" dirty="0"/>
          </a:p>
          <a:p>
            <a:pPr lvl="2"/>
            <a:r>
              <a:rPr lang="en-US" sz="2400" dirty="0"/>
              <a:t>Probation </a:t>
            </a:r>
            <a:r>
              <a:rPr lang="x-none" sz="2400" dirty="0"/>
              <a:t>officers</a:t>
            </a:r>
            <a:endParaRPr lang="en-US" sz="2400" dirty="0"/>
          </a:p>
          <a:p>
            <a:pPr lvl="1"/>
            <a:r>
              <a:rPr lang="x-none" dirty="0"/>
              <a:t>A decision is usually made after </a:t>
            </a:r>
            <a:r>
              <a:rPr lang="en-US" dirty="0"/>
              <a:t>the </a:t>
            </a:r>
            <a:r>
              <a:rPr lang="x-none" dirty="0"/>
              <a:t>arrest as to whether a youth should be detained and charged, released, or transferred into another youth welfare program</a:t>
            </a:r>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A1E75-E2E0-408C-9B29-6D02BE1E2B8D}"/>
              </a:ext>
            </a:extLst>
          </p:cNvPr>
          <p:cNvSpPr>
            <a:spLocks noGrp="1"/>
          </p:cNvSpPr>
          <p:nvPr>
            <p:ph type="title"/>
          </p:nvPr>
        </p:nvSpPr>
        <p:spPr/>
        <p:txBody>
          <a:bodyPr/>
          <a:lstStyle/>
          <a:p>
            <a:pPr lvl="1"/>
            <a:r>
              <a:rPr lang="x-none" dirty="0"/>
              <a:t>Arrest, Referral, and Initial Detainment</a:t>
            </a:r>
            <a:endParaRPr lang="en-US" dirty="0"/>
          </a:p>
        </p:txBody>
      </p:sp>
      <p:sp>
        <p:nvSpPr>
          <p:cNvPr id="3" name="Content Placeholder 2">
            <a:extLst>
              <a:ext uri="{FF2B5EF4-FFF2-40B4-BE49-F238E27FC236}">
                <a16:creationId xmlns:a16="http://schemas.microsoft.com/office/drawing/2014/main" id="{7AD6AAAB-668E-4E01-A0A2-5DC518457F46}"/>
              </a:ext>
            </a:extLst>
          </p:cNvPr>
          <p:cNvSpPr>
            <a:spLocks noGrp="1"/>
          </p:cNvSpPr>
          <p:nvPr>
            <p:ph sz="half" idx="1"/>
          </p:nvPr>
        </p:nvSpPr>
        <p:spPr/>
        <p:txBody>
          <a:bodyPr/>
          <a:lstStyle/>
          <a:p>
            <a:pPr lvl="1"/>
            <a:r>
              <a:rPr lang="x-none" dirty="0"/>
              <a:t>The officer handling the case makes this decision based on information obtained from</a:t>
            </a:r>
            <a:endParaRPr lang="en-US" dirty="0"/>
          </a:p>
          <a:p>
            <a:pPr lvl="2"/>
            <a:r>
              <a:rPr lang="x-none" sz="2400" dirty="0"/>
              <a:t>The victims of the crime committed by the juvenile</a:t>
            </a:r>
            <a:endParaRPr lang="en-US" sz="2400" dirty="0"/>
          </a:p>
          <a:p>
            <a:pPr lvl="2"/>
            <a:r>
              <a:rPr lang="x-none" sz="2400" dirty="0"/>
              <a:t>The juvenile himself</a:t>
            </a:r>
            <a:endParaRPr lang="en-US" sz="2400" dirty="0"/>
          </a:p>
          <a:p>
            <a:pPr lvl="2"/>
            <a:r>
              <a:rPr lang="x-none" sz="2400" dirty="0"/>
              <a:t>The juvenile's parents</a:t>
            </a:r>
            <a:endParaRPr lang="en-US" sz="2400" dirty="0"/>
          </a:p>
          <a:p>
            <a:pPr lvl="2"/>
            <a:r>
              <a:rPr lang="x-none" sz="2400" dirty="0"/>
              <a:t>Any past records the youth has with the juvenile justice system</a:t>
            </a:r>
            <a:endParaRPr lang="en-US" sz="2400" dirty="0"/>
          </a:p>
          <a:p>
            <a:pPr lvl="1"/>
            <a:r>
              <a:rPr lang="x-none" dirty="0"/>
              <a:t>Federal regulations require that juveniles being held in adult penitentiaries (while officials attempt to contact parents or make transfer arrangements) be</a:t>
            </a:r>
            <a:endParaRPr lang="en-US" dirty="0"/>
          </a:p>
          <a:p>
            <a:pPr lvl="2"/>
            <a:r>
              <a:rPr lang="x-none" sz="2400" dirty="0"/>
              <a:t>Kept out of "sight and sound" of adult inmates</a:t>
            </a:r>
            <a:endParaRPr lang="en-US" sz="2400" dirty="0"/>
          </a:p>
          <a:p>
            <a:pPr lvl="2"/>
            <a:r>
              <a:rPr lang="x-none" sz="2400" dirty="0"/>
              <a:t>Removed from the adult facility within six hours</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DDCDD-CB1B-4945-BEBD-2E5CDF49F5F9}"/>
              </a:ext>
            </a:extLst>
          </p:cNvPr>
          <p:cNvSpPr>
            <a:spLocks noGrp="1"/>
          </p:cNvSpPr>
          <p:nvPr>
            <p:ph type="title"/>
          </p:nvPr>
        </p:nvSpPr>
        <p:spPr/>
        <p:txBody>
          <a:bodyPr/>
          <a:lstStyle/>
          <a:p>
            <a:pPr lvl="1"/>
            <a:r>
              <a:rPr lang="x-none" dirty="0"/>
              <a:t>Arrest, Referral, and Initial Detainment</a:t>
            </a:r>
            <a:endParaRPr lang="en-US" dirty="0"/>
          </a:p>
        </p:txBody>
      </p:sp>
      <p:sp>
        <p:nvSpPr>
          <p:cNvPr id="3" name="Content Placeholder 2">
            <a:extLst>
              <a:ext uri="{FF2B5EF4-FFF2-40B4-BE49-F238E27FC236}">
                <a16:creationId xmlns:a16="http://schemas.microsoft.com/office/drawing/2014/main" id="{AF897B13-500F-45B0-985F-CA5540CBDCD4}"/>
              </a:ext>
            </a:extLst>
          </p:cNvPr>
          <p:cNvSpPr>
            <a:spLocks noGrp="1"/>
          </p:cNvSpPr>
          <p:nvPr>
            <p:ph sz="half" idx="1"/>
          </p:nvPr>
        </p:nvSpPr>
        <p:spPr/>
        <p:txBody>
          <a:bodyPr/>
          <a:lstStyle/>
          <a:p>
            <a:pPr lvl="1"/>
            <a:r>
              <a:rPr lang="x-none" dirty="0"/>
              <a:t>When a juvenile court case reaches the juvenile probation department, an intake officer will decide whether to</a:t>
            </a:r>
            <a:endParaRPr lang="en-US" dirty="0"/>
          </a:p>
          <a:p>
            <a:pPr lvl="2"/>
            <a:r>
              <a:rPr lang="x-none" dirty="0"/>
              <a:t>Dismiss it</a:t>
            </a:r>
            <a:endParaRPr lang="en-US" dirty="0"/>
          </a:p>
          <a:p>
            <a:pPr lvl="2"/>
            <a:r>
              <a:rPr lang="x-none" dirty="0"/>
              <a:t>Handle it informally</a:t>
            </a:r>
            <a:endParaRPr lang="en-US" dirty="0"/>
          </a:p>
          <a:p>
            <a:pPr lvl="2"/>
            <a:r>
              <a:rPr lang="x-none" dirty="0"/>
              <a:t>Hear it formally</a:t>
            </a:r>
            <a:endParaRPr lang="en-US" dirty="0"/>
          </a:p>
          <a:p>
            <a:pPr lvl="1"/>
            <a:r>
              <a:rPr lang="x-none" dirty="0"/>
              <a:t>To make this decision the officer reviews the facts surrounding the case to decide if there is enough information to try the youth</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B8D9C-369D-45AC-A653-7F7D1069E43C}"/>
              </a:ext>
            </a:extLst>
          </p:cNvPr>
          <p:cNvSpPr>
            <a:spLocks noGrp="1"/>
          </p:cNvSpPr>
          <p:nvPr>
            <p:ph type="title"/>
          </p:nvPr>
        </p:nvSpPr>
        <p:spPr/>
        <p:txBody>
          <a:bodyPr/>
          <a:lstStyle/>
          <a:p>
            <a:pPr lvl="1"/>
            <a:r>
              <a:rPr lang="x-none" dirty="0"/>
              <a:t>Arrest, Referral, and Initial Detainment</a:t>
            </a:r>
            <a:endParaRPr lang="en-US" dirty="0"/>
          </a:p>
        </p:txBody>
      </p:sp>
      <p:sp>
        <p:nvSpPr>
          <p:cNvPr id="3" name="Content Placeholder 2">
            <a:extLst>
              <a:ext uri="{FF2B5EF4-FFF2-40B4-BE49-F238E27FC236}">
                <a16:creationId xmlns:a16="http://schemas.microsoft.com/office/drawing/2014/main" id="{D94FCA3D-0577-4D2F-9276-6F052CEB7DEB}"/>
              </a:ext>
            </a:extLst>
          </p:cNvPr>
          <p:cNvSpPr>
            <a:spLocks noGrp="1"/>
          </p:cNvSpPr>
          <p:nvPr>
            <p:ph sz="half" idx="1"/>
          </p:nvPr>
        </p:nvSpPr>
        <p:spPr/>
        <p:txBody>
          <a:bodyPr/>
          <a:lstStyle/>
          <a:p>
            <a:pPr lvl="1"/>
            <a:r>
              <a:rPr lang="x-none" dirty="0"/>
              <a:t>If the court has received adequate evidence to hear the case, a decision will be made as to whether the juvenile case should be heard formally or informally</a:t>
            </a:r>
            <a:endParaRPr lang="en-US" dirty="0"/>
          </a:p>
          <a:p>
            <a:pPr lvl="1"/>
            <a:r>
              <a:rPr lang="x-none" dirty="0"/>
              <a:t>If the information available is inadequate, the case will be dropped</a:t>
            </a:r>
            <a:endParaRPr lang="en-US" dirty="0"/>
          </a:p>
          <a:p>
            <a:pPr lvl="1"/>
            <a:r>
              <a:rPr lang="x-none" dirty="0"/>
              <a:t>While a youth awaits trial he</a:t>
            </a:r>
            <a:r>
              <a:rPr lang="en-US" dirty="0"/>
              <a:t> or </a:t>
            </a:r>
            <a:r>
              <a:rPr lang="x-none" dirty="0"/>
              <a:t>she may be held in a secure detention facility. A judge will determine if the juvenile should be detained before and through the course of the trial, and define the intent of the detainment</a:t>
            </a:r>
            <a:r>
              <a:rPr lang="en-US" dirty="0"/>
              <a:t> </a:t>
            </a:r>
            <a:r>
              <a:rPr lang="x-none" dirty="0"/>
              <a:t>in a detention hearing usually held within 24 hours of the arrest</a:t>
            </a:r>
            <a:endParaRPr lang="en-US" dirty="0"/>
          </a:p>
          <a:p>
            <a:pPr lvl="1"/>
            <a:r>
              <a:rPr lang="x-none" dirty="0"/>
              <a:t>A youth will typically be detained if he </a:t>
            </a:r>
            <a:r>
              <a:rPr lang="en-US" dirty="0"/>
              <a:t>or she </a:t>
            </a:r>
            <a:r>
              <a:rPr lang="x-none" dirty="0"/>
              <a:t>poses a threat to himself </a:t>
            </a:r>
            <a:r>
              <a:rPr lang="en-US" dirty="0"/>
              <a:t>or herself </a:t>
            </a:r>
            <a:r>
              <a:rPr lang="x-none" dirty="0"/>
              <a:t>or public safety</a:t>
            </a:r>
            <a:endParaRPr lang="en-US" dirty="0"/>
          </a:p>
          <a:p>
            <a:pPr lvl="1"/>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4A725-C2FA-48DE-97AF-81ED440BB1D2}"/>
              </a:ext>
            </a:extLst>
          </p:cNvPr>
          <p:cNvSpPr>
            <a:spLocks noGrp="1"/>
          </p:cNvSpPr>
          <p:nvPr>
            <p:ph type="title"/>
          </p:nvPr>
        </p:nvSpPr>
        <p:spPr/>
        <p:txBody>
          <a:bodyPr/>
          <a:lstStyle/>
          <a:p>
            <a:pPr lvl="1"/>
            <a:r>
              <a:rPr lang="x-none"/>
              <a:t>Informal Hearing and Disposition</a:t>
            </a:r>
            <a:endParaRPr lang="en-US" dirty="0"/>
          </a:p>
        </p:txBody>
      </p:sp>
      <p:sp>
        <p:nvSpPr>
          <p:cNvPr id="3" name="Content Placeholder 2">
            <a:extLst>
              <a:ext uri="{FF2B5EF4-FFF2-40B4-BE49-F238E27FC236}">
                <a16:creationId xmlns:a16="http://schemas.microsoft.com/office/drawing/2014/main" id="{2DFC7C26-A8EC-4BB8-AFE5-CAD6C3241BF2}"/>
              </a:ext>
            </a:extLst>
          </p:cNvPr>
          <p:cNvSpPr>
            <a:spLocks noGrp="1"/>
          </p:cNvSpPr>
          <p:nvPr>
            <p:ph sz="half" idx="1"/>
          </p:nvPr>
        </p:nvSpPr>
        <p:spPr/>
        <p:txBody>
          <a:bodyPr/>
          <a:lstStyle/>
          <a:p>
            <a:pPr lvl="1"/>
            <a:r>
              <a:rPr lang="x-none"/>
              <a:t>Approximately 50 percent of all juvenile justice cases are heard informally, and among these, most are dismissed </a:t>
            </a:r>
            <a:r>
              <a:rPr lang="en-US"/>
              <a:t>(</a:t>
            </a:r>
            <a:r>
              <a:rPr lang="en-US">
                <a:hlinkClick r:id="rId2"/>
              </a:rPr>
              <a:t>Statistical Briefing Book</a:t>
            </a:r>
            <a:r>
              <a:rPr lang="en-US"/>
              <a:t>)</a:t>
            </a:r>
          </a:p>
          <a:p>
            <a:pPr lvl="1"/>
            <a:r>
              <a:rPr lang="x-none"/>
              <a:t>Cases receive an "informal disposition" by a judge when a youth admits guilt and agrees to settle the charges by meeting the requirements of the court, which are laid out in a consent decree</a:t>
            </a:r>
            <a:endParaRPr lang="en-US"/>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0FAFC-1028-4523-8CAB-1D774986881B}"/>
              </a:ext>
            </a:extLst>
          </p:cNvPr>
          <p:cNvSpPr>
            <a:spLocks noGrp="1"/>
          </p:cNvSpPr>
          <p:nvPr>
            <p:ph type="title"/>
          </p:nvPr>
        </p:nvSpPr>
        <p:spPr/>
        <p:txBody>
          <a:bodyPr/>
          <a:lstStyle/>
          <a:p>
            <a:pPr lvl="1"/>
            <a:r>
              <a:rPr lang="x-none" dirty="0"/>
              <a:t>Informal Hearing and Disposition</a:t>
            </a:r>
            <a:r>
              <a:rPr lang="en-US" dirty="0"/>
              <a:t> </a:t>
            </a:r>
          </a:p>
        </p:txBody>
      </p:sp>
      <p:sp>
        <p:nvSpPr>
          <p:cNvPr id="3" name="Content Placeholder 2">
            <a:extLst>
              <a:ext uri="{FF2B5EF4-FFF2-40B4-BE49-F238E27FC236}">
                <a16:creationId xmlns:a16="http://schemas.microsoft.com/office/drawing/2014/main" id="{BC0127E3-7059-41E2-BBB6-29834FEED0C8}"/>
              </a:ext>
            </a:extLst>
          </p:cNvPr>
          <p:cNvSpPr>
            <a:spLocks noGrp="1"/>
          </p:cNvSpPr>
          <p:nvPr>
            <p:ph sz="half" idx="1"/>
          </p:nvPr>
        </p:nvSpPr>
        <p:spPr/>
        <p:txBody>
          <a:bodyPr/>
          <a:lstStyle/>
          <a:p>
            <a:r>
              <a:rPr lang="x-none"/>
              <a:t>Among these requirements may be</a:t>
            </a:r>
            <a:endParaRPr lang="en-US"/>
          </a:p>
          <a:p>
            <a:pPr lvl="1"/>
            <a:r>
              <a:rPr lang="x-none"/>
              <a:t>Restitution – </a:t>
            </a:r>
            <a:r>
              <a:rPr lang="en-US"/>
              <a:t>the </a:t>
            </a:r>
            <a:r>
              <a:rPr lang="x-none"/>
              <a:t>juvenile is required to reimburse the victim or pay a fine to the community for damages he </a:t>
            </a:r>
            <a:r>
              <a:rPr lang="en-US"/>
              <a:t>or she </a:t>
            </a:r>
            <a:r>
              <a:rPr lang="x-none"/>
              <a:t>has caused</a:t>
            </a:r>
            <a:endParaRPr lang="en-US"/>
          </a:p>
          <a:p>
            <a:pPr lvl="1"/>
            <a:r>
              <a:rPr lang="x-none"/>
              <a:t>Mandatory curfew – </a:t>
            </a:r>
            <a:r>
              <a:rPr lang="en-US"/>
              <a:t>the </a:t>
            </a:r>
            <a:r>
              <a:rPr lang="x-none"/>
              <a:t>juvenile is subject to a strict curfew</a:t>
            </a:r>
            <a:endParaRPr lang="en-US"/>
          </a:p>
          <a:p>
            <a:pPr lvl="1"/>
            <a:r>
              <a:rPr lang="x-none"/>
              <a:t>School attendance – </a:t>
            </a:r>
            <a:r>
              <a:rPr lang="en-US"/>
              <a:t>the </a:t>
            </a:r>
            <a:r>
              <a:rPr lang="x-none"/>
              <a:t>juvenile is required to attend school regularly</a:t>
            </a:r>
            <a:endParaRPr lang="en-US"/>
          </a:p>
          <a:p>
            <a:pPr lvl="1"/>
            <a:r>
              <a:rPr lang="x-none"/>
              <a:t>Rehabilitation – </a:t>
            </a:r>
            <a:r>
              <a:rPr lang="en-US"/>
              <a:t>the </a:t>
            </a:r>
            <a:r>
              <a:rPr lang="x-none"/>
              <a:t>juvenile is required to participate in drug or other rehabilitation programs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2235D-42EF-4FEB-B7AA-21DEF9A2BCF6}"/>
              </a:ext>
            </a:extLst>
          </p:cNvPr>
          <p:cNvSpPr>
            <a:spLocks noGrp="1"/>
          </p:cNvSpPr>
          <p:nvPr>
            <p:ph type="title"/>
          </p:nvPr>
        </p:nvSpPr>
        <p:spPr/>
        <p:txBody>
          <a:bodyPr/>
          <a:lstStyle/>
          <a:p>
            <a:pPr lvl="1"/>
            <a:r>
              <a:rPr lang="x-none"/>
              <a:t>Formal Hearing</a:t>
            </a:r>
            <a:endParaRPr lang="en-US" dirty="0"/>
          </a:p>
        </p:txBody>
      </p:sp>
      <p:sp>
        <p:nvSpPr>
          <p:cNvPr id="3" name="Content Placeholder 2">
            <a:extLst>
              <a:ext uri="{FF2B5EF4-FFF2-40B4-BE49-F238E27FC236}">
                <a16:creationId xmlns:a16="http://schemas.microsoft.com/office/drawing/2014/main" id="{FC39CB12-4BF4-41B0-891C-E98189B4B121}"/>
              </a:ext>
            </a:extLst>
          </p:cNvPr>
          <p:cNvSpPr>
            <a:spLocks noGrp="1"/>
          </p:cNvSpPr>
          <p:nvPr>
            <p:ph sz="half" idx="1"/>
          </p:nvPr>
        </p:nvSpPr>
        <p:spPr/>
        <p:txBody>
          <a:bodyPr/>
          <a:lstStyle/>
          <a:p>
            <a:pPr lvl="1"/>
            <a:r>
              <a:rPr lang="x-none" dirty="0"/>
              <a:t>If, upon assessment of a juvenile's case, a formal hearing is deemed necessary, an initial decision must be made as to how the case will be heard. In many states, specified cases may be heard in either juvenile or criminal court</a:t>
            </a:r>
            <a:endParaRPr lang="en-US" dirty="0"/>
          </a:p>
          <a:p>
            <a:pPr lvl="1"/>
            <a:r>
              <a:rPr lang="x-none" dirty="0"/>
              <a:t>In such situations the prosecutor is generally given the liberty to decide where the case will be tried</a:t>
            </a:r>
            <a:endParaRPr lang="en-US" dirty="0"/>
          </a:p>
          <a:p>
            <a:pPr lvl="1"/>
            <a:r>
              <a:rPr lang="x-none" dirty="0"/>
              <a:t>Most cases involving juveniles fall under the jurisdiction of the juvenile court</a:t>
            </a:r>
            <a:endParaRPr lang="en-US" dirty="0"/>
          </a:p>
          <a:p>
            <a:pPr lvl="1"/>
            <a:r>
              <a:rPr lang="x-none" dirty="0"/>
              <a:t>However, in some states, laws have been instituted that require particularly egregious offenses to be tried in criminal court</a:t>
            </a:r>
            <a:endParaRPr lang="en-US" dirty="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0CBEC-CD49-4475-8F2A-CA3E6347A610}"/>
              </a:ext>
            </a:extLst>
          </p:cNvPr>
          <p:cNvSpPr>
            <a:spLocks noGrp="1"/>
          </p:cNvSpPr>
          <p:nvPr>
            <p:ph type="title"/>
          </p:nvPr>
        </p:nvSpPr>
        <p:spPr/>
        <p:txBody>
          <a:bodyPr/>
          <a:lstStyle/>
          <a:p>
            <a:pPr lvl="1"/>
            <a:r>
              <a:rPr lang="x-none"/>
              <a:t>Delinquency Petition</a:t>
            </a:r>
            <a:endParaRPr lang="en-US" dirty="0"/>
          </a:p>
        </p:txBody>
      </p:sp>
      <p:sp>
        <p:nvSpPr>
          <p:cNvPr id="3" name="Content Placeholder 2">
            <a:extLst>
              <a:ext uri="{FF2B5EF4-FFF2-40B4-BE49-F238E27FC236}">
                <a16:creationId xmlns:a16="http://schemas.microsoft.com/office/drawing/2014/main" id="{9CCA6934-6211-4B16-8DB1-2DADCF300C13}"/>
              </a:ext>
            </a:extLst>
          </p:cNvPr>
          <p:cNvSpPr>
            <a:spLocks noGrp="1"/>
          </p:cNvSpPr>
          <p:nvPr>
            <p:ph sz="half" idx="1"/>
          </p:nvPr>
        </p:nvSpPr>
        <p:spPr/>
        <p:txBody>
          <a:bodyPr/>
          <a:lstStyle/>
          <a:p>
            <a:pPr lvl="1"/>
            <a:r>
              <a:rPr lang="x-none" dirty="0"/>
              <a:t>A delinquency petition informs the judge of the allegations against a youth and asks the judge to adjudicate (hear and judge) the case in a formal hearing</a:t>
            </a:r>
            <a:endParaRPr lang="en-US" dirty="0"/>
          </a:p>
          <a:p>
            <a:pPr lvl="1"/>
            <a:r>
              <a:rPr lang="x-none" dirty="0"/>
              <a:t>During an adjudicatory hearing the testimony of witnesses and the facts of the case are heard</a:t>
            </a:r>
            <a:endParaRPr lang="en-US" dirty="0"/>
          </a:p>
          <a:p>
            <a:pPr lvl="1"/>
            <a:r>
              <a:rPr lang="x-none" dirty="0"/>
              <a:t>If the juvenile is found delinquent by the judge (or in some states, by a jury), a disposition hearing is scheduled</a:t>
            </a:r>
            <a:endParaRPr lang="en-US" dirty="0"/>
          </a:p>
          <a:p>
            <a:pPr lvl="1"/>
            <a:r>
              <a:rPr lang="x-none" dirty="0"/>
              <a:t>In the interim, the probation office is tasked with the responsibility of evaluating the youth and recommending a course of action for the court to take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C5CD-870E-44E7-93BC-7D7B73268FF6}"/>
              </a:ext>
            </a:extLst>
          </p:cNvPr>
          <p:cNvSpPr>
            <a:spLocks noGrp="1"/>
          </p:cNvSpPr>
          <p:nvPr>
            <p:ph type="title"/>
          </p:nvPr>
        </p:nvSpPr>
        <p:spPr/>
        <p:txBody>
          <a:bodyPr/>
          <a:lstStyle/>
          <a:p>
            <a:pPr lvl="1"/>
            <a:r>
              <a:rPr lang="x-none" dirty="0"/>
              <a:t>Delinquency Petition</a:t>
            </a:r>
            <a:r>
              <a:rPr lang="en-US" dirty="0"/>
              <a:t> </a:t>
            </a:r>
          </a:p>
        </p:txBody>
      </p:sp>
      <p:sp>
        <p:nvSpPr>
          <p:cNvPr id="3" name="Content Placeholder 2">
            <a:extLst>
              <a:ext uri="{FF2B5EF4-FFF2-40B4-BE49-F238E27FC236}">
                <a16:creationId xmlns:a16="http://schemas.microsoft.com/office/drawing/2014/main" id="{A473D068-9846-4B7E-863C-8767708C8988}"/>
              </a:ext>
            </a:extLst>
          </p:cNvPr>
          <p:cNvSpPr>
            <a:spLocks noGrp="1"/>
          </p:cNvSpPr>
          <p:nvPr>
            <p:ph sz="half" idx="1"/>
          </p:nvPr>
        </p:nvSpPr>
        <p:spPr/>
        <p:txBody>
          <a:bodyPr/>
          <a:lstStyle/>
          <a:p>
            <a:pPr lvl="1"/>
            <a:r>
              <a:rPr lang="x-none" dirty="0"/>
              <a:t>Probation officials will take into account the results of any studies that have been made of the youth</a:t>
            </a:r>
            <a:endParaRPr lang="en-US" dirty="0"/>
          </a:p>
          <a:p>
            <a:pPr lvl="1"/>
            <a:r>
              <a:rPr lang="x-none" dirty="0"/>
              <a:t>Often these include psychological evaluations and diagnostic tests</a:t>
            </a:r>
            <a:endParaRPr lang="en-US" dirty="0"/>
          </a:p>
          <a:p>
            <a:pPr lvl="1"/>
            <a:r>
              <a:rPr lang="x-none" dirty="0"/>
              <a:t>The disposition plan advises the court which of the available options would best benefit the youth and the community</a:t>
            </a:r>
            <a:endParaRPr lang="en-US" dirty="0"/>
          </a:p>
          <a:p>
            <a:pPr lvl="1"/>
            <a:r>
              <a:rPr lang="x-none" dirty="0"/>
              <a:t>During the disposition hearing the probation officer, prosecutor, and juvenile are permitted to propose disposition strategies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5BFBB-6A7C-41AC-99F0-80A82E104A10}"/>
              </a:ext>
            </a:extLst>
          </p:cNvPr>
          <p:cNvSpPr>
            <a:spLocks noGrp="1"/>
          </p:cNvSpPr>
          <p:nvPr>
            <p:ph type="title"/>
          </p:nvPr>
        </p:nvSpPr>
        <p:spPr/>
        <p:txBody>
          <a:bodyPr/>
          <a:lstStyle/>
          <a:p>
            <a:r>
              <a:rPr lang="x-none" dirty="0"/>
              <a:t>Juvenile Justice System</a:t>
            </a:r>
            <a:endParaRPr lang="en-US" dirty="0"/>
          </a:p>
        </p:txBody>
      </p:sp>
      <p:sp>
        <p:nvSpPr>
          <p:cNvPr id="3" name="Content Placeholder 2">
            <a:extLst>
              <a:ext uri="{FF2B5EF4-FFF2-40B4-BE49-F238E27FC236}">
                <a16:creationId xmlns:a16="http://schemas.microsoft.com/office/drawing/2014/main" id="{04738810-403F-4AF3-913C-935611EDA58C}"/>
              </a:ext>
            </a:extLst>
          </p:cNvPr>
          <p:cNvSpPr>
            <a:spLocks noGrp="1"/>
          </p:cNvSpPr>
          <p:nvPr>
            <p:ph sz="half" idx="1"/>
          </p:nvPr>
        </p:nvSpPr>
        <p:spPr/>
        <p:txBody>
          <a:bodyPr/>
          <a:lstStyle/>
          <a:p>
            <a:pPr lvl="2"/>
            <a:r>
              <a:rPr lang="x-none" dirty="0"/>
              <a:t>A legal system through which cases involving minors are handled</a:t>
            </a:r>
            <a:endParaRPr lang="en-US" dirty="0"/>
          </a:p>
          <a:p>
            <a:pPr lvl="2"/>
            <a:r>
              <a:rPr lang="x-none" dirty="0"/>
              <a:t>The system was implemented into U.S. policy in 1899 under the pretext that youth were </a:t>
            </a:r>
            <a:r>
              <a:rPr lang="en-US" dirty="0"/>
              <a:t>d</a:t>
            </a:r>
            <a:r>
              <a:rPr lang="x-none" dirty="0"/>
              <a:t>ifferent than adults in their ability to</a:t>
            </a:r>
            <a:endParaRPr lang="en-US" dirty="0"/>
          </a:p>
          <a:p>
            <a:pPr lvl="3"/>
            <a:r>
              <a:rPr lang="en-US" dirty="0"/>
              <a:t>M</a:t>
            </a:r>
            <a:r>
              <a:rPr lang="x-none" dirty="0"/>
              <a:t>ake prudent decisions</a:t>
            </a:r>
            <a:endParaRPr lang="en-US" dirty="0"/>
          </a:p>
          <a:p>
            <a:pPr lvl="3"/>
            <a:r>
              <a:rPr lang="x-none" dirty="0"/>
              <a:t>Understand the effects of their actions</a:t>
            </a:r>
            <a:endParaRPr lang="en-US" dirty="0"/>
          </a:p>
          <a:p>
            <a:pPr lvl="3"/>
            <a:r>
              <a:rPr lang="x-none" dirty="0"/>
              <a:t>Comprehend the irreversible reality of committing a criminal act</a:t>
            </a:r>
            <a:endParaRPr lang="en-US"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AC42F-85F8-4F84-9969-A3165C699812}"/>
              </a:ext>
            </a:extLst>
          </p:cNvPr>
          <p:cNvSpPr>
            <a:spLocks noGrp="1"/>
          </p:cNvSpPr>
          <p:nvPr>
            <p:ph type="title"/>
          </p:nvPr>
        </p:nvSpPr>
        <p:spPr/>
        <p:txBody>
          <a:bodyPr/>
          <a:lstStyle/>
          <a:p>
            <a:pPr lvl="1"/>
            <a:r>
              <a:rPr lang="x-none" dirty="0"/>
              <a:t>Delinquency Petition</a:t>
            </a:r>
            <a:endParaRPr lang="en-US" dirty="0"/>
          </a:p>
        </p:txBody>
      </p:sp>
      <p:sp>
        <p:nvSpPr>
          <p:cNvPr id="3" name="Content Placeholder 2">
            <a:extLst>
              <a:ext uri="{FF2B5EF4-FFF2-40B4-BE49-F238E27FC236}">
                <a16:creationId xmlns:a16="http://schemas.microsoft.com/office/drawing/2014/main" id="{23CF573D-9AB7-403A-BFF9-C6BC1418A709}"/>
              </a:ext>
            </a:extLst>
          </p:cNvPr>
          <p:cNvSpPr>
            <a:spLocks noGrp="1"/>
          </p:cNvSpPr>
          <p:nvPr>
            <p:ph sz="half" idx="1"/>
          </p:nvPr>
        </p:nvSpPr>
        <p:spPr/>
        <p:txBody>
          <a:bodyPr/>
          <a:lstStyle/>
          <a:p>
            <a:pPr lvl="1"/>
            <a:r>
              <a:rPr lang="x-none" dirty="0"/>
              <a:t>The recommendations frequently include drug rehabilitation, limited (weekend) confinement, restitution, and residential placement</a:t>
            </a:r>
            <a:endParaRPr lang="en-US" dirty="0"/>
          </a:p>
          <a:p>
            <a:pPr lvl="1"/>
            <a:r>
              <a:rPr lang="x-none" dirty="0"/>
              <a:t>A youth may be placed on probation or in a residential facility for a designated period of time, or until the requirements of the disposition have been met</a:t>
            </a:r>
            <a:endParaRPr lang="en-US" dirty="0"/>
          </a:p>
          <a:p>
            <a:pPr lvl="1"/>
            <a:r>
              <a:rPr lang="x-none" dirty="0"/>
              <a:t>His </a:t>
            </a:r>
            <a:r>
              <a:rPr lang="en-US" dirty="0"/>
              <a:t>or her </a:t>
            </a:r>
            <a:r>
              <a:rPr lang="x-none" dirty="0"/>
              <a:t>progress will be assessed through periodic review hearings by the court</a:t>
            </a:r>
            <a:endParaRPr lang="en-US" dirty="0"/>
          </a:p>
          <a:p>
            <a:pPr lvl="1"/>
            <a:r>
              <a:rPr lang="x-none" dirty="0"/>
              <a:t>Once the orders of the disposition have been met, the juvenile court case will be terminated</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72F60-B7FB-45E2-B688-728E28A4EE48}"/>
              </a:ext>
            </a:extLst>
          </p:cNvPr>
          <p:cNvSpPr>
            <a:spLocks noGrp="1"/>
          </p:cNvSpPr>
          <p:nvPr>
            <p:ph type="title"/>
          </p:nvPr>
        </p:nvSpPr>
        <p:spPr/>
        <p:txBody>
          <a:bodyPr/>
          <a:lstStyle/>
          <a:p>
            <a:pPr lvl="1"/>
            <a:r>
              <a:rPr lang="x-none" dirty="0"/>
              <a:t>Delinquency Petition</a:t>
            </a:r>
            <a:r>
              <a:rPr lang="en-US" dirty="0"/>
              <a:t> </a:t>
            </a:r>
          </a:p>
        </p:txBody>
      </p:sp>
      <p:sp>
        <p:nvSpPr>
          <p:cNvPr id="3" name="Content Placeholder 2">
            <a:extLst>
              <a:ext uri="{FF2B5EF4-FFF2-40B4-BE49-F238E27FC236}">
                <a16:creationId xmlns:a16="http://schemas.microsoft.com/office/drawing/2014/main" id="{B8A956E4-7570-402B-A9E1-1352219B9DAA}"/>
              </a:ext>
            </a:extLst>
          </p:cNvPr>
          <p:cNvSpPr>
            <a:spLocks noGrp="1"/>
          </p:cNvSpPr>
          <p:nvPr>
            <p:ph sz="half" idx="1"/>
          </p:nvPr>
        </p:nvSpPr>
        <p:spPr/>
        <p:txBody>
          <a:bodyPr/>
          <a:lstStyle/>
          <a:p>
            <a:pPr lvl="1"/>
            <a:r>
              <a:rPr lang="x-none" dirty="0"/>
              <a:t>Delinquent youth</a:t>
            </a:r>
            <a:r>
              <a:rPr lang="en-US" dirty="0"/>
              <a:t>s</a:t>
            </a:r>
            <a:r>
              <a:rPr lang="x-none" dirty="0"/>
              <a:t> who have been named wards of the state are placed in residential facilities</a:t>
            </a:r>
            <a:endParaRPr lang="en-US" dirty="0"/>
          </a:p>
          <a:p>
            <a:pPr lvl="1"/>
            <a:r>
              <a:rPr lang="x-none" dirty="0"/>
              <a:t>Levels of security vary between different facilities</a:t>
            </a:r>
            <a:r>
              <a:rPr lang="en-US" dirty="0"/>
              <a:t> – </a:t>
            </a:r>
            <a:r>
              <a:rPr lang="x-none" dirty="0"/>
              <a:t>some </a:t>
            </a:r>
            <a:r>
              <a:rPr lang="en-US" dirty="0"/>
              <a:t>are </a:t>
            </a:r>
            <a:r>
              <a:rPr lang="x-none" dirty="0"/>
              <a:t>similar to prisons, and </a:t>
            </a:r>
            <a:r>
              <a:rPr lang="en-US" dirty="0"/>
              <a:t>others </a:t>
            </a:r>
            <a:r>
              <a:rPr lang="x-none" dirty="0"/>
              <a:t>resembl</a:t>
            </a:r>
            <a:r>
              <a:rPr lang="en-US" dirty="0"/>
              <a:t>e</a:t>
            </a:r>
            <a:r>
              <a:rPr lang="x-none" dirty="0"/>
              <a:t> group homes</a:t>
            </a:r>
            <a:endParaRPr lang="en-US" dirty="0"/>
          </a:p>
          <a:p>
            <a:pPr lvl="1"/>
            <a:r>
              <a:rPr lang="x-none" dirty="0"/>
              <a:t>Once a youth has finished his</a:t>
            </a:r>
            <a:r>
              <a:rPr lang="en-US" dirty="0"/>
              <a:t> or </a:t>
            </a:r>
            <a:r>
              <a:rPr lang="x-none" dirty="0"/>
              <a:t>her term in a residential facility he </a:t>
            </a:r>
            <a:r>
              <a:rPr lang="en-US" dirty="0"/>
              <a:t>or she </a:t>
            </a:r>
            <a:r>
              <a:rPr lang="x-none" dirty="0"/>
              <a:t>will often be placed </a:t>
            </a:r>
            <a:r>
              <a:rPr lang="en-US" dirty="0"/>
              <a:t>in </a:t>
            </a:r>
            <a:r>
              <a:rPr lang="x-none" dirty="0"/>
              <a:t>aftercare</a:t>
            </a:r>
            <a:endParaRPr lang="en-US" dirty="0"/>
          </a:p>
          <a:p>
            <a:pPr lvl="1"/>
            <a:r>
              <a:rPr lang="x-none" dirty="0"/>
              <a:t>Aftercare is similar to parole; essentially, the youth's progress and behavior are monitored by the juvenile corrections department for a period of time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8F28E-A390-48E7-BC1F-5E08064242CF}"/>
              </a:ext>
            </a:extLst>
          </p:cNvPr>
          <p:cNvSpPr>
            <a:spLocks noGrp="1"/>
          </p:cNvSpPr>
          <p:nvPr>
            <p:ph type="title"/>
          </p:nvPr>
        </p:nvSpPr>
        <p:spPr/>
        <p:txBody>
          <a:bodyPr/>
          <a:lstStyle/>
          <a:p>
            <a:pPr lvl="1"/>
            <a:r>
              <a:rPr lang="x-none"/>
              <a:t>Waiver Petition</a:t>
            </a:r>
            <a:endParaRPr lang="en-US" dirty="0"/>
          </a:p>
        </p:txBody>
      </p:sp>
      <p:sp>
        <p:nvSpPr>
          <p:cNvPr id="3" name="Content Placeholder 2">
            <a:extLst>
              <a:ext uri="{FF2B5EF4-FFF2-40B4-BE49-F238E27FC236}">
                <a16:creationId xmlns:a16="http://schemas.microsoft.com/office/drawing/2014/main" id="{951BB162-5106-4FE8-8D4D-FC85F454C0E4}"/>
              </a:ext>
            </a:extLst>
          </p:cNvPr>
          <p:cNvSpPr>
            <a:spLocks noGrp="1"/>
          </p:cNvSpPr>
          <p:nvPr>
            <p:ph sz="half" idx="1"/>
          </p:nvPr>
        </p:nvSpPr>
        <p:spPr/>
        <p:txBody>
          <a:bodyPr/>
          <a:lstStyle/>
          <a:p>
            <a:pPr lvl="1"/>
            <a:r>
              <a:rPr lang="x-none" dirty="0"/>
              <a:t>If a prosecutor or intake officer decides </a:t>
            </a:r>
            <a:r>
              <a:rPr lang="en-US" dirty="0"/>
              <a:t>that </a:t>
            </a:r>
            <a:r>
              <a:rPr lang="x-none" dirty="0"/>
              <a:t>a case that would normally be under the sole jurisdiction of the juvenile court be heard in criminal court, he</a:t>
            </a:r>
            <a:r>
              <a:rPr lang="en-US" dirty="0"/>
              <a:t> or </a:t>
            </a:r>
            <a:r>
              <a:rPr lang="x-none" dirty="0"/>
              <a:t>she will submit a waiver petition</a:t>
            </a:r>
            <a:endParaRPr lang="en-US" dirty="0"/>
          </a:p>
          <a:p>
            <a:pPr lvl="1"/>
            <a:r>
              <a:rPr lang="x-none" dirty="0"/>
              <a:t>The court will decide where the case will be heard</a:t>
            </a:r>
            <a:r>
              <a:rPr lang="en-US" dirty="0"/>
              <a:t>,</a:t>
            </a:r>
            <a:r>
              <a:rPr lang="x-none" dirty="0"/>
              <a:t> after reviewing the circumstances surrounding the case and assessing the likelihood that the youth would be rehabilitated under the care of the juvenile justice system</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1987A-0CE8-479B-AB8E-973B08DFB591}"/>
              </a:ext>
            </a:extLst>
          </p:cNvPr>
          <p:cNvSpPr>
            <a:spLocks noGrp="1"/>
          </p:cNvSpPr>
          <p:nvPr>
            <p:ph type="title"/>
          </p:nvPr>
        </p:nvSpPr>
        <p:spPr/>
        <p:txBody>
          <a:bodyPr/>
          <a:lstStyle/>
          <a:p>
            <a:pPr lvl="1"/>
            <a:r>
              <a:rPr lang="x-none" dirty="0"/>
              <a:t>Waiver Petition</a:t>
            </a:r>
            <a:r>
              <a:rPr lang="en-US" dirty="0"/>
              <a:t> </a:t>
            </a:r>
          </a:p>
        </p:txBody>
      </p:sp>
      <p:sp>
        <p:nvSpPr>
          <p:cNvPr id="3" name="Content Placeholder 2">
            <a:extLst>
              <a:ext uri="{FF2B5EF4-FFF2-40B4-BE49-F238E27FC236}">
                <a16:creationId xmlns:a16="http://schemas.microsoft.com/office/drawing/2014/main" id="{E9506C43-43CD-430B-8EA2-F0467A26118B}"/>
              </a:ext>
            </a:extLst>
          </p:cNvPr>
          <p:cNvSpPr>
            <a:spLocks noGrp="1"/>
          </p:cNvSpPr>
          <p:nvPr>
            <p:ph sz="half" idx="1"/>
          </p:nvPr>
        </p:nvSpPr>
        <p:spPr/>
        <p:txBody>
          <a:bodyPr/>
          <a:lstStyle/>
          <a:p>
            <a:pPr lvl="1"/>
            <a:r>
              <a:rPr lang="x-none" dirty="0"/>
              <a:t>Factors that affect the court's decision are</a:t>
            </a:r>
            <a:endParaRPr lang="en-US" dirty="0"/>
          </a:p>
          <a:p>
            <a:pPr lvl="2"/>
            <a:r>
              <a:rPr lang="x-none" dirty="0"/>
              <a:t>Criminal history of the youth (if he</a:t>
            </a:r>
            <a:r>
              <a:rPr lang="en-US" dirty="0"/>
              <a:t> or </a:t>
            </a:r>
            <a:r>
              <a:rPr lang="x-none" dirty="0"/>
              <a:t>she is a repeat offender)</a:t>
            </a:r>
            <a:endParaRPr lang="en-US" dirty="0"/>
          </a:p>
          <a:p>
            <a:pPr lvl="2"/>
            <a:r>
              <a:rPr lang="x-none" dirty="0"/>
              <a:t>Success of past rehabilitation efforts</a:t>
            </a:r>
            <a:endParaRPr lang="en-US" dirty="0"/>
          </a:p>
          <a:p>
            <a:pPr lvl="2"/>
            <a:r>
              <a:rPr lang="x-none" dirty="0"/>
              <a:t>Age</a:t>
            </a:r>
            <a:endParaRPr lang="en-US" dirty="0"/>
          </a:p>
          <a:p>
            <a:pPr lvl="2"/>
            <a:r>
              <a:rPr lang="x-none" dirty="0"/>
              <a:t>Amount of time youth services would have to work with the offender</a:t>
            </a:r>
            <a:endParaRPr lang="en-US" dirty="0"/>
          </a:p>
          <a:p>
            <a:pPr lvl="1"/>
            <a:r>
              <a:rPr lang="x-none" dirty="0"/>
              <a:t>If a judge approves a petition waiver, the case is directed toward criminal court and the juvenile court waives its jurisdiction</a:t>
            </a:r>
            <a:endParaRPr lang="en-US" dirty="0"/>
          </a:p>
          <a:p>
            <a:pPr lvl="1"/>
            <a:r>
              <a:rPr lang="x-none" dirty="0"/>
              <a:t>If a judge denies a petition waiver, the case is slated to the juvenile court and an adjudicatory hearing is scheduled</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574C8-B9D1-4B40-9564-F1B85C23E9E9}"/>
              </a:ext>
            </a:extLst>
          </p:cNvPr>
          <p:cNvSpPr>
            <a:spLocks noGrp="1"/>
          </p:cNvSpPr>
          <p:nvPr>
            <p:ph type="title"/>
          </p:nvPr>
        </p:nvSpPr>
        <p:spPr/>
        <p:txBody>
          <a:bodyPr/>
          <a:lstStyle/>
          <a:p>
            <a:pPr lvl="1"/>
            <a:r>
              <a:rPr lang="x-none"/>
              <a:t>Final Disposition</a:t>
            </a:r>
            <a:endParaRPr lang="en-US" dirty="0"/>
          </a:p>
        </p:txBody>
      </p:sp>
      <p:sp>
        <p:nvSpPr>
          <p:cNvPr id="48131" name="Content Placeholder 2">
            <a:extLst>
              <a:ext uri="{FF2B5EF4-FFF2-40B4-BE49-F238E27FC236}">
                <a16:creationId xmlns:a16="http://schemas.microsoft.com/office/drawing/2014/main" id="{642C9A2A-5FDF-4B0D-98D4-918E712899AC}"/>
              </a:ext>
            </a:extLst>
          </p:cNvPr>
          <p:cNvSpPr>
            <a:spLocks noGrp="1" noChangeArrowheads="1"/>
          </p:cNvSpPr>
          <p:nvPr>
            <p:ph sz="half" idx="1"/>
          </p:nvPr>
        </p:nvSpPr>
        <p:spPr/>
        <p:txBody>
          <a:bodyPr/>
          <a:lstStyle/>
          <a:p>
            <a:pPr lvl="1"/>
            <a:r>
              <a:rPr lang="en-US" altLang="en-US" dirty="0"/>
              <a:t>If the jury or judge finds that the child did commit the alleged act, there will be a disposition hearing</a:t>
            </a:r>
          </a:p>
          <a:p>
            <a:pPr lvl="1"/>
            <a:r>
              <a:rPr lang="en-US" altLang="en-US" dirty="0"/>
              <a:t>This is a separate, distinct hearing that is held after the adjudication hearing</a:t>
            </a:r>
          </a:p>
          <a:p>
            <a:pPr lvl="1"/>
            <a:r>
              <a:rPr lang="en-US" altLang="en-US" dirty="0"/>
              <a:t>Its purpose is to determine the appropriate rehabilitation or punishment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AC080-C78B-4FC8-AA27-18878FB3E826}"/>
              </a:ext>
            </a:extLst>
          </p:cNvPr>
          <p:cNvSpPr>
            <a:spLocks noGrp="1"/>
          </p:cNvSpPr>
          <p:nvPr>
            <p:ph type="title"/>
          </p:nvPr>
        </p:nvSpPr>
        <p:spPr/>
        <p:txBody>
          <a:bodyPr/>
          <a:lstStyle/>
          <a:p>
            <a:pPr lvl="1"/>
            <a:r>
              <a:rPr lang="x-none" dirty="0"/>
              <a:t>Final Disposition</a:t>
            </a:r>
            <a:endParaRPr lang="en-US" dirty="0"/>
          </a:p>
        </p:txBody>
      </p:sp>
      <p:sp>
        <p:nvSpPr>
          <p:cNvPr id="49155" name="Content Placeholder 2">
            <a:extLst>
              <a:ext uri="{FF2B5EF4-FFF2-40B4-BE49-F238E27FC236}">
                <a16:creationId xmlns:a16="http://schemas.microsoft.com/office/drawing/2014/main" id="{67727933-6068-43FC-B547-6B53A07E1E54}"/>
              </a:ext>
            </a:extLst>
          </p:cNvPr>
          <p:cNvSpPr>
            <a:spLocks noGrp="1" noChangeArrowheads="1"/>
          </p:cNvSpPr>
          <p:nvPr>
            <p:ph sz="half" idx="1"/>
          </p:nvPr>
        </p:nvSpPr>
        <p:spPr/>
        <p:txBody>
          <a:bodyPr/>
          <a:lstStyle/>
          <a:p>
            <a:pPr lvl="1"/>
            <a:r>
              <a:rPr lang="en-US" altLang="en-US" dirty="0"/>
              <a:t>There are several probation disposition options, depending on the circumstances of the case:</a:t>
            </a:r>
          </a:p>
          <a:p>
            <a:pPr lvl="2"/>
            <a:r>
              <a:rPr lang="en-US" altLang="en-US" sz="2400" dirty="0"/>
              <a:t>In the child's own home or in the custody of a relative or other fit person</a:t>
            </a:r>
          </a:p>
          <a:p>
            <a:pPr lvl="2"/>
            <a:r>
              <a:rPr lang="en-US" altLang="en-US" sz="2400" dirty="0"/>
              <a:t>In a suitable foster home </a:t>
            </a:r>
          </a:p>
          <a:p>
            <a:pPr lvl="2"/>
            <a:r>
              <a:rPr lang="en-US" altLang="en-US" sz="2400" dirty="0"/>
              <a:t>In a suitable public or private institution or agency, other than the Texas Youth Commission (TYC)</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A2265-40C3-4A4F-9CC0-D9833EE94EF5}"/>
              </a:ext>
            </a:extLst>
          </p:cNvPr>
          <p:cNvSpPr>
            <a:spLocks noGrp="1"/>
          </p:cNvSpPr>
          <p:nvPr>
            <p:ph type="title"/>
          </p:nvPr>
        </p:nvSpPr>
        <p:spPr/>
        <p:txBody>
          <a:bodyPr/>
          <a:lstStyle/>
          <a:p>
            <a:pPr lvl="1"/>
            <a:r>
              <a:rPr lang="x-none" dirty="0"/>
              <a:t>Final Disposition</a:t>
            </a:r>
            <a:r>
              <a:rPr lang="en-US" dirty="0"/>
              <a:t> </a:t>
            </a:r>
          </a:p>
        </p:txBody>
      </p:sp>
      <p:sp>
        <p:nvSpPr>
          <p:cNvPr id="3" name="Content Placeholder 2">
            <a:extLst>
              <a:ext uri="{FF2B5EF4-FFF2-40B4-BE49-F238E27FC236}">
                <a16:creationId xmlns:a16="http://schemas.microsoft.com/office/drawing/2014/main" id="{C1983111-6F7D-4E50-A374-61D75BFEE49A}"/>
              </a:ext>
            </a:extLst>
          </p:cNvPr>
          <p:cNvSpPr>
            <a:spLocks noGrp="1"/>
          </p:cNvSpPr>
          <p:nvPr>
            <p:ph sz="half" idx="1"/>
          </p:nvPr>
        </p:nvSpPr>
        <p:spPr/>
        <p:txBody>
          <a:bodyPr/>
          <a:lstStyle/>
          <a:p>
            <a:pPr lvl="1"/>
            <a:r>
              <a:rPr lang="x-none" dirty="0"/>
              <a:t>TYC Commitment</a:t>
            </a:r>
            <a:endParaRPr lang="en-US" dirty="0"/>
          </a:p>
          <a:p>
            <a:pPr lvl="2"/>
            <a:r>
              <a:rPr lang="x-none" sz="2400" dirty="0"/>
              <a:t>A child may be committed to the care, custody, and control of the </a:t>
            </a:r>
            <a:r>
              <a:rPr lang="en-US" sz="2400" dirty="0"/>
              <a:t>TYC</a:t>
            </a:r>
            <a:r>
              <a:rPr lang="x-none" sz="2400" dirty="0"/>
              <a:t> only if the child has been adjudicated for a felony offense</a:t>
            </a:r>
            <a:endParaRPr lang="en-US" sz="2400" dirty="0"/>
          </a:p>
          <a:p>
            <a:pPr lvl="2"/>
            <a:r>
              <a:rPr lang="x-none" sz="2400" dirty="0"/>
              <a:t>Every child is assigned a minimum length of stay based on the nature and severity of the</a:t>
            </a:r>
            <a:r>
              <a:rPr lang="en-US" sz="2400" dirty="0"/>
              <a:t> </a:t>
            </a:r>
            <a:r>
              <a:rPr lang="x-none" sz="2400" dirty="0"/>
              <a:t>offense</a:t>
            </a:r>
            <a:r>
              <a:rPr lang="en-US" sz="2400" dirty="0"/>
              <a:t>,</a:t>
            </a:r>
            <a:r>
              <a:rPr lang="x-none" sz="2400" dirty="0"/>
              <a:t> and the danger the child poses to the community based on his </a:t>
            </a:r>
            <a:r>
              <a:rPr lang="en-US" sz="2400" dirty="0"/>
              <a:t>or her </a:t>
            </a:r>
            <a:r>
              <a:rPr lang="x-none" sz="2400" dirty="0"/>
              <a:t>history</a:t>
            </a:r>
            <a:endParaRPr lang="en-US" sz="2400" dirty="0"/>
          </a:p>
          <a:p>
            <a:pPr lvl="2"/>
            <a:r>
              <a:rPr lang="x-none" sz="2400" dirty="0"/>
              <a:t>The actual length of </a:t>
            </a:r>
            <a:r>
              <a:rPr lang="en-US" sz="2400" dirty="0"/>
              <a:t>the child’s </a:t>
            </a:r>
            <a:r>
              <a:rPr lang="x-none" sz="2400" dirty="0"/>
              <a:t>stay will be determined in large part by the child’s behavior and progress toward treatment goals</a:t>
            </a:r>
            <a:endParaRPr lang="en-US" sz="2400" dirty="0"/>
          </a:p>
          <a:p>
            <a:pPr lvl="2"/>
            <a:r>
              <a:rPr lang="x-none" sz="2400" dirty="0"/>
              <a:t>A child’s stay may be extended only if a TYC Release Review Panel determines there is clear and convincing evidence that the child is in need of further rehabilitation and TYC is the most suitable location for that rehabilitation</a:t>
            </a:r>
            <a:endParaRPr 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0AF3-0F6E-4436-AEAA-91FF39C1B4C9}"/>
              </a:ext>
            </a:extLst>
          </p:cNvPr>
          <p:cNvSpPr>
            <a:spLocks noGrp="1"/>
          </p:cNvSpPr>
          <p:nvPr>
            <p:ph type="title"/>
          </p:nvPr>
        </p:nvSpPr>
        <p:spPr/>
        <p:txBody>
          <a:bodyPr/>
          <a:lstStyle/>
          <a:p>
            <a:pPr lvl="1"/>
            <a:r>
              <a:rPr lang="x-none" dirty="0"/>
              <a:t>Final Disposition</a:t>
            </a:r>
            <a:r>
              <a:rPr lang="en-US" dirty="0"/>
              <a:t> </a:t>
            </a:r>
          </a:p>
        </p:txBody>
      </p:sp>
      <p:sp>
        <p:nvSpPr>
          <p:cNvPr id="51203" name="Content Placeholder 2">
            <a:extLst>
              <a:ext uri="{FF2B5EF4-FFF2-40B4-BE49-F238E27FC236}">
                <a16:creationId xmlns:a16="http://schemas.microsoft.com/office/drawing/2014/main" id="{595F05BC-B5A9-4028-A657-86CF517165F6}"/>
              </a:ext>
            </a:extLst>
          </p:cNvPr>
          <p:cNvSpPr>
            <a:spLocks noGrp="1" noChangeArrowheads="1"/>
          </p:cNvSpPr>
          <p:nvPr>
            <p:ph sz="half" idx="1"/>
          </p:nvPr>
        </p:nvSpPr>
        <p:spPr/>
        <p:txBody>
          <a:bodyPr/>
          <a:lstStyle/>
          <a:p>
            <a:pPr lvl="1"/>
            <a:r>
              <a:rPr lang="en-US" altLang="en-US" dirty="0"/>
              <a:t>Orders for Restitution or Community Service</a:t>
            </a:r>
          </a:p>
          <a:p>
            <a:pPr lvl="2"/>
            <a:r>
              <a:rPr lang="en-US" altLang="en-US" sz="2400" dirty="0"/>
              <a:t>Ordering the child to pay restitution as a condition of probation</a:t>
            </a:r>
          </a:p>
          <a:p>
            <a:pPr lvl="2"/>
            <a:r>
              <a:rPr lang="en-US" altLang="en-US" sz="2400" dirty="0"/>
              <a:t>Ordering the child to pay restitution independently of probation </a:t>
            </a:r>
          </a:p>
          <a:p>
            <a:pPr lvl="2"/>
            <a:r>
              <a:rPr lang="en-US" altLang="en-US" sz="2400" dirty="0"/>
              <a:t>Ordering a parent to pay restitution</a:t>
            </a:r>
          </a:p>
          <a:p>
            <a:pPr lvl="2"/>
            <a:r>
              <a:rPr lang="en-US" altLang="en-US" sz="2400" dirty="0"/>
              <a:t>Ordering the child to perform community service restitution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2AA03-EAC4-454A-8BEB-F540A2DD871A}"/>
              </a:ext>
            </a:extLst>
          </p:cNvPr>
          <p:cNvSpPr>
            <a:spLocks noGrp="1"/>
          </p:cNvSpPr>
          <p:nvPr>
            <p:ph type="title"/>
          </p:nvPr>
        </p:nvSpPr>
        <p:spPr/>
        <p:txBody>
          <a:bodyPr/>
          <a:lstStyle/>
          <a:p>
            <a:pPr lvl="1"/>
            <a:r>
              <a:rPr lang="x-none"/>
              <a:t>Probation – A Second Chance</a:t>
            </a:r>
            <a:endParaRPr lang="en-US" dirty="0"/>
          </a:p>
        </p:txBody>
      </p:sp>
      <p:sp>
        <p:nvSpPr>
          <p:cNvPr id="52227" name="Content Placeholder 2">
            <a:extLst>
              <a:ext uri="{FF2B5EF4-FFF2-40B4-BE49-F238E27FC236}">
                <a16:creationId xmlns:a16="http://schemas.microsoft.com/office/drawing/2014/main" id="{EC9ADBFD-37B7-41B7-BEC8-8CD87AF2701A}"/>
              </a:ext>
            </a:extLst>
          </p:cNvPr>
          <p:cNvSpPr>
            <a:spLocks noGrp="1" noChangeArrowheads="1"/>
          </p:cNvSpPr>
          <p:nvPr>
            <p:ph sz="half" idx="1"/>
          </p:nvPr>
        </p:nvSpPr>
        <p:spPr/>
        <p:txBody>
          <a:bodyPr/>
          <a:lstStyle/>
          <a:p>
            <a:pPr lvl="1"/>
            <a:r>
              <a:rPr lang="en-US" altLang="en-US" dirty="0"/>
              <a:t>Some of the youngest, least serious offenders get a second chance to prove to the court that no further action is needed to prevent future illegal activity</a:t>
            </a:r>
          </a:p>
          <a:p>
            <a:pPr lvl="1"/>
            <a:r>
              <a:rPr lang="en-US" altLang="en-US" dirty="0"/>
              <a:t>The court-ordered rules of probation demand school attendance, good conduct, curfews and participation in specified programs, including community service and financial restitution. Probation officers enforce these rules while they help the child and family achieve positive change</a:t>
            </a:r>
          </a:p>
          <a:p>
            <a:pPr lvl="1"/>
            <a:r>
              <a:rPr lang="en-US" altLang="en-US" dirty="0"/>
              <a:t>Parents are expected to participate in their child’s probation program</a:t>
            </a:r>
          </a:p>
          <a:p>
            <a:pPr lvl="1"/>
            <a:endParaRPr lang="en-US"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18EF-5C7F-4BB2-B1AB-8A531C382FFA}"/>
              </a:ext>
            </a:extLst>
          </p:cNvPr>
          <p:cNvSpPr>
            <a:spLocks noGrp="1"/>
          </p:cNvSpPr>
          <p:nvPr>
            <p:ph type="title"/>
          </p:nvPr>
        </p:nvSpPr>
        <p:spPr/>
        <p:txBody>
          <a:bodyPr/>
          <a:lstStyle/>
          <a:p>
            <a:pPr lvl="1"/>
            <a:r>
              <a:rPr lang="x-none" dirty="0"/>
              <a:t>Probation – A Second Chance</a:t>
            </a:r>
            <a:r>
              <a:rPr lang="en-US" dirty="0"/>
              <a:t> </a:t>
            </a:r>
          </a:p>
        </p:txBody>
      </p:sp>
      <p:sp>
        <p:nvSpPr>
          <p:cNvPr id="53251" name="Content Placeholder 2">
            <a:extLst>
              <a:ext uri="{FF2B5EF4-FFF2-40B4-BE49-F238E27FC236}">
                <a16:creationId xmlns:a16="http://schemas.microsoft.com/office/drawing/2014/main" id="{E02C1B76-6B97-47B5-9F1B-B49E56D86554}"/>
              </a:ext>
            </a:extLst>
          </p:cNvPr>
          <p:cNvSpPr>
            <a:spLocks noGrp="1" noChangeArrowheads="1"/>
          </p:cNvSpPr>
          <p:nvPr>
            <p:ph sz="half" idx="1"/>
          </p:nvPr>
        </p:nvSpPr>
        <p:spPr/>
        <p:txBody>
          <a:bodyPr/>
          <a:lstStyle/>
          <a:p>
            <a:pPr lvl="1"/>
            <a:r>
              <a:rPr lang="en-US" altLang="en-US" dirty="0"/>
              <a:t>Those who succeed in this six-month deferred prosecution program avoid the adjudication process and continued involvement with authorities</a:t>
            </a:r>
          </a:p>
          <a:p>
            <a:pPr lvl="2"/>
            <a:r>
              <a:rPr lang="en-US" altLang="en-US" sz="2400" dirty="0"/>
              <a:t>Probation – probation supervision is most commonly used where children remain in their homes and schools, and probation is the least costly, least disruptive course of action</a:t>
            </a:r>
          </a:p>
          <a:p>
            <a:pPr lvl="2"/>
            <a:r>
              <a:rPr lang="en-US" altLang="en-US" sz="2400" dirty="0"/>
              <a:t>Residential placement – some children must be removed from their homes due to uncontrolled behavior, drug addiction, mental illness or an inadequate home environment. Children are removed from their homes only as a last resort to protect the public, provide needed supervision and treatment, and prevent future lawless conduct</a:t>
            </a:r>
          </a:p>
          <a:p>
            <a:pPr lvl="1"/>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E1808-0E98-4F25-AE4D-042983B9D018}"/>
              </a:ext>
            </a:extLst>
          </p:cNvPr>
          <p:cNvSpPr>
            <a:spLocks noGrp="1"/>
          </p:cNvSpPr>
          <p:nvPr>
            <p:ph type="title"/>
          </p:nvPr>
        </p:nvSpPr>
        <p:spPr/>
        <p:txBody>
          <a:bodyPr/>
          <a:lstStyle/>
          <a:p>
            <a:r>
              <a:rPr lang="x-none" dirty="0"/>
              <a:t>Juvenile Justice System</a:t>
            </a:r>
            <a:endParaRPr lang="en-US" dirty="0"/>
          </a:p>
        </p:txBody>
      </p:sp>
      <p:sp>
        <p:nvSpPr>
          <p:cNvPr id="18435" name="Content Placeholder 2">
            <a:extLst>
              <a:ext uri="{FF2B5EF4-FFF2-40B4-BE49-F238E27FC236}">
                <a16:creationId xmlns:a16="http://schemas.microsoft.com/office/drawing/2014/main" id="{6E58661F-E1D3-42D0-8653-9A2EFD4CCE1A}"/>
              </a:ext>
            </a:extLst>
          </p:cNvPr>
          <p:cNvSpPr>
            <a:spLocks noGrp="1" noChangeArrowheads="1"/>
          </p:cNvSpPr>
          <p:nvPr>
            <p:ph sz="half" idx="1"/>
          </p:nvPr>
        </p:nvSpPr>
        <p:spPr/>
        <p:txBody>
          <a:bodyPr/>
          <a:lstStyle/>
          <a:p>
            <a:pPr lvl="1"/>
            <a:r>
              <a:rPr lang="en-US" altLang="en-US" dirty="0"/>
              <a:t>Young offenders were viewed as having a better chance than adults of changing criminal behavior patterns</a:t>
            </a:r>
          </a:p>
          <a:p>
            <a:pPr lvl="1"/>
            <a:r>
              <a:rPr lang="en-US" altLang="en-US" dirty="0"/>
              <a:t>Also formed because of the dangers youth faced in the adult prison system, including the heightened risk of </a:t>
            </a:r>
          </a:p>
          <a:p>
            <a:pPr lvl="2"/>
            <a:r>
              <a:rPr lang="en-US" altLang="en-US" dirty="0"/>
              <a:t>Being the victims of prison violence</a:t>
            </a:r>
          </a:p>
          <a:p>
            <a:pPr lvl="2"/>
            <a:r>
              <a:rPr lang="en-US" altLang="en-US" dirty="0"/>
              <a:t>Committing suicide</a:t>
            </a:r>
          </a:p>
          <a:p>
            <a:endParaRPr lang="en-US"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B648-4AC5-4577-9240-C7D1B63B0F96}"/>
              </a:ext>
            </a:extLst>
          </p:cNvPr>
          <p:cNvSpPr>
            <a:spLocks noGrp="1"/>
          </p:cNvSpPr>
          <p:nvPr>
            <p:ph type="title"/>
          </p:nvPr>
        </p:nvSpPr>
        <p:spPr/>
        <p:txBody>
          <a:bodyPr/>
          <a:lstStyle/>
          <a:p>
            <a:pPr lvl="1"/>
            <a:r>
              <a:rPr lang="x-none"/>
              <a:t>Records </a:t>
            </a:r>
            <a:r>
              <a:rPr lang="en-US"/>
              <a:t>and</a:t>
            </a:r>
            <a:r>
              <a:rPr lang="x-none"/>
              <a:t> Sealing</a:t>
            </a:r>
            <a:endParaRPr lang="en-US" dirty="0"/>
          </a:p>
        </p:txBody>
      </p:sp>
      <p:sp>
        <p:nvSpPr>
          <p:cNvPr id="3" name="Content Placeholder 2">
            <a:extLst>
              <a:ext uri="{FF2B5EF4-FFF2-40B4-BE49-F238E27FC236}">
                <a16:creationId xmlns:a16="http://schemas.microsoft.com/office/drawing/2014/main" id="{E3B7A9DB-0EE3-4323-A9CD-0A672A0274BD}"/>
              </a:ext>
            </a:extLst>
          </p:cNvPr>
          <p:cNvSpPr>
            <a:spLocks noGrp="1"/>
          </p:cNvSpPr>
          <p:nvPr>
            <p:ph sz="half" idx="1"/>
          </p:nvPr>
        </p:nvSpPr>
        <p:spPr/>
        <p:txBody>
          <a:bodyPr/>
          <a:lstStyle/>
          <a:p>
            <a:pPr lvl="1"/>
            <a:r>
              <a:rPr lang="x-none" dirty="0"/>
              <a:t>If a juvenile meets certain criteria, which include</a:t>
            </a:r>
            <a:r>
              <a:rPr lang="en-US" dirty="0"/>
              <a:t>s</a:t>
            </a:r>
            <a:r>
              <a:rPr lang="x-none" dirty="0"/>
              <a:t> not having an adult conviction or deferred adjudication, </a:t>
            </a:r>
            <a:r>
              <a:rPr lang="en-US" dirty="0"/>
              <a:t>his or her </a:t>
            </a:r>
            <a:r>
              <a:rPr lang="x-none" dirty="0"/>
              <a:t>records will be automatically restricted after </a:t>
            </a:r>
            <a:r>
              <a:rPr lang="en-US" dirty="0"/>
              <a:t>he or she </a:t>
            </a:r>
            <a:r>
              <a:rPr lang="x-none" dirty="0"/>
              <a:t>is at least 21 years of age</a:t>
            </a:r>
            <a:endParaRPr lang="en-US" dirty="0"/>
          </a:p>
          <a:p>
            <a:pPr lvl="1"/>
            <a:r>
              <a:rPr lang="x-none" dirty="0"/>
              <a:t>The records remain in place, </a:t>
            </a:r>
            <a:r>
              <a:rPr lang="en-US" dirty="0"/>
              <a:t>and </a:t>
            </a:r>
            <a:r>
              <a:rPr lang="x-none" dirty="0"/>
              <a:t>can only be released to certain people or agencies for certain reasons, such as to a criminal justice agency for criminal justice purposes</a:t>
            </a:r>
            <a:endParaRPr lang="en-US" dirty="0"/>
          </a:p>
          <a:p>
            <a:pPr lvl="1"/>
            <a:r>
              <a:rPr lang="x-none" dirty="0"/>
              <a:t>If records have been restricted, the juvenile is not required to disclose anything about his </a:t>
            </a:r>
            <a:r>
              <a:rPr lang="en-US" dirty="0"/>
              <a:t>or her </a:t>
            </a:r>
            <a:r>
              <a:rPr lang="x-none" dirty="0"/>
              <a:t>involvement in the juvenile system when applying for jobs, licensing, or other public or private benefit or when testifying in court, except in limited circumstances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5D9CA-78CE-429C-B603-D4BE89D93F2A}"/>
              </a:ext>
            </a:extLst>
          </p:cNvPr>
          <p:cNvSpPr>
            <a:spLocks noGrp="1"/>
          </p:cNvSpPr>
          <p:nvPr>
            <p:ph type="title"/>
          </p:nvPr>
        </p:nvSpPr>
        <p:spPr/>
        <p:txBody>
          <a:bodyPr/>
          <a:lstStyle/>
          <a:p>
            <a:pPr lvl="1"/>
            <a:r>
              <a:rPr lang="x-none" dirty="0"/>
              <a:t>Records </a:t>
            </a:r>
            <a:r>
              <a:rPr lang="en-US" dirty="0"/>
              <a:t>and</a:t>
            </a:r>
            <a:r>
              <a:rPr lang="x-none" dirty="0"/>
              <a:t> Sealing</a:t>
            </a:r>
            <a:endParaRPr lang="en-US" dirty="0"/>
          </a:p>
        </p:txBody>
      </p:sp>
      <p:sp>
        <p:nvSpPr>
          <p:cNvPr id="3" name="Content Placeholder 2">
            <a:extLst>
              <a:ext uri="{FF2B5EF4-FFF2-40B4-BE49-F238E27FC236}">
                <a16:creationId xmlns:a16="http://schemas.microsoft.com/office/drawing/2014/main" id="{3D3D3794-1660-4A18-887B-B908F38730D4}"/>
              </a:ext>
            </a:extLst>
          </p:cNvPr>
          <p:cNvSpPr>
            <a:spLocks noGrp="1"/>
          </p:cNvSpPr>
          <p:nvPr>
            <p:ph sz="half" idx="1"/>
          </p:nvPr>
        </p:nvSpPr>
        <p:spPr/>
        <p:txBody>
          <a:bodyPr/>
          <a:lstStyle/>
          <a:p>
            <a:pPr lvl="1"/>
            <a:r>
              <a:rPr lang="x-none" dirty="0"/>
              <a:t>A juvenile’s records may be sealed, which protects </a:t>
            </a:r>
            <a:r>
              <a:rPr lang="en-US" dirty="0"/>
              <a:t>him or her</a:t>
            </a:r>
            <a:r>
              <a:rPr lang="x-none" dirty="0"/>
              <a:t> from disclosure</a:t>
            </a:r>
            <a:endParaRPr lang="en-US" dirty="0"/>
          </a:p>
          <a:p>
            <a:pPr lvl="2"/>
            <a:r>
              <a:rPr lang="x-none" sz="2400" dirty="0"/>
              <a:t>The juvenile can initiate the sealing process by filing an application in court</a:t>
            </a:r>
            <a:r>
              <a:rPr lang="en-US" sz="2400" dirty="0"/>
              <a:t>,</a:t>
            </a:r>
            <a:r>
              <a:rPr lang="x-none" sz="2400" dirty="0"/>
              <a:t> or the court, on its own motion, can authorize sealing</a:t>
            </a:r>
            <a:endParaRPr lang="en-US" sz="2400" dirty="0"/>
          </a:p>
          <a:p>
            <a:pPr lvl="2"/>
            <a:r>
              <a:rPr lang="x-none" sz="2400" dirty="0"/>
              <a:t>Sealing is not available if the juvenile received a determinate sentence</a:t>
            </a:r>
            <a:endParaRPr lang="en-US" sz="2400" dirty="0"/>
          </a:p>
          <a:p>
            <a:pPr lvl="2"/>
            <a:r>
              <a:rPr lang="x-none" sz="2400" dirty="0"/>
              <a:t>If the juvenile was adjudicated for a felony, sealing is permitted at the discretion of the court once the juvenile turns 21, provided certain other criteria are met</a:t>
            </a:r>
            <a:endParaRPr lang="en-US" sz="2400" dirty="0"/>
          </a:p>
          <a:p>
            <a:pPr lvl="2"/>
            <a:r>
              <a:rPr lang="x-none" sz="2400" dirty="0"/>
              <a:t>Records are immediately sealed if the juvenile is found not guilty in court</a:t>
            </a:r>
            <a:endParaRPr lang="en-US" sz="2400" dirty="0"/>
          </a:p>
          <a:p>
            <a:pPr lvl="2"/>
            <a:r>
              <a:rPr lang="x-none" sz="2400" dirty="0"/>
              <a:t>If the sealed record involves an adjudication for a felony, the prosecutor may, at any time, file an application with the juvenile court to reopen the records for certain penalty enhancement purposes in adult criminal court</a:t>
            </a:r>
            <a:endParaRPr lang="en-US"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FDC27-CE12-4B0A-969F-B356E9F1200B}"/>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B39A7919-FB25-4611-BE64-471BCB77F389}"/>
              </a:ext>
            </a:extLst>
          </p:cNvPr>
          <p:cNvSpPr>
            <a:spLocks noGrp="1"/>
          </p:cNvSpPr>
          <p:nvPr>
            <p:ph sz="half" idx="1"/>
          </p:nvPr>
        </p:nvSpPr>
        <p:spPr/>
        <p:txBody>
          <a:bodyPr/>
          <a:lstStyle/>
          <a:p>
            <a:pPr lvl="1"/>
            <a:r>
              <a:rPr lang="en-US" sz="2200" dirty="0"/>
              <a:t>Juvenile Law </a:t>
            </a:r>
            <a:r>
              <a:rPr lang="en-US" sz="2200" dirty="0">
                <a:hlinkClick r:id="rId2"/>
              </a:rPr>
              <a:t>http://www.juvenilelaw.org</a:t>
            </a:r>
            <a:endParaRPr lang="en-US" sz="2200" dirty="0"/>
          </a:p>
          <a:p>
            <a:pPr lvl="1"/>
            <a:r>
              <a:rPr lang="en-US" sz="2200" dirty="0"/>
              <a:t>Statistical Briefing Book, Office of Juvenile Justice and Delinquency Prevention </a:t>
            </a:r>
            <a:r>
              <a:rPr lang="en-US" sz="2200" dirty="0">
                <a:hlinkClick r:id="rId3"/>
              </a:rPr>
              <a:t>http://www.ojjdp.gov/ojstatbb/structure_process/case.html</a:t>
            </a:r>
            <a:endParaRPr lang="en-US" sz="2200" dirty="0"/>
          </a:p>
          <a:p>
            <a:pPr lvl="1"/>
            <a:r>
              <a:rPr lang="en-US" sz="2200" dirty="0"/>
              <a:t>Texas Juvenile Justice Department </a:t>
            </a:r>
            <a:r>
              <a:rPr lang="en-US" sz="2200" dirty="0">
                <a:hlinkClick r:id="rId4"/>
              </a:rPr>
              <a:t>http://www.tjjd.texas.gov/</a:t>
            </a:r>
            <a:endParaRPr lang="en-US" sz="2200" dirty="0"/>
          </a:p>
          <a:p>
            <a:pPr lvl="1"/>
            <a:r>
              <a:rPr lang="en-US" sz="2200" dirty="0"/>
              <a:t>Texas Statutes Family Code Title 3: Juvenile Justice Code </a:t>
            </a:r>
            <a:r>
              <a:rPr lang="en-US" sz="2200" dirty="0">
                <a:hlinkClick r:id="rId5"/>
              </a:rPr>
              <a:t>http://www.statutes.legis.state.tx.us/Docs/FA/htm/FA.51.htm</a:t>
            </a:r>
            <a:r>
              <a:rPr lang="en-US" sz="2200" dirty="0"/>
              <a:t> </a:t>
            </a:r>
          </a:p>
          <a:p>
            <a:pPr lvl="1"/>
            <a:r>
              <a:rPr lang="en-US" sz="2200" dirty="0"/>
              <a:t>The Youngest Offenders, 1996, Office of Juvenile Justice and Delinquency Prevention </a:t>
            </a:r>
            <a:r>
              <a:rPr lang="en-US" sz="2200" dirty="0">
                <a:hlinkClick r:id="rId6"/>
              </a:rPr>
              <a:t>https://www.ncjrs.gov/pdffiles/fs-9887.pdf</a:t>
            </a:r>
            <a:endParaRPr lang="en-US" sz="2200" dirty="0"/>
          </a:p>
          <a:p>
            <a:pPr lvl="1"/>
            <a:r>
              <a:rPr lang="en-US" sz="2200" dirty="0"/>
              <a:t>Investigator/Officer’s Personal Experience</a:t>
            </a:r>
          </a:p>
          <a:p>
            <a:pPr lvl="1"/>
            <a:endParaRPr lang="en-US"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90AB9-970C-463E-A739-CC5C4DE46E72}"/>
              </a:ext>
            </a:extLst>
          </p:cNvPr>
          <p:cNvSpPr>
            <a:spLocks noGrp="1"/>
          </p:cNvSpPr>
          <p:nvPr>
            <p:ph type="title"/>
          </p:nvPr>
        </p:nvSpPr>
        <p:spPr/>
        <p:txBody>
          <a:bodyPr/>
          <a:lstStyle/>
          <a:p>
            <a:pPr lvl="1"/>
            <a:r>
              <a:rPr lang="x-none"/>
              <a:t>Juvenile Delinquency</a:t>
            </a:r>
            <a:endParaRPr lang="en-US" dirty="0"/>
          </a:p>
        </p:txBody>
      </p:sp>
      <p:sp>
        <p:nvSpPr>
          <p:cNvPr id="3" name="Content Placeholder 2">
            <a:extLst>
              <a:ext uri="{FF2B5EF4-FFF2-40B4-BE49-F238E27FC236}">
                <a16:creationId xmlns:a16="http://schemas.microsoft.com/office/drawing/2014/main" id="{D7804C3F-88C1-43DB-A201-C30DD24918B5}"/>
              </a:ext>
            </a:extLst>
          </p:cNvPr>
          <p:cNvSpPr>
            <a:spLocks noGrp="1"/>
          </p:cNvSpPr>
          <p:nvPr>
            <p:ph sz="half" idx="1"/>
          </p:nvPr>
        </p:nvSpPr>
        <p:spPr/>
        <p:txBody>
          <a:bodyPr/>
          <a:lstStyle/>
          <a:p>
            <a:pPr lvl="1"/>
            <a:r>
              <a:rPr lang="x-none" dirty="0"/>
              <a:t>U.S. Code</a:t>
            </a:r>
            <a:r>
              <a:rPr lang="en-US" dirty="0"/>
              <a:t> –</a:t>
            </a:r>
            <a:r>
              <a:rPr lang="x-none" dirty="0"/>
              <a:t> a violation of the law committed by a person under the age of 18 that would be considered a crime if it was committed by a person 18 or older</a:t>
            </a:r>
            <a:endParaRPr lang="en-US" dirty="0"/>
          </a:p>
          <a:p>
            <a:pPr lvl="1"/>
            <a:r>
              <a:rPr lang="x-none" dirty="0"/>
              <a:t>Juvenile offenders contact a juvenile lawyer for assistance with their cases</a:t>
            </a:r>
            <a:endParaRPr lang="en-US" dirty="0"/>
          </a:p>
          <a:p>
            <a:pPr lvl="1"/>
            <a:r>
              <a:rPr lang="x-none" dirty="0"/>
              <a:t>A juvenile defender may be able to assist </a:t>
            </a:r>
            <a:r>
              <a:rPr lang="en-US" dirty="0"/>
              <a:t>a </a:t>
            </a:r>
            <a:r>
              <a:rPr lang="x-none" dirty="0"/>
              <a:t>client in getting a case dismissed or in obtaining a lighter sentence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F29D1-3933-42EB-A59F-6D57AF3D2F1A}"/>
              </a:ext>
            </a:extLst>
          </p:cNvPr>
          <p:cNvSpPr>
            <a:spLocks noGrp="1"/>
          </p:cNvSpPr>
          <p:nvPr>
            <p:ph type="title"/>
          </p:nvPr>
        </p:nvSpPr>
        <p:spPr>
          <a:xfrm>
            <a:off x="740664" y="407209"/>
            <a:ext cx="10457324" cy="876300"/>
          </a:xfrm>
        </p:spPr>
        <p:txBody>
          <a:bodyPr/>
          <a:lstStyle/>
          <a:p>
            <a:pPr lvl="1"/>
            <a:r>
              <a:rPr lang="x-none" dirty="0"/>
              <a:t>Juvenile Justice and Delinquency Prevention Act</a:t>
            </a:r>
            <a:endParaRPr lang="en-US" dirty="0"/>
          </a:p>
        </p:txBody>
      </p:sp>
      <p:sp>
        <p:nvSpPr>
          <p:cNvPr id="3" name="Content Placeholder 2">
            <a:extLst>
              <a:ext uri="{FF2B5EF4-FFF2-40B4-BE49-F238E27FC236}">
                <a16:creationId xmlns:a16="http://schemas.microsoft.com/office/drawing/2014/main" id="{12A82B96-805C-4A9B-AE40-F856CCD1BD27}"/>
              </a:ext>
            </a:extLst>
          </p:cNvPr>
          <p:cNvSpPr>
            <a:spLocks noGrp="1"/>
          </p:cNvSpPr>
          <p:nvPr>
            <p:ph sz="half" idx="1"/>
          </p:nvPr>
        </p:nvSpPr>
        <p:spPr/>
        <p:txBody>
          <a:bodyPr/>
          <a:lstStyle/>
          <a:p>
            <a:pPr lvl="1"/>
            <a:r>
              <a:rPr lang="x-none" dirty="0"/>
              <a:t>1974 – aimed to increase funding for community</a:t>
            </a:r>
            <a:r>
              <a:rPr lang="en-US" dirty="0"/>
              <a:t>-</a:t>
            </a:r>
            <a:r>
              <a:rPr lang="x-none" dirty="0"/>
              <a:t>based prevention programs and "deinstitutionalize" (remove from prison) status offenders</a:t>
            </a:r>
            <a:endParaRPr lang="en-US" dirty="0"/>
          </a:p>
          <a:p>
            <a:pPr lvl="1"/>
            <a:r>
              <a:rPr lang="x-none" dirty="0"/>
              <a:t>Required states to keep youth offenders separate from adult offenders</a:t>
            </a:r>
            <a:endParaRPr lang="en-US" dirty="0"/>
          </a:p>
          <a:p>
            <a:pPr lvl="1"/>
            <a:r>
              <a:rPr lang="x-none" dirty="0"/>
              <a:t>Began the </a:t>
            </a:r>
            <a:r>
              <a:rPr lang="en-US" dirty="0"/>
              <a:t>following</a:t>
            </a:r>
          </a:p>
          <a:p>
            <a:pPr lvl="2"/>
            <a:r>
              <a:rPr lang="x-none" dirty="0"/>
              <a:t>Office of Juvenile Justice and Delinquency Prevention</a:t>
            </a:r>
            <a:r>
              <a:rPr lang="en-US" dirty="0"/>
              <a:t> (OJJDP)</a:t>
            </a:r>
          </a:p>
          <a:p>
            <a:pPr lvl="2"/>
            <a:r>
              <a:rPr lang="x-none" dirty="0"/>
              <a:t>Runaway Youth Program</a:t>
            </a:r>
            <a:endParaRPr lang="en-US" dirty="0"/>
          </a:p>
          <a:p>
            <a:pPr lvl="2"/>
            <a:r>
              <a:rPr lang="x-none" dirty="0"/>
              <a:t>National Institute for Juvenile Justice and Delinquency Prevention</a:t>
            </a:r>
            <a:r>
              <a:rPr lang="en-US" dirty="0"/>
              <a:t> (NIJJDP)</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36AE1-5E46-4FFC-9F01-9B74C02043B4}"/>
              </a:ext>
            </a:extLst>
          </p:cNvPr>
          <p:cNvSpPr>
            <a:spLocks noGrp="1"/>
          </p:cNvSpPr>
          <p:nvPr>
            <p:ph type="title"/>
          </p:nvPr>
        </p:nvSpPr>
        <p:spPr/>
        <p:txBody>
          <a:bodyPr/>
          <a:lstStyle/>
          <a:p>
            <a:r>
              <a:rPr lang="en-US"/>
              <a:t>Age</a:t>
            </a:r>
            <a:endParaRPr lang="en-US" dirty="0"/>
          </a:p>
        </p:txBody>
      </p:sp>
      <p:sp>
        <p:nvSpPr>
          <p:cNvPr id="21507" name="Content Placeholder 2">
            <a:extLst>
              <a:ext uri="{FF2B5EF4-FFF2-40B4-BE49-F238E27FC236}">
                <a16:creationId xmlns:a16="http://schemas.microsoft.com/office/drawing/2014/main" id="{0A084447-EAC6-47FB-91EA-CE01FA061B43}"/>
              </a:ext>
            </a:extLst>
          </p:cNvPr>
          <p:cNvSpPr>
            <a:spLocks noGrp="1" noChangeArrowheads="1"/>
          </p:cNvSpPr>
          <p:nvPr>
            <p:ph sz="half" idx="1"/>
          </p:nvPr>
        </p:nvSpPr>
        <p:spPr/>
        <p:txBody>
          <a:bodyPr/>
          <a:lstStyle/>
          <a:p>
            <a:pPr lvl="1"/>
            <a:r>
              <a:rPr lang="en-US" altLang="en-US" dirty="0"/>
              <a:t>Federal standards – all persons 17 and under are considered juveniles. Each state, however, has been given the authority to decide who, by age, may be tried in juvenile courts</a:t>
            </a:r>
          </a:p>
          <a:p>
            <a:pPr lvl="1"/>
            <a:r>
              <a:rPr lang="en-US" altLang="en-US" dirty="0"/>
              <a:t>Age limits – there are certain ages that are key in the juvenile justice system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8072D-09FA-4C8F-A8E7-0DC4BE7FDD6B}"/>
              </a:ext>
            </a:extLst>
          </p:cNvPr>
          <p:cNvSpPr>
            <a:spLocks noGrp="1"/>
          </p:cNvSpPr>
          <p:nvPr>
            <p:ph type="title"/>
          </p:nvPr>
        </p:nvSpPr>
        <p:spPr/>
        <p:txBody>
          <a:bodyPr/>
          <a:lstStyle/>
          <a:p>
            <a:r>
              <a:rPr lang="en-US" dirty="0"/>
              <a:t>Age</a:t>
            </a:r>
          </a:p>
        </p:txBody>
      </p:sp>
      <p:sp>
        <p:nvSpPr>
          <p:cNvPr id="3" name="Content Placeholder 2">
            <a:extLst>
              <a:ext uri="{FF2B5EF4-FFF2-40B4-BE49-F238E27FC236}">
                <a16:creationId xmlns:a16="http://schemas.microsoft.com/office/drawing/2014/main" id="{92C84A8F-B890-46A4-B809-7B0184E088EA}"/>
              </a:ext>
            </a:extLst>
          </p:cNvPr>
          <p:cNvSpPr>
            <a:spLocks noGrp="1"/>
          </p:cNvSpPr>
          <p:nvPr>
            <p:ph sz="half" idx="1"/>
          </p:nvPr>
        </p:nvSpPr>
        <p:spPr>
          <a:xfrm>
            <a:off x="740664" y="1420420"/>
            <a:ext cx="11055750" cy="4734318"/>
          </a:xfrm>
        </p:spPr>
        <p:txBody>
          <a:bodyPr/>
          <a:lstStyle/>
          <a:p>
            <a:r>
              <a:rPr lang="x-none" b="1" dirty="0"/>
              <a:t>AGE 10 </a:t>
            </a:r>
            <a:r>
              <a:rPr lang="x-none" dirty="0"/>
              <a:t>– </a:t>
            </a:r>
            <a:r>
              <a:rPr lang="en-US" dirty="0"/>
              <a:t>in</a:t>
            </a:r>
            <a:r>
              <a:rPr lang="x-none" dirty="0"/>
              <a:t> order to be referred to juvenile court, a person must be at least 10 when committing the conduct for which he </a:t>
            </a:r>
            <a:r>
              <a:rPr lang="en-US" dirty="0"/>
              <a:t>or she </a:t>
            </a:r>
            <a:r>
              <a:rPr lang="x-none" dirty="0"/>
              <a:t>is referred</a:t>
            </a:r>
            <a:endParaRPr lang="en-US" dirty="0"/>
          </a:p>
          <a:p>
            <a:r>
              <a:rPr lang="x-none" b="1" dirty="0"/>
              <a:t>AGE 14 </a:t>
            </a:r>
            <a:r>
              <a:rPr lang="x-none" dirty="0"/>
              <a:t>– </a:t>
            </a:r>
            <a:r>
              <a:rPr lang="en-US" dirty="0"/>
              <a:t>in</a:t>
            </a:r>
            <a:r>
              <a:rPr lang="x-none" dirty="0"/>
              <a:t> order to be certified as an adult and have one’s case transferred to criminal court for capital offenses, first-degree felony offenses, and aggravated controlled substance felony offenses committed before age 17, a person must be at least 14 when committing the offense</a:t>
            </a:r>
            <a:endParaRPr lang="en-US" dirty="0"/>
          </a:p>
          <a:p>
            <a:r>
              <a:rPr lang="x-none" b="1" dirty="0"/>
              <a:t>AGE 15 </a:t>
            </a:r>
            <a:r>
              <a:rPr lang="x-none" dirty="0"/>
              <a:t>– </a:t>
            </a:r>
            <a:r>
              <a:rPr lang="en-US" dirty="0"/>
              <a:t>in</a:t>
            </a:r>
            <a:r>
              <a:rPr lang="x-none" dirty="0"/>
              <a:t> order to be certified as an adult and have one’s case transferred to criminal court for any other felony offense committed before age 17, a person must be at least 15 when committing the offense</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8072D-09FA-4C8F-A8E7-0DC4BE7FDD6B}"/>
              </a:ext>
            </a:extLst>
          </p:cNvPr>
          <p:cNvSpPr>
            <a:spLocks noGrp="1"/>
          </p:cNvSpPr>
          <p:nvPr>
            <p:ph type="title"/>
          </p:nvPr>
        </p:nvSpPr>
        <p:spPr/>
        <p:txBody>
          <a:bodyPr/>
          <a:lstStyle/>
          <a:p>
            <a:r>
              <a:rPr lang="en-US" dirty="0"/>
              <a:t>Age</a:t>
            </a:r>
          </a:p>
        </p:txBody>
      </p:sp>
      <p:sp>
        <p:nvSpPr>
          <p:cNvPr id="3" name="Content Placeholder 2">
            <a:extLst>
              <a:ext uri="{FF2B5EF4-FFF2-40B4-BE49-F238E27FC236}">
                <a16:creationId xmlns:a16="http://schemas.microsoft.com/office/drawing/2014/main" id="{92C84A8F-B890-46A4-B809-7B0184E088EA}"/>
              </a:ext>
            </a:extLst>
          </p:cNvPr>
          <p:cNvSpPr>
            <a:spLocks noGrp="1"/>
          </p:cNvSpPr>
          <p:nvPr>
            <p:ph sz="half" idx="1"/>
          </p:nvPr>
        </p:nvSpPr>
        <p:spPr/>
        <p:txBody>
          <a:bodyPr/>
          <a:lstStyle/>
          <a:p>
            <a:r>
              <a:rPr lang="x-none" b="1" dirty="0"/>
              <a:t>AGE 17 </a:t>
            </a:r>
            <a:r>
              <a:rPr lang="x-none" dirty="0"/>
              <a:t>– </a:t>
            </a:r>
            <a:r>
              <a:rPr lang="en-US" dirty="0"/>
              <a:t>in</a:t>
            </a:r>
            <a:r>
              <a:rPr lang="x-none" dirty="0"/>
              <a:t> order to be referred to juvenile court, a person must not yet be 17 when committing the conduct. Once a person turns 17, anything he </a:t>
            </a:r>
            <a:r>
              <a:rPr lang="en-US" dirty="0"/>
              <a:t>or she </a:t>
            </a:r>
            <a:r>
              <a:rPr lang="x-none" dirty="0"/>
              <a:t>does that is allegedly criminal will be handled in the adult system</a:t>
            </a:r>
            <a:endParaRPr lang="en-US" dirty="0"/>
          </a:p>
          <a:p>
            <a:r>
              <a:rPr lang="x-none" b="1" dirty="0"/>
              <a:t>AGE 18 </a:t>
            </a:r>
            <a:r>
              <a:rPr lang="x-none" dirty="0"/>
              <a:t>– </a:t>
            </a:r>
            <a:r>
              <a:rPr lang="en-US" dirty="0"/>
              <a:t>w</a:t>
            </a:r>
            <a:r>
              <a:rPr lang="x-none" dirty="0"/>
              <a:t>ith limited exceptions, once a person turns 18, the juvenile court has no more authority over him</a:t>
            </a:r>
            <a:r>
              <a:rPr lang="en-US" dirty="0"/>
              <a:t> or her</a:t>
            </a:r>
          </a:p>
          <a:p>
            <a:r>
              <a:rPr lang="x-none" b="1" dirty="0"/>
              <a:t>AGE 19 </a:t>
            </a:r>
            <a:r>
              <a:rPr lang="x-none" dirty="0"/>
              <a:t>– </a:t>
            </a:r>
            <a:r>
              <a:rPr lang="en-US" dirty="0"/>
              <a:t>if</a:t>
            </a:r>
            <a:r>
              <a:rPr lang="x-none" dirty="0"/>
              <a:t> a youth is committed to the Texas Youth Commission, he</a:t>
            </a:r>
            <a:r>
              <a:rPr lang="en-US" dirty="0"/>
              <a:t> or she</a:t>
            </a:r>
            <a:r>
              <a:rPr lang="x-none" dirty="0"/>
              <a:t> will be discharged before his </a:t>
            </a:r>
            <a:r>
              <a:rPr lang="en-US" dirty="0"/>
              <a:t>or her </a:t>
            </a:r>
            <a:r>
              <a:rPr lang="x-none" dirty="0"/>
              <a:t>19th birthday</a:t>
            </a:r>
            <a:endParaRPr lang="en-US" dirty="0"/>
          </a:p>
          <a:p>
            <a:endParaRPr lang="en-US" dirty="0"/>
          </a:p>
        </p:txBody>
      </p:sp>
    </p:spTree>
    <p:extLst>
      <p:ext uri="{BB962C8B-B14F-4D97-AF65-F5344CB8AC3E}">
        <p14:creationId xmlns:p14="http://schemas.microsoft.com/office/powerpoint/2010/main" val="191276901"/>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terms/"/>
    <ds:schemaRef ds:uri="http://schemas.microsoft.com/office/2006/metadata/properties"/>
    <ds:schemaRef ds:uri="http://schemas.openxmlformats.org/package/2006/metadata/core-properties"/>
    <ds:schemaRef ds:uri="http://purl.org/dc/elements/1.1/"/>
    <ds:schemaRef ds:uri="http://purl.org/dc/dcmitype/"/>
    <ds:schemaRef ds:uri="http://schemas.microsoft.com/sharepoint/v3"/>
    <ds:schemaRef ds:uri="http://schemas.microsoft.com/office/2006/documentManagement/types"/>
    <ds:schemaRef ds:uri="http://www.w3.org/XML/1998/namespace"/>
    <ds:schemaRef ds:uri="http://schemas.microsoft.com/office/infopath/2007/PartnerControls"/>
    <ds:schemaRef ds:uri="05d88611-e516-4d1a-b12e-39107e78b3d0"/>
    <ds:schemaRef ds:uri="56ea17bb-c96d-4826-b465-01eec0dd23dd"/>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61</TotalTime>
  <Words>3111</Words>
  <Application>Microsoft Office PowerPoint</Application>
  <PresentationFormat>Widescreen</PresentationFormat>
  <Paragraphs>241</Paragraphs>
  <Slides>42</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42</vt:i4>
      </vt:variant>
    </vt:vector>
  </HeadingPairs>
  <TitlesOfParts>
    <vt:vector size="52" baseType="lpstr">
      <vt:lpstr>Calibri</vt:lpstr>
      <vt:lpstr>Arial</vt:lpstr>
      <vt:lpstr>Open Sans</vt:lpstr>
      <vt:lpstr>Open Sans SemiBold</vt:lpstr>
      <vt:lpstr>Times New Roman</vt:lpstr>
      <vt:lpstr>.AppleSystemUIFont</vt:lpstr>
      <vt:lpstr>Calibri Light</vt:lpstr>
      <vt:lpstr>2_Office Theme</vt:lpstr>
      <vt:lpstr>3_Office Theme</vt:lpstr>
      <vt:lpstr>4_Office Theme</vt:lpstr>
      <vt:lpstr>PowerPoint Presentation</vt:lpstr>
      <vt:lpstr>PowerPoint Presentation</vt:lpstr>
      <vt:lpstr>Juvenile Justice System</vt:lpstr>
      <vt:lpstr>Juvenile Justice System</vt:lpstr>
      <vt:lpstr>Juvenile Delinquency</vt:lpstr>
      <vt:lpstr>Juvenile Justice and Delinquency Prevention Act</vt:lpstr>
      <vt:lpstr>Age</vt:lpstr>
      <vt:lpstr>Age</vt:lpstr>
      <vt:lpstr>Age</vt:lpstr>
      <vt:lpstr>Juvenile vs. Adult Cases</vt:lpstr>
      <vt:lpstr>Juvenile vs. Adult Cases </vt:lpstr>
      <vt:lpstr>Juvenile vs. Adult Cases</vt:lpstr>
      <vt:lpstr>Juvenile vs. Adult Cases</vt:lpstr>
      <vt:lpstr>Juvenile vs. Adult Cases</vt:lpstr>
      <vt:lpstr>Juvenile vs. Adult Cases </vt:lpstr>
      <vt:lpstr>Crimes and Crime Patterns</vt:lpstr>
      <vt:lpstr>Crimes and Crime Patterns</vt:lpstr>
      <vt:lpstr>Crimes and Crime Patterns</vt:lpstr>
      <vt:lpstr>Crimes and Crime Patterns</vt:lpstr>
      <vt:lpstr>Juvenile Justice Case Example</vt:lpstr>
      <vt:lpstr>Arrest, Referral, and Initial Detainment</vt:lpstr>
      <vt:lpstr>Arrest, Referral, and Initial Detainment</vt:lpstr>
      <vt:lpstr>Arrest, Referral, and Initial Detainment</vt:lpstr>
      <vt:lpstr>Arrest, Referral, and Initial Detainment</vt:lpstr>
      <vt:lpstr>Informal Hearing and Disposition</vt:lpstr>
      <vt:lpstr>Informal Hearing and Disposition </vt:lpstr>
      <vt:lpstr>Formal Hearing</vt:lpstr>
      <vt:lpstr>Delinquency Petition</vt:lpstr>
      <vt:lpstr>Delinquency Petition </vt:lpstr>
      <vt:lpstr>Delinquency Petition</vt:lpstr>
      <vt:lpstr>Delinquency Petition </vt:lpstr>
      <vt:lpstr>Waiver Petition</vt:lpstr>
      <vt:lpstr>Waiver Petition </vt:lpstr>
      <vt:lpstr>Final Disposition</vt:lpstr>
      <vt:lpstr>Final Disposition</vt:lpstr>
      <vt:lpstr>Final Disposition </vt:lpstr>
      <vt:lpstr>Final Disposition </vt:lpstr>
      <vt:lpstr>Probation – A Second Chance</vt:lpstr>
      <vt:lpstr>Probation – A Second Chance </vt:lpstr>
      <vt:lpstr>Records and Sealing</vt:lpstr>
      <vt:lpstr>Records and Sealing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28</cp:revision>
  <cp:lastPrinted>2017-07-07T16:17:37Z</cp:lastPrinted>
  <dcterms:created xsi:type="dcterms:W3CDTF">2017-07-11T23:58:30Z</dcterms:created>
  <dcterms:modified xsi:type="dcterms:W3CDTF">2017-07-26T21:51:58Z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