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0"/>
  </p:notesMasterIdLst>
  <p:sldIdLst>
    <p:sldId id="321" r:id="rId6"/>
    <p:sldId id="319" r:id="rId7"/>
    <p:sldId id="322" r:id="rId8"/>
    <p:sldId id="323" r:id="rId9"/>
    <p:sldId id="314" r:id="rId10"/>
    <p:sldId id="324" r:id="rId11"/>
    <p:sldId id="325" r:id="rId12"/>
    <p:sldId id="326" r:id="rId13"/>
    <p:sldId id="327" r:id="rId14"/>
    <p:sldId id="328" r:id="rId15"/>
    <p:sldId id="329" r:id="rId16"/>
    <p:sldId id="330" r:id="rId17"/>
    <p:sldId id="331" r:id="rId18"/>
    <p:sldId id="332"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itle Slide" id="{F315B3CE-C7BB-4240-98E2-2758CCD01063}">
          <p14:sldIdLst>
            <p14:sldId id="321"/>
            <p14:sldId id="319"/>
            <p14:sldId id="322"/>
            <p14:sldId id="323"/>
            <p14:sldId id="314"/>
            <p14:sldId id="324"/>
            <p14:sldId id="325"/>
            <p14:sldId id="326"/>
            <p14:sldId id="327"/>
            <p14:sldId id="328"/>
            <p14:sldId id="329"/>
            <p14:sldId id="330"/>
            <p14:sldId id="331"/>
            <p14:sldId id="332"/>
          </p14:sldIdLst>
        </p14:section>
      </p14:sectionLst>
    </p:ex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87" d="100"/>
          <a:sy n="87" d="100"/>
        </p:scale>
        <p:origin x="528" y="6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7/12/2017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87961" y="5577777"/>
            <a:ext cx="1110255" cy="544025"/>
          </a:xfrm>
          <a:prstGeom prst="rect">
            <a:avLst/>
          </a:prstGeom>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Leadership Play Book</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FD33-BF26-448F-B381-A70B812AE38A}"/>
              </a:ext>
            </a:extLst>
          </p:cNvPr>
          <p:cNvSpPr>
            <a:spLocks noGrp="1"/>
          </p:cNvSpPr>
          <p:nvPr>
            <p:ph type="title"/>
          </p:nvPr>
        </p:nvSpPr>
        <p:spPr>
          <a:xfrm>
            <a:off x="837244" y="531690"/>
            <a:ext cx="10059452" cy="876300"/>
          </a:xfrm>
        </p:spPr>
        <p:txBody>
          <a:bodyPr/>
          <a:lstStyle/>
          <a:p>
            <a:r>
              <a:rPr lang="en-US" dirty="0"/>
              <a:t>What makes a Great Team?</a:t>
            </a:r>
          </a:p>
        </p:txBody>
      </p:sp>
      <p:sp>
        <p:nvSpPr>
          <p:cNvPr id="3" name="Content Placeholder 2">
            <a:extLst>
              <a:ext uri="{FF2B5EF4-FFF2-40B4-BE49-F238E27FC236}">
                <a16:creationId xmlns:a16="http://schemas.microsoft.com/office/drawing/2014/main" id="{70C9F2F6-E4E6-48DB-9851-73FF6FBC3A9E}"/>
              </a:ext>
            </a:extLst>
          </p:cNvPr>
          <p:cNvSpPr>
            <a:spLocks noGrp="1"/>
          </p:cNvSpPr>
          <p:nvPr>
            <p:ph sz="half" idx="1"/>
          </p:nvPr>
        </p:nvSpPr>
        <p:spPr>
          <a:xfrm>
            <a:off x="737881" y="1606322"/>
            <a:ext cx="5354944" cy="4548416"/>
          </a:xfrm>
        </p:spPr>
        <p:txBody>
          <a:bodyPr/>
          <a:lstStyle/>
          <a:p>
            <a:r>
              <a:rPr lang="en-US" b="1" dirty="0"/>
              <a:t>Planning</a:t>
            </a:r>
          </a:p>
          <a:p>
            <a:pPr lvl="1"/>
            <a:r>
              <a:rPr lang="en-US" dirty="0"/>
              <a:t>A great team plans their strategy, which includes long-term and short-term goals.</a:t>
            </a:r>
          </a:p>
          <a:p>
            <a:pPr lvl="1"/>
            <a:r>
              <a:rPr lang="en-US" dirty="0"/>
              <a:t>They divide the duties and responsibilities among the team members in order to operate more efficiently.  Of course team members ask their colleagues for help if they need it.  </a:t>
            </a:r>
          </a:p>
          <a:p>
            <a:pPr lvl="1"/>
            <a:endParaRPr lang="en-US" dirty="0"/>
          </a:p>
          <a:p>
            <a:pPr lvl="1"/>
            <a:endParaRPr lang="en-US" dirty="0"/>
          </a:p>
          <a:p>
            <a:endParaRPr lang="en-US" dirty="0"/>
          </a:p>
        </p:txBody>
      </p:sp>
      <p:pic>
        <p:nvPicPr>
          <p:cNvPr id="6" name="Picture 5" descr="IMG_0854">
            <a:extLst>
              <a:ext uri="{FF2B5EF4-FFF2-40B4-BE49-F238E27FC236}">
                <a16:creationId xmlns:a16="http://schemas.microsoft.com/office/drawing/2014/main" id="{BB45C82F-CB81-4BE8-92C5-1BC5C71C8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3023" y="2141972"/>
            <a:ext cx="4987315" cy="374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391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FD33-BF26-448F-B381-A70B812AE38A}"/>
              </a:ext>
            </a:extLst>
          </p:cNvPr>
          <p:cNvSpPr>
            <a:spLocks noGrp="1"/>
          </p:cNvSpPr>
          <p:nvPr>
            <p:ph type="title"/>
          </p:nvPr>
        </p:nvSpPr>
        <p:spPr>
          <a:xfrm>
            <a:off x="837244" y="531690"/>
            <a:ext cx="10059452" cy="876300"/>
          </a:xfrm>
        </p:spPr>
        <p:txBody>
          <a:bodyPr/>
          <a:lstStyle/>
          <a:p>
            <a:r>
              <a:rPr lang="en-US" dirty="0"/>
              <a:t>What makes a Great Team?</a:t>
            </a:r>
          </a:p>
        </p:txBody>
      </p:sp>
      <p:sp>
        <p:nvSpPr>
          <p:cNvPr id="3" name="Content Placeholder 2">
            <a:extLst>
              <a:ext uri="{FF2B5EF4-FFF2-40B4-BE49-F238E27FC236}">
                <a16:creationId xmlns:a16="http://schemas.microsoft.com/office/drawing/2014/main" id="{70C9F2F6-E4E6-48DB-9851-73FF6FBC3A9E}"/>
              </a:ext>
            </a:extLst>
          </p:cNvPr>
          <p:cNvSpPr>
            <a:spLocks noGrp="1"/>
          </p:cNvSpPr>
          <p:nvPr>
            <p:ph sz="half" idx="1"/>
          </p:nvPr>
        </p:nvSpPr>
        <p:spPr>
          <a:xfrm>
            <a:off x="737881" y="1606322"/>
            <a:ext cx="5354944" cy="4548416"/>
          </a:xfrm>
        </p:spPr>
        <p:txBody>
          <a:bodyPr/>
          <a:lstStyle/>
          <a:p>
            <a:r>
              <a:rPr lang="en-US" b="1" dirty="0"/>
              <a:t>Effort by All</a:t>
            </a:r>
          </a:p>
          <a:p>
            <a:pPr lvl="1"/>
            <a:r>
              <a:rPr lang="en-US" dirty="0"/>
              <a:t>Team members encourage each other to put forth their best.  It is important for everyone to have the opportunity to contribute their ideas, skills, and talents.</a:t>
            </a:r>
          </a:p>
          <a:p>
            <a:pPr lvl="1"/>
            <a:endParaRPr lang="en-US" dirty="0"/>
          </a:p>
          <a:p>
            <a:pPr lvl="1"/>
            <a:endParaRPr lang="en-US" dirty="0"/>
          </a:p>
          <a:p>
            <a:endParaRPr lang="en-US" dirty="0"/>
          </a:p>
        </p:txBody>
      </p:sp>
      <p:pic>
        <p:nvPicPr>
          <p:cNvPr id="5" name="Picture 5" descr="tca baseball team">
            <a:extLst>
              <a:ext uri="{FF2B5EF4-FFF2-40B4-BE49-F238E27FC236}">
                <a16:creationId xmlns:a16="http://schemas.microsoft.com/office/drawing/2014/main" id="{16EF0F70-9CE5-4F94-B083-3ABFC436A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95" y="1673468"/>
            <a:ext cx="4690697" cy="312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44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FD33-BF26-448F-B381-A70B812AE38A}"/>
              </a:ext>
            </a:extLst>
          </p:cNvPr>
          <p:cNvSpPr>
            <a:spLocks noGrp="1"/>
          </p:cNvSpPr>
          <p:nvPr>
            <p:ph type="title"/>
          </p:nvPr>
        </p:nvSpPr>
        <p:spPr>
          <a:xfrm>
            <a:off x="837244" y="531690"/>
            <a:ext cx="10059452" cy="876300"/>
          </a:xfrm>
        </p:spPr>
        <p:txBody>
          <a:bodyPr/>
          <a:lstStyle/>
          <a:p>
            <a:r>
              <a:rPr lang="en-US" dirty="0"/>
              <a:t>Team Players Become Leaders</a:t>
            </a:r>
          </a:p>
        </p:txBody>
      </p:sp>
      <p:sp>
        <p:nvSpPr>
          <p:cNvPr id="3" name="Content Placeholder 2">
            <a:extLst>
              <a:ext uri="{FF2B5EF4-FFF2-40B4-BE49-F238E27FC236}">
                <a16:creationId xmlns:a16="http://schemas.microsoft.com/office/drawing/2014/main" id="{70C9F2F6-E4E6-48DB-9851-73FF6FBC3A9E}"/>
              </a:ext>
            </a:extLst>
          </p:cNvPr>
          <p:cNvSpPr>
            <a:spLocks noGrp="1"/>
          </p:cNvSpPr>
          <p:nvPr>
            <p:ph sz="half" idx="1"/>
          </p:nvPr>
        </p:nvSpPr>
        <p:spPr>
          <a:xfrm>
            <a:off x="737881" y="1606322"/>
            <a:ext cx="5249681" cy="4548416"/>
          </a:xfrm>
        </p:spPr>
        <p:txBody>
          <a:bodyPr/>
          <a:lstStyle/>
          <a:p>
            <a:pPr lvl="1">
              <a:defRPr/>
            </a:pPr>
            <a:r>
              <a:rPr lang="en-US" dirty="0">
                <a:ea typeface="ＭＳ Ｐゴシック" charset="0"/>
              </a:rPr>
              <a:t>Business ‘Teams’ recognize players who perform exceptionally well</a:t>
            </a:r>
          </a:p>
          <a:p>
            <a:pPr lvl="2">
              <a:defRPr/>
            </a:pPr>
            <a:r>
              <a:rPr lang="en-US" dirty="0">
                <a:ea typeface="ＭＳ Ｐゴシック" charset="0"/>
              </a:rPr>
              <a:t>Advancement</a:t>
            </a:r>
          </a:p>
          <a:p>
            <a:pPr lvl="2">
              <a:defRPr/>
            </a:pPr>
            <a:r>
              <a:rPr lang="en-US" dirty="0">
                <a:ea typeface="ＭＳ Ｐゴシック" charset="0"/>
              </a:rPr>
              <a:t>Bonus</a:t>
            </a:r>
          </a:p>
          <a:p>
            <a:pPr lvl="1"/>
            <a:endParaRPr lang="en-US" dirty="0"/>
          </a:p>
          <a:p>
            <a:pPr lvl="1"/>
            <a:endParaRPr lang="en-US" dirty="0"/>
          </a:p>
          <a:p>
            <a:endParaRPr lang="en-US" dirty="0"/>
          </a:p>
        </p:txBody>
      </p:sp>
      <p:sp>
        <p:nvSpPr>
          <p:cNvPr id="7" name="Content Placeholder 2">
            <a:extLst>
              <a:ext uri="{FF2B5EF4-FFF2-40B4-BE49-F238E27FC236}">
                <a16:creationId xmlns:a16="http://schemas.microsoft.com/office/drawing/2014/main" id="{1F4052D5-37DE-4262-A659-C88395536A4A}"/>
              </a:ext>
            </a:extLst>
          </p:cNvPr>
          <p:cNvSpPr txBox="1">
            <a:spLocks/>
          </p:cNvSpPr>
          <p:nvPr/>
        </p:nvSpPr>
        <p:spPr>
          <a:xfrm>
            <a:off x="6092825" y="1606322"/>
            <a:ext cx="5354944" cy="4548416"/>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r>
              <a:rPr lang="en-US" dirty="0">
                <a:ea typeface="ＭＳ Ｐゴシック" charset="0"/>
              </a:rPr>
              <a:t>Being a teammate is all about showing consideration and respect toward others.</a:t>
            </a:r>
          </a:p>
          <a:p>
            <a:pPr lvl="2">
              <a:defRPr/>
            </a:pPr>
            <a:r>
              <a:rPr lang="en-US" dirty="0">
                <a:ea typeface="ＭＳ Ｐゴシック" charset="0"/>
              </a:rPr>
              <a:t>Is there only one Dallas Cowboy who is allowed to score touchdowns?</a:t>
            </a:r>
          </a:p>
          <a:p>
            <a:pPr lvl="2">
              <a:defRPr/>
            </a:pPr>
            <a:r>
              <a:rPr lang="en-US" dirty="0">
                <a:ea typeface="ＭＳ Ｐゴシック" charset="0"/>
              </a:rPr>
              <a:t>Is there only one Dallas Stars player who is allowed to score a goal?</a:t>
            </a:r>
          </a:p>
          <a:p>
            <a:pPr lvl="1"/>
            <a:endParaRPr lang="en-US" dirty="0"/>
          </a:p>
          <a:p>
            <a:pPr lvl="1"/>
            <a:endParaRPr lang="en-US" dirty="0"/>
          </a:p>
          <a:p>
            <a:endParaRPr lang="en-US" dirty="0"/>
          </a:p>
        </p:txBody>
      </p:sp>
    </p:spTree>
    <p:extLst>
      <p:ext uri="{BB962C8B-B14F-4D97-AF65-F5344CB8AC3E}">
        <p14:creationId xmlns:p14="http://schemas.microsoft.com/office/powerpoint/2010/main" val="251916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FD33-BF26-448F-B381-A70B812AE38A}"/>
              </a:ext>
            </a:extLst>
          </p:cNvPr>
          <p:cNvSpPr>
            <a:spLocks noGrp="1"/>
          </p:cNvSpPr>
          <p:nvPr>
            <p:ph type="title"/>
          </p:nvPr>
        </p:nvSpPr>
        <p:spPr>
          <a:xfrm>
            <a:off x="837244" y="531690"/>
            <a:ext cx="10059452" cy="876300"/>
          </a:xfrm>
        </p:spPr>
        <p:txBody>
          <a:bodyPr/>
          <a:lstStyle/>
          <a:p>
            <a:r>
              <a:rPr lang="en-US" dirty="0"/>
              <a:t>Team Players Become Leaders</a:t>
            </a:r>
          </a:p>
        </p:txBody>
      </p:sp>
      <p:sp>
        <p:nvSpPr>
          <p:cNvPr id="3" name="Content Placeholder 2">
            <a:extLst>
              <a:ext uri="{FF2B5EF4-FFF2-40B4-BE49-F238E27FC236}">
                <a16:creationId xmlns:a16="http://schemas.microsoft.com/office/drawing/2014/main" id="{70C9F2F6-E4E6-48DB-9851-73FF6FBC3A9E}"/>
              </a:ext>
            </a:extLst>
          </p:cNvPr>
          <p:cNvSpPr>
            <a:spLocks noGrp="1"/>
          </p:cNvSpPr>
          <p:nvPr>
            <p:ph sz="half" idx="1"/>
          </p:nvPr>
        </p:nvSpPr>
        <p:spPr>
          <a:xfrm>
            <a:off x="737881" y="1606322"/>
            <a:ext cx="5249681" cy="4548416"/>
          </a:xfrm>
        </p:spPr>
        <p:txBody>
          <a:bodyPr/>
          <a:lstStyle/>
          <a:p>
            <a:pPr lvl="1">
              <a:defRPr/>
            </a:pPr>
            <a:r>
              <a:rPr lang="en-US" dirty="0">
                <a:ea typeface="ＭＳ Ｐゴシック" charset="0"/>
              </a:rPr>
              <a:t>Well managed teams have more success in achieving their goals.</a:t>
            </a:r>
          </a:p>
          <a:p>
            <a:pPr lvl="1">
              <a:defRPr/>
            </a:pPr>
            <a:r>
              <a:rPr lang="en-US" dirty="0">
                <a:ea typeface="ＭＳ Ｐゴシック" charset="0"/>
              </a:rPr>
              <a:t>A good leader is so important!</a:t>
            </a:r>
          </a:p>
          <a:p>
            <a:pPr lvl="1">
              <a:defRPr/>
            </a:pPr>
            <a:r>
              <a:rPr lang="en-US" dirty="0">
                <a:ea typeface="ＭＳ Ｐゴシック" charset="0"/>
              </a:rPr>
              <a:t>Name three sports team owners.</a:t>
            </a:r>
          </a:p>
          <a:p>
            <a:pPr lvl="1">
              <a:defRPr/>
            </a:pPr>
            <a:r>
              <a:rPr lang="en-US" dirty="0">
                <a:ea typeface="ＭＳ Ｐゴシック" charset="0"/>
              </a:rPr>
              <a:t>Name three influential leaders in your life.</a:t>
            </a:r>
          </a:p>
          <a:p>
            <a:pPr lvl="1"/>
            <a:endParaRPr lang="en-US" dirty="0"/>
          </a:p>
          <a:p>
            <a:pPr lvl="1"/>
            <a:endParaRPr lang="en-US" dirty="0"/>
          </a:p>
          <a:p>
            <a:endParaRPr lang="en-US" dirty="0"/>
          </a:p>
        </p:txBody>
      </p:sp>
      <p:pic>
        <p:nvPicPr>
          <p:cNvPr id="5" name="Picture 4">
            <a:extLst>
              <a:ext uri="{FF2B5EF4-FFF2-40B4-BE49-F238E27FC236}">
                <a16:creationId xmlns:a16="http://schemas.microsoft.com/office/drawing/2014/main" id="{A7367237-9092-4183-BBFA-71673B8E8B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9753" y="1606321"/>
            <a:ext cx="4583723" cy="458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301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FD33-BF26-448F-B381-A70B812AE38A}"/>
              </a:ext>
            </a:extLst>
          </p:cNvPr>
          <p:cNvSpPr>
            <a:spLocks noGrp="1"/>
          </p:cNvSpPr>
          <p:nvPr>
            <p:ph type="title"/>
          </p:nvPr>
        </p:nvSpPr>
        <p:spPr>
          <a:xfrm>
            <a:off x="837244" y="531690"/>
            <a:ext cx="10059452" cy="876300"/>
          </a:xfrm>
        </p:spPr>
        <p:txBody>
          <a:bodyPr/>
          <a:lstStyle/>
          <a:p>
            <a:r>
              <a:rPr lang="en-US" dirty="0"/>
              <a:t>Summary</a:t>
            </a:r>
          </a:p>
        </p:txBody>
      </p:sp>
      <p:sp>
        <p:nvSpPr>
          <p:cNvPr id="3" name="Content Placeholder 2">
            <a:extLst>
              <a:ext uri="{FF2B5EF4-FFF2-40B4-BE49-F238E27FC236}">
                <a16:creationId xmlns:a16="http://schemas.microsoft.com/office/drawing/2014/main" id="{70C9F2F6-E4E6-48DB-9851-73FF6FBC3A9E}"/>
              </a:ext>
            </a:extLst>
          </p:cNvPr>
          <p:cNvSpPr>
            <a:spLocks noGrp="1"/>
          </p:cNvSpPr>
          <p:nvPr>
            <p:ph sz="half" idx="1"/>
          </p:nvPr>
        </p:nvSpPr>
        <p:spPr>
          <a:xfrm>
            <a:off x="737881" y="1606322"/>
            <a:ext cx="5249681" cy="4548416"/>
          </a:xfrm>
        </p:spPr>
        <p:txBody>
          <a:bodyPr/>
          <a:lstStyle/>
          <a:p>
            <a:pPr marL="0" lvl="1" indent="0">
              <a:buNone/>
              <a:defRPr/>
            </a:pPr>
            <a:r>
              <a:rPr lang="en-US" dirty="0">
                <a:ea typeface="ＭＳ Ｐゴシック" charset="0"/>
              </a:rPr>
              <a:t>Playbook for a GREAT team:</a:t>
            </a:r>
          </a:p>
          <a:p>
            <a:pPr lvl="1">
              <a:lnSpc>
                <a:spcPct val="90000"/>
              </a:lnSpc>
              <a:defRPr/>
            </a:pPr>
            <a:r>
              <a:rPr lang="en-US" dirty="0">
                <a:ea typeface="ＭＳ Ｐゴシック" charset="0"/>
              </a:rPr>
              <a:t>Knowledge</a:t>
            </a:r>
          </a:p>
          <a:p>
            <a:pPr lvl="1">
              <a:lnSpc>
                <a:spcPct val="90000"/>
              </a:lnSpc>
              <a:defRPr/>
            </a:pPr>
            <a:r>
              <a:rPr lang="en-US" dirty="0">
                <a:ea typeface="ＭＳ Ｐゴシック" charset="0"/>
              </a:rPr>
              <a:t>Cooperation</a:t>
            </a:r>
          </a:p>
          <a:p>
            <a:pPr lvl="1">
              <a:lnSpc>
                <a:spcPct val="90000"/>
              </a:lnSpc>
              <a:defRPr/>
            </a:pPr>
            <a:r>
              <a:rPr lang="en-US" dirty="0">
                <a:ea typeface="ＭＳ Ｐゴシック" charset="0"/>
              </a:rPr>
              <a:t>Flexibility</a:t>
            </a:r>
          </a:p>
          <a:p>
            <a:pPr lvl="1">
              <a:lnSpc>
                <a:spcPct val="90000"/>
              </a:lnSpc>
              <a:defRPr/>
            </a:pPr>
            <a:r>
              <a:rPr lang="en-US" dirty="0">
                <a:ea typeface="ＭＳ Ｐゴシック" charset="0"/>
              </a:rPr>
              <a:t>Common Goals</a:t>
            </a:r>
          </a:p>
          <a:p>
            <a:pPr lvl="1">
              <a:lnSpc>
                <a:spcPct val="90000"/>
              </a:lnSpc>
              <a:defRPr/>
            </a:pPr>
            <a:r>
              <a:rPr lang="en-US" dirty="0">
                <a:ea typeface="ＭＳ Ｐゴシック" charset="0"/>
              </a:rPr>
              <a:t>Dedication</a:t>
            </a:r>
          </a:p>
          <a:p>
            <a:pPr lvl="1">
              <a:lnSpc>
                <a:spcPct val="90000"/>
              </a:lnSpc>
              <a:defRPr/>
            </a:pPr>
            <a:r>
              <a:rPr lang="en-US" dirty="0">
                <a:ea typeface="ＭＳ Ｐゴシック" charset="0"/>
              </a:rPr>
              <a:t>Planning</a:t>
            </a:r>
          </a:p>
          <a:p>
            <a:pPr lvl="1">
              <a:lnSpc>
                <a:spcPct val="90000"/>
              </a:lnSpc>
              <a:defRPr/>
            </a:pPr>
            <a:r>
              <a:rPr lang="en-US" dirty="0">
                <a:ea typeface="ＭＳ Ｐゴシック" charset="0"/>
              </a:rPr>
              <a:t>Effort by All</a:t>
            </a:r>
          </a:p>
          <a:p>
            <a:pPr lvl="1">
              <a:lnSpc>
                <a:spcPct val="90000"/>
              </a:lnSpc>
              <a:defRPr/>
            </a:pPr>
            <a:r>
              <a:rPr lang="en-US" dirty="0">
                <a:ea typeface="ＭＳ Ｐゴシック" charset="0"/>
              </a:rPr>
              <a:t>Effective Leader</a:t>
            </a:r>
          </a:p>
          <a:p>
            <a:pPr marL="0" lvl="1" indent="0">
              <a:buNone/>
              <a:defRPr/>
            </a:pPr>
            <a:endParaRPr lang="en-US" dirty="0">
              <a:ea typeface="ＭＳ Ｐゴシック" charset="0"/>
            </a:endParaRPr>
          </a:p>
          <a:p>
            <a:pPr lvl="1"/>
            <a:endParaRPr lang="en-US" dirty="0"/>
          </a:p>
          <a:p>
            <a:pPr lvl="1"/>
            <a:endParaRPr lang="en-US" dirty="0"/>
          </a:p>
          <a:p>
            <a:endParaRPr lang="en-US" dirty="0"/>
          </a:p>
        </p:txBody>
      </p:sp>
    </p:spTree>
    <p:extLst>
      <p:ext uri="{BB962C8B-B14F-4D97-AF65-F5344CB8AC3E}">
        <p14:creationId xmlns:p14="http://schemas.microsoft.com/office/powerpoint/2010/main" val="242285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Leadership Play Book</a:t>
            </a:r>
          </a:p>
        </p:txBody>
      </p:sp>
      <p:sp>
        <p:nvSpPr>
          <p:cNvPr id="7" name="Content Placeholder 6"/>
          <p:cNvSpPr>
            <a:spLocks noGrp="1"/>
          </p:cNvSpPr>
          <p:nvPr>
            <p:ph sz="half" idx="10"/>
          </p:nvPr>
        </p:nvSpPr>
        <p:spPr>
          <a:xfrm>
            <a:off x="749300" y="1420420"/>
            <a:ext cx="7568223" cy="4554209"/>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“Together everyone achieves more.”</a:t>
            </a:r>
          </a:p>
          <a:p>
            <a:pPr marL="0" lvl="1" indent="0">
              <a:buNone/>
            </a:pPr>
            <a:r>
              <a:rPr lang="en-US" dirty="0">
                <a:latin typeface="Open Sans" panose="020B0606030504020204" pitchFamily="34" charset="0"/>
                <a:ea typeface="Open Sans" panose="020B0606030504020204" pitchFamily="34" charset="0"/>
                <a:cs typeface="Open Sans" panose="020B0606030504020204" pitchFamily="34" charset="0"/>
              </a:rPr>
              <a:t>		– </a:t>
            </a:r>
            <a:r>
              <a:rPr lang="en-US" i="1" dirty="0">
                <a:latin typeface="Open Sans" panose="020B0606030504020204" pitchFamily="34" charset="0"/>
                <a:ea typeface="Open Sans" panose="020B0606030504020204" pitchFamily="34" charset="0"/>
                <a:cs typeface="Open Sans" panose="020B0606030504020204" pitchFamily="34" charset="0"/>
              </a:rPr>
              <a:t>Author Unknown</a:t>
            </a:r>
          </a:p>
          <a:p>
            <a:endParaRPr lang="en-US" dirty="0"/>
          </a:p>
          <a:p>
            <a:endParaRPr lang="en-US" dirty="0"/>
          </a:p>
        </p:txBody>
      </p:sp>
    </p:spTree>
    <p:extLst>
      <p:ext uri="{BB962C8B-B14F-4D97-AF65-F5344CB8AC3E}">
        <p14:creationId xmlns:p14="http://schemas.microsoft.com/office/powerpoint/2010/main" val="117486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FD33-BF26-448F-B381-A70B812AE38A}"/>
              </a:ext>
            </a:extLst>
          </p:cNvPr>
          <p:cNvSpPr>
            <a:spLocks noGrp="1"/>
          </p:cNvSpPr>
          <p:nvPr>
            <p:ph type="title"/>
          </p:nvPr>
        </p:nvSpPr>
        <p:spPr/>
        <p:txBody>
          <a:bodyPr/>
          <a:lstStyle/>
          <a:p>
            <a:r>
              <a:rPr lang="en-US" dirty="0"/>
              <a:t>Leadership Play Book</a:t>
            </a:r>
          </a:p>
        </p:txBody>
      </p:sp>
      <p:sp>
        <p:nvSpPr>
          <p:cNvPr id="3" name="Content Placeholder 2">
            <a:extLst>
              <a:ext uri="{FF2B5EF4-FFF2-40B4-BE49-F238E27FC236}">
                <a16:creationId xmlns:a16="http://schemas.microsoft.com/office/drawing/2014/main" id="{70C9F2F6-E4E6-48DB-9851-73FF6FBC3A9E}"/>
              </a:ext>
            </a:extLst>
          </p:cNvPr>
          <p:cNvSpPr>
            <a:spLocks noGrp="1"/>
          </p:cNvSpPr>
          <p:nvPr>
            <p:ph sz="half" idx="1"/>
          </p:nvPr>
        </p:nvSpPr>
        <p:spPr/>
        <p:txBody>
          <a:bodyPr/>
          <a:lstStyle/>
          <a:p>
            <a:r>
              <a:rPr lang="en-US" dirty="0"/>
              <a:t>What makes a great team?</a:t>
            </a:r>
          </a:p>
          <a:p>
            <a:pPr lvl="1"/>
            <a:r>
              <a:rPr lang="en-US" dirty="0"/>
              <a:t>Knowledge</a:t>
            </a:r>
          </a:p>
          <a:p>
            <a:pPr lvl="1"/>
            <a:r>
              <a:rPr lang="en-US" dirty="0"/>
              <a:t>Cooperation</a:t>
            </a:r>
          </a:p>
          <a:p>
            <a:pPr lvl="1"/>
            <a:r>
              <a:rPr lang="en-US" dirty="0"/>
              <a:t>Flexibility</a:t>
            </a:r>
          </a:p>
          <a:p>
            <a:pPr lvl="1"/>
            <a:r>
              <a:rPr lang="en-US" dirty="0"/>
              <a:t>Common Goals</a:t>
            </a:r>
          </a:p>
          <a:p>
            <a:pPr lvl="1"/>
            <a:r>
              <a:rPr lang="en-US" dirty="0"/>
              <a:t>Dedication</a:t>
            </a:r>
          </a:p>
          <a:p>
            <a:pPr lvl="1"/>
            <a:r>
              <a:rPr lang="en-US" dirty="0"/>
              <a:t>Planning</a:t>
            </a:r>
          </a:p>
          <a:p>
            <a:pPr lvl="1"/>
            <a:r>
              <a:rPr lang="en-US" dirty="0"/>
              <a:t>Effort by All</a:t>
            </a:r>
          </a:p>
          <a:p>
            <a:endParaRPr lang="en-US" dirty="0"/>
          </a:p>
        </p:txBody>
      </p:sp>
    </p:spTree>
    <p:extLst>
      <p:ext uri="{BB962C8B-B14F-4D97-AF65-F5344CB8AC3E}">
        <p14:creationId xmlns:p14="http://schemas.microsoft.com/office/powerpoint/2010/main" val="400341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FD33-BF26-448F-B381-A70B812AE38A}"/>
              </a:ext>
            </a:extLst>
          </p:cNvPr>
          <p:cNvSpPr>
            <a:spLocks noGrp="1"/>
          </p:cNvSpPr>
          <p:nvPr>
            <p:ph type="title"/>
          </p:nvPr>
        </p:nvSpPr>
        <p:spPr>
          <a:xfrm>
            <a:off x="837244" y="531690"/>
            <a:ext cx="10059452" cy="876300"/>
          </a:xfrm>
        </p:spPr>
        <p:txBody>
          <a:bodyPr/>
          <a:lstStyle/>
          <a:p>
            <a:r>
              <a:rPr lang="en-US" dirty="0"/>
              <a:t>What makes a Great Team?</a:t>
            </a:r>
          </a:p>
        </p:txBody>
      </p:sp>
      <p:sp>
        <p:nvSpPr>
          <p:cNvPr id="3" name="Content Placeholder 2">
            <a:extLst>
              <a:ext uri="{FF2B5EF4-FFF2-40B4-BE49-F238E27FC236}">
                <a16:creationId xmlns:a16="http://schemas.microsoft.com/office/drawing/2014/main" id="{70C9F2F6-E4E6-48DB-9851-73FF6FBC3A9E}"/>
              </a:ext>
            </a:extLst>
          </p:cNvPr>
          <p:cNvSpPr>
            <a:spLocks noGrp="1"/>
          </p:cNvSpPr>
          <p:nvPr>
            <p:ph sz="half" idx="1"/>
          </p:nvPr>
        </p:nvSpPr>
        <p:spPr>
          <a:xfrm>
            <a:off x="737881" y="1606322"/>
            <a:ext cx="5354944" cy="4548416"/>
          </a:xfrm>
        </p:spPr>
        <p:txBody>
          <a:bodyPr/>
          <a:lstStyle/>
          <a:p>
            <a:r>
              <a:rPr lang="en-US" b="1" dirty="0"/>
              <a:t>Knowledge</a:t>
            </a:r>
          </a:p>
          <a:p>
            <a:pPr lvl="1"/>
            <a:r>
              <a:rPr lang="en-US" dirty="0"/>
              <a:t>Every member within the group has important information or skills to share!</a:t>
            </a:r>
          </a:p>
          <a:p>
            <a:pPr lvl="1"/>
            <a:r>
              <a:rPr lang="en-US" dirty="0"/>
              <a:t>Learning is a life-long process.</a:t>
            </a:r>
          </a:p>
          <a:p>
            <a:pPr lvl="1"/>
            <a:r>
              <a:rPr lang="en-US" dirty="0"/>
              <a:t>We grow as we learn.</a:t>
            </a:r>
          </a:p>
          <a:p>
            <a:endParaRPr lang="en-US" dirty="0"/>
          </a:p>
        </p:txBody>
      </p:sp>
      <p:pic>
        <p:nvPicPr>
          <p:cNvPr id="13" name="Picture 1">
            <a:extLst>
              <a:ext uri="{FF2B5EF4-FFF2-40B4-BE49-F238E27FC236}">
                <a16:creationId xmlns:a16="http://schemas.microsoft.com/office/drawing/2014/main" id="{5BDB126A-2029-4DF5-939B-A7BACAF7E088}"/>
              </a:ext>
            </a:extLst>
          </p:cNvPr>
          <p:cNvPicPr>
            <a:picLocks noChangeAspect="1"/>
          </p:cNvPicPr>
          <p:nvPr/>
        </p:nvPicPr>
        <p:blipFill rotWithShape="1">
          <a:blip r:embed="rId2">
            <a:extLst>
              <a:ext uri="{28A0092B-C50C-407E-A947-70E740481C1C}">
                <a14:useLocalDpi xmlns:a14="http://schemas.microsoft.com/office/drawing/2010/main" val="0"/>
              </a:ext>
            </a:extLst>
          </a:blip>
          <a:srcRect t="4711" b="6813"/>
          <a:stretch/>
        </p:blipFill>
        <p:spPr bwMode="auto">
          <a:xfrm>
            <a:off x="7019191" y="1606322"/>
            <a:ext cx="3681047" cy="46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12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FD33-BF26-448F-B381-A70B812AE38A}"/>
              </a:ext>
            </a:extLst>
          </p:cNvPr>
          <p:cNvSpPr>
            <a:spLocks noGrp="1"/>
          </p:cNvSpPr>
          <p:nvPr>
            <p:ph type="title"/>
          </p:nvPr>
        </p:nvSpPr>
        <p:spPr>
          <a:xfrm>
            <a:off x="837244" y="531690"/>
            <a:ext cx="10059452" cy="876300"/>
          </a:xfrm>
        </p:spPr>
        <p:txBody>
          <a:bodyPr/>
          <a:lstStyle/>
          <a:p>
            <a:r>
              <a:rPr lang="en-US" dirty="0"/>
              <a:t>What makes a Great Team?</a:t>
            </a:r>
          </a:p>
        </p:txBody>
      </p:sp>
      <p:sp>
        <p:nvSpPr>
          <p:cNvPr id="3" name="Content Placeholder 2">
            <a:extLst>
              <a:ext uri="{FF2B5EF4-FFF2-40B4-BE49-F238E27FC236}">
                <a16:creationId xmlns:a16="http://schemas.microsoft.com/office/drawing/2014/main" id="{70C9F2F6-E4E6-48DB-9851-73FF6FBC3A9E}"/>
              </a:ext>
            </a:extLst>
          </p:cNvPr>
          <p:cNvSpPr>
            <a:spLocks noGrp="1"/>
          </p:cNvSpPr>
          <p:nvPr>
            <p:ph sz="half" idx="1"/>
          </p:nvPr>
        </p:nvSpPr>
        <p:spPr>
          <a:xfrm>
            <a:off x="737880" y="1606322"/>
            <a:ext cx="9988032" cy="2508478"/>
          </a:xfrm>
        </p:spPr>
        <p:txBody>
          <a:bodyPr/>
          <a:lstStyle/>
          <a:p>
            <a:r>
              <a:rPr lang="en-US" b="1" dirty="0"/>
              <a:t>Cooperation</a:t>
            </a:r>
          </a:p>
          <a:p>
            <a:pPr lvl="1"/>
            <a:r>
              <a:rPr lang="en-US" dirty="0"/>
              <a:t>All team members must work together in harmony. Everyone has a job to do to keep the team operating smoothly.</a:t>
            </a:r>
          </a:p>
          <a:p>
            <a:endParaRPr lang="en-US" dirty="0"/>
          </a:p>
        </p:txBody>
      </p:sp>
      <p:pic>
        <p:nvPicPr>
          <p:cNvPr id="5" name="Picture 1">
            <a:extLst>
              <a:ext uri="{FF2B5EF4-FFF2-40B4-BE49-F238E27FC236}">
                <a16:creationId xmlns:a16="http://schemas.microsoft.com/office/drawing/2014/main" id="{04326536-5313-43CA-8DF8-AF158F161E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370" y="3100736"/>
            <a:ext cx="50292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218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E3BF4BCA-E274-4297-8C20-5D07EC4B1C03}"/>
              </a:ext>
            </a:extLst>
          </p:cNvPr>
          <p:cNvPicPr>
            <a:picLocks noChangeAspect="1"/>
          </p:cNvPicPr>
          <p:nvPr/>
        </p:nvPicPr>
        <p:blipFill rotWithShape="1">
          <a:blip r:embed="rId2">
            <a:extLst>
              <a:ext uri="{28A0092B-C50C-407E-A947-70E740481C1C}">
                <a14:useLocalDpi xmlns:a14="http://schemas.microsoft.com/office/drawing/2010/main" val="0"/>
              </a:ext>
            </a:extLst>
          </a:blip>
          <a:srcRect b="11550"/>
          <a:stretch/>
        </p:blipFill>
        <p:spPr bwMode="auto">
          <a:xfrm>
            <a:off x="7010399" y="1606322"/>
            <a:ext cx="3663463" cy="454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98FFD33-BF26-448F-B381-A70B812AE38A}"/>
              </a:ext>
            </a:extLst>
          </p:cNvPr>
          <p:cNvSpPr>
            <a:spLocks noGrp="1"/>
          </p:cNvSpPr>
          <p:nvPr>
            <p:ph type="title"/>
          </p:nvPr>
        </p:nvSpPr>
        <p:spPr>
          <a:xfrm>
            <a:off x="837244" y="531690"/>
            <a:ext cx="10059452" cy="876300"/>
          </a:xfrm>
        </p:spPr>
        <p:txBody>
          <a:bodyPr/>
          <a:lstStyle/>
          <a:p>
            <a:r>
              <a:rPr lang="en-US" dirty="0"/>
              <a:t>What makes a Great Team?</a:t>
            </a:r>
          </a:p>
        </p:txBody>
      </p:sp>
      <p:sp>
        <p:nvSpPr>
          <p:cNvPr id="3" name="Content Placeholder 2">
            <a:extLst>
              <a:ext uri="{FF2B5EF4-FFF2-40B4-BE49-F238E27FC236}">
                <a16:creationId xmlns:a16="http://schemas.microsoft.com/office/drawing/2014/main" id="{70C9F2F6-E4E6-48DB-9851-73FF6FBC3A9E}"/>
              </a:ext>
            </a:extLst>
          </p:cNvPr>
          <p:cNvSpPr>
            <a:spLocks noGrp="1"/>
          </p:cNvSpPr>
          <p:nvPr>
            <p:ph sz="half" idx="1"/>
          </p:nvPr>
        </p:nvSpPr>
        <p:spPr>
          <a:xfrm>
            <a:off x="737881" y="1606322"/>
            <a:ext cx="5354944" cy="4548416"/>
          </a:xfrm>
        </p:spPr>
        <p:txBody>
          <a:bodyPr/>
          <a:lstStyle/>
          <a:p>
            <a:r>
              <a:rPr lang="en-US" b="1" dirty="0"/>
              <a:t>Flexibility</a:t>
            </a:r>
          </a:p>
          <a:p>
            <a:pPr lvl="1"/>
            <a:r>
              <a:rPr lang="en-US" dirty="0"/>
              <a:t>It is important for all team members to be able to adjust their ideas and to be able to set their opinions aside in order to achieve the goal the team is pursuing.</a:t>
            </a:r>
          </a:p>
          <a:p>
            <a:endParaRPr lang="en-US" dirty="0"/>
          </a:p>
        </p:txBody>
      </p:sp>
    </p:spTree>
    <p:extLst>
      <p:ext uri="{BB962C8B-B14F-4D97-AF65-F5344CB8AC3E}">
        <p14:creationId xmlns:p14="http://schemas.microsoft.com/office/powerpoint/2010/main" val="243779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FD33-BF26-448F-B381-A70B812AE38A}"/>
              </a:ext>
            </a:extLst>
          </p:cNvPr>
          <p:cNvSpPr>
            <a:spLocks noGrp="1"/>
          </p:cNvSpPr>
          <p:nvPr>
            <p:ph type="title"/>
          </p:nvPr>
        </p:nvSpPr>
        <p:spPr>
          <a:xfrm>
            <a:off x="837244" y="531690"/>
            <a:ext cx="10059452" cy="876300"/>
          </a:xfrm>
        </p:spPr>
        <p:txBody>
          <a:bodyPr/>
          <a:lstStyle/>
          <a:p>
            <a:r>
              <a:rPr lang="en-US" dirty="0"/>
              <a:t>What makes a Great Team?</a:t>
            </a:r>
          </a:p>
        </p:txBody>
      </p:sp>
      <p:sp>
        <p:nvSpPr>
          <p:cNvPr id="3" name="Content Placeholder 2">
            <a:extLst>
              <a:ext uri="{FF2B5EF4-FFF2-40B4-BE49-F238E27FC236}">
                <a16:creationId xmlns:a16="http://schemas.microsoft.com/office/drawing/2014/main" id="{70C9F2F6-E4E6-48DB-9851-73FF6FBC3A9E}"/>
              </a:ext>
            </a:extLst>
          </p:cNvPr>
          <p:cNvSpPr>
            <a:spLocks noGrp="1"/>
          </p:cNvSpPr>
          <p:nvPr>
            <p:ph sz="half" idx="1"/>
          </p:nvPr>
        </p:nvSpPr>
        <p:spPr>
          <a:xfrm>
            <a:off x="737881" y="1606322"/>
            <a:ext cx="5354944" cy="4548416"/>
          </a:xfrm>
        </p:spPr>
        <p:txBody>
          <a:bodyPr/>
          <a:lstStyle/>
          <a:p>
            <a:r>
              <a:rPr lang="en-US" b="1" dirty="0"/>
              <a:t>Common Goals</a:t>
            </a:r>
          </a:p>
          <a:p>
            <a:pPr lvl="1"/>
            <a:r>
              <a:rPr lang="en-US" dirty="0"/>
              <a:t>Just like our soldiers who believe in the common goal of freedom, team members must share the same goals for the team.  This makes the team stronger.</a:t>
            </a:r>
          </a:p>
          <a:p>
            <a:pPr lvl="1"/>
            <a:endParaRPr lang="en-US" dirty="0"/>
          </a:p>
          <a:p>
            <a:endParaRPr lang="en-US" dirty="0"/>
          </a:p>
        </p:txBody>
      </p:sp>
      <p:pic>
        <p:nvPicPr>
          <p:cNvPr id="7" name="Picture 2">
            <a:extLst>
              <a:ext uri="{FF2B5EF4-FFF2-40B4-BE49-F238E27FC236}">
                <a16:creationId xmlns:a16="http://schemas.microsoft.com/office/drawing/2014/main" id="{A0C2D584-427F-4373-A282-4B177BEFEF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0104" y="1673468"/>
            <a:ext cx="4934195" cy="327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686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FD33-BF26-448F-B381-A70B812AE38A}"/>
              </a:ext>
            </a:extLst>
          </p:cNvPr>
          <p:cNvSpPr>
            <a:spLocks noGrp="1"/>
          </p:cNvSpPr>
          <p:nvPr>
            <p:ph type="title"/>
          </p:nvPr>
        </p:nvSpPr>
        <p:spPr>
          <a:xfrm>
            <a:off x="837244" y="531690"/>
            <a:ext cx="10059452" cy="876300"/>
          </a:xfrm>
        </p:spPr>
        <p:txBody>
          <a:bodyPr/>
          <a:lstStyle/>
          <a:p>
            <a:r>
              <a:rPr lang="en-US" dirty="0"/>
              <a:t>What makes a Great Team?</a:t>
            </a:r>
          </a:p>
        </p:txBody>
      </p:sp>
      <p:sp>
        <p:nvSpPr>
          <p:cNvPr id="3" name="Content Placeholder 2">
            <a:extLst>
              <a:ext uri="{FF2B5EF4-FFF2-40B4-BE49-F238E27FC236}">
                <a16:creationId xmlns:a16="http://schemas.microsoft.com/office/drawing/2014/main" id="{70C9F2F6-E4E6-48DB-9851-73FF6FBC3A9E}"/>
              </a:ext>
            </a:extLst>
          </p:cNvPr>
          <p:cNvSpPr>
            <a:spLocks noGrp="1"/>
          </p:cNvSpPr>
          <p:nvPr>
            <p:ph sz="half" idx="1"/>
          </p:nvPr>
        </p:nvSpPr>
        <p:spPr>
          <a:xfrm>
            <a:off x="737881" y="1606322"/>
            <a:ext cx="5354944" cy="4548416"/>
          </a:xfrm>
        </p:spPr>
        <p:txBody>
          <a:bodyPr/>
          <a:lstStyle/>
          <a:p>
            <a:r>
              <a:rPr lang="en-US" b="1" dirty="0"/>
              <a:t>Dedication</a:t>
            </a:r>
          </a:p>
          <a:p>
            <a:pPr lvl="1"/>
            <a:r>
              <a:rPr lang="en-US" altLang="en-US" dirty="0"/>
              <a:t>Also known as </a:t>
            </a:r>
            <a:r>
              <a:rPr lang="en-US" altLang="en-US" u="sng" dirty="0"/>
              <a:t>commitment</a:t>
            </a:r>
            <a:r>
              <a:rPr lang="en-US" altLang="en-US" dirty="0"/>
              <a:t>; members of a great team apply their time, attention, ability, and enthusiasm.  They know others are counting on them and they don’t want to disappoint them.</a:t>
            </a:r>
            <a:endParaRPr lang="en-US" altLang="en-US" u="sng" dirty="0"/>
          </a:p>
          <a:p>
            <a:pPr lvl="1"/>
            <a:endParaRPr lang="en-US" dirty="0"/>
          </a:p>
          <a:p>
            <a:pPr lvl="1"/>
            <a:endParaRPr lang="en-US" dirty="0"/>
          </a:p>
          <a:p>
            <a:endParaRPr lang="en-US" dirty="0"/>
          </a:p>
        </p:txBody>
      </p:sp>
      <p:pic>
        <p:nvPicPr>
          <p:cNvPr id="5" name="Picture 2">
            <a:extLst>
              <a:ext uri="{FF2B5EF4-FFF2-40B4-BE49-F238E27FC236}">
                <a16:creationId xmlns:a16="http://schemas.microsoft.com/office/drawing/2014/main" id="{AEEFE2ED-C747-4BF9-8F1F-854518749A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1964" y="2044821"/>
            <a:ext cx="4961221" cy="279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08183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56ea17bb-c96d-4826-b465-01eec0dd23dd"/>
    <ds:schemaRef ds:uri="http://schemas.microsoft.com/office/2006/metadata/properties"/>
    <ds:schemaRef ds:uri="http://www.w3.org/XML/1998/namespace"/>
    <ds:schemaRef ds:uri="http://purl.org/dc/dcmitype/"/>
    <ds:schemaRef ds:uri="http://purl.org/dc/elements/1.1/"/>
    <ds:schemaRef ds:uri="http://purl.org/dc/terms/"/>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257</TotalTime>
  <Words>417</Words>
  <Application>Microsoft Office PowerPoint</Application>
  <PresentationFormat>Widescreen</PresentationFormat>
  <Paragraphs>67</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MS PGothic</vt:lpstr>
      <vt:lpstr>.AppleSystemUIFont</vt:lpstr>
      <vt:lpstr>Arial</vt:lpstr>
      <vt:lpstr>Calibri</vt:lpstr>
      <vt:lpstr>Open Sans</vt:lpstr>
      <vt:lpstr>Open Sans SemiBold</vt:lpstr>
      <vt:lpstr>2_Office Theme</vt:lpstr>
      <vt:lpstr>3_Office Theme</vt:lpstr>
      <vt:lpstr>PowerPoint Presentation</vt:lpstr>
      <vt:lpstr>PowerPoint Presentation</vt:lpstr>
      <vt:lpstr>Leadership Play Book</vt:lpstr>
      <vt:lpstr>Leadership Play Book</vt:lpstr>
      <vt:lpstr>What makes a Great Team?</vt:lpstr>
      <vt:lpstr>What makes a Great Team?</vt:lpstr>
      <vt:lpstr>What makes a Great Team?</vt:lpstr>
      <vt:lpstr>What makes a Great Team?</vt:lpstr>
      <vt:lpstr>What makes a Great Team?</vt:lpstr>
      <vt:lpstr>What makes a Great Team?</vt:lpstr>
      <vt:lpstr>What makes a Great Team?</vt:lpstr>
      <vt:lpstr>Team Players Become Leaders</vt:lpstr>
      <vt:lpstr>Team Players Become Leaders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18</cp:revision>
  <cp:lastPrinted>2017-07-07T16:17:37Z</cp:lastPrinted>
  <dcterms:created xsi:type="dcterms:W3CDTF">2017-07-11T23:58:30Z</dcterms:created>
  <dcterms:modified xsi:type="dcterms:W3CDTF">2017-07-12T20:47:27Z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