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0"/>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5190" autoAdjust="0"/>
  </p:normalViewPr>
  <p:slideViewPr>
    <p:cSldViewPr snapToGrid="0">
      <p:cViewPr varScale="1">
        <p:scale>
          <a:sx n="116" d="100"/>
          <a:sy n="116" d="100"/>
        </p:scale>
        <p:origin x="389" y="7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7/25/2017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Maintaining Horse Health</a:t>
            </a:r>
          </a:p>
          <a:p>
            <a:pPr lvl="1"/>
            <a:r>
              <a:rPr lang="en-US" dirty="0"/>
              <a:t>Equine Science</a:t>
            </a:r>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Food</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390179" cy="4734318"/>
          </a:xfrm>
        </p:spPr>
        <p:txBody>
          <a:bodyPr/>
          <a:lstStyle/>
          <a:p>
            <a:pPr lvl="1"/>
            <a:r>
              <a:rPr lang="en-US" dirty="0"/>
              <a:t>Horses need a regular supply of food. </a:t>
            </a:r>
          </a:p>
          <a:p>
            <a:pPr lvl="1"/>
            <a:r>
              <a:rPr lang="en-US" dirty="0"/>
              <a:t>In most cases, they need to have hay or pasture throughout the day, with additional grain feedings twice a day. </a:t>
            </a:r>
          </a:p>
          <a:p>
            <a:pPr lvl="1"/>
            <a:r>
              <a:rPr lang="en-US" dirty="0"/>
              <a:t>An average-size horse will eat about 20 lbs. of food, (hay, grass and grain combined) a day. </a:t>
            </a:r>
          </a:p>
          <a:p>
            <a:pPr lvl="1"/>
            <a:r>
              <a:rPr lang="en-US" dirty="0"/>
              <a:t>Horses will drink at least eight gallons of water per day.</a:t>
            </a:r>
          </a:p>
          <a:p>
            <a:pPr lvl="1"/>
            <a:r>
              <a:rPr lang="en-US" dirty="0"/>
              <a:t>Because their stomachs are relatively small and their digestive systems surprisingly delicate, ideally horses need to nibble or graze throughout the day, rather than have one or two meals a day.</a:t>
            </a:r>
          </a:p>
          <a:p>
            <a:pPr lvl="1"/>
            <a:endParaRPr lang="en-US" dirty="0"/>
          </a:p>
        </p:txBody>
      </p:sp>
      <p:pic>
        <p:nvPicPr>
          <p:cNvPr id="4" name="Picture 3">
            <a:extLst>
              <a:ext uri="{FF2B5EF4-FFF2-40B4-BE49-F238E27FC236}">
                <a16:creationId xmlns:a16="http://schemas.microsoft.com/office/drawing/2014/main" id="{035F55CB-99E5-4C17-80A2-AA8BF9491914}"/>
              </a:ext>
            </a:extLst>
          </p:cNvPr>
          <p:cNvPicPr>
            <a:picLocks noChangeAspect="1"/>
          </p:cNvPicPr>
          <p:nvPr/>
        </p:nvPicPr>
        <p:blipFill>
          <a:blip r:embed="rId2"/>
          <a:stretch>
            <a:fillRect/>
          </a:stretch>
        </p:blipFill>
        <p:spPr>
          <a:xfrm>
            <a:off x="9130843" y="2749778"/>
            <a:ext cx="2943644" cy="2943644"/>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Hoof Care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192827" cy="4734318"/>
          </a:xfrm>
        </p:spPr>
        <p:txBody>
          <a:bodyPr/>
          <a:lstStyle/>
          <a:p>
            <a:pPr lvl="1"/>
            <a:r>
              <a:rPr lang="en-US" dirty="0"/>
              <a:t>Horses need regular hoof care. </a:t>
            </a:r>
          </a:p>
          <a:p>
            <a:pPr lvl="1"/>
            <a:r>
              <a:rPr lang="en-US" dirty="0"/>
              <a:t>Plan to hire a farrier (blacksmith) every six to eight weeks for routine hoof trimming and/or shoeing.</a:t>
            </a:r>
          </a:p>
          <a:p>
            <a:pPr lvl="1"/>
            <a:r>
              <a:rPr lang="en-US" dirty="0"/>
              <a:t>Horses with special hoof issues may need additional care or require the consultation of a veterinarian.</a:t>
            </a:r>
          </a:p>
          <a:p>
            <a:pPr lvl="1"/>
            <a:r>
              <a:rPr lang="en-US" dirty="0"/>
              <a:t>If you notice lameness issues, consult a veterinarian or farrier as soon as possible.</a:t>
            </a:r>
          </a:p>
          <a:p>
            <a:pPr lvl="1"/>
            <a:r>
              <a:rPr lang="en-US" dirty="0"/>
              <a:t>Left untreated, a relatively minor issue can result in permanent lameness.</a:t>
            </a:r>
          </a:p>
          <a:p>
            <a:pPr lvl="1"/>
            <a:endParaRPr lang="en-US" dirty="0"/>
          </a:p>
        </p:txBody>
      </p:sp>
      <p:pic>
        <p:nvPicPr>
          <p:cNvPr id="4" name="Picture 3">
            <a:extLst>
              <a:ext uri="{FF2B5EF4-FFF2-40B4-BE49-F238E27FC236}">
                <a16:creationId xmlns:a16="http://schemas.microsoft.com/office/drawing/2014/main" id="{ED015B8A-5A8A-45DB-BE90-794601215099}"/>
              </a:ext>
            </a:extLst>
          </p:cNvPr>
          <p:cNvPicPr>
            <a:picLocks noChangeAspect="1"/>
          </p:cNvPicPr>
          <p:nvPr/>
        </p:nvPicPr>
        <p:blipFill>
          <a:blip r:embed="rId2"/>
          <a:stretch>
            <a:fillRect/>
          </a:stretch>
        </p:blipFill>
        <p:spPr>
          <a:xfrm>
            <a:off x="9078216" y="2713409"/>
            <a:ext cx="2861106" cy="2148339"/>
          </a:xfrm>
          <a:prstGeom prst="rect">
            <a:avLst/>
          </a:prstGeom>
        </p:spPr>
      </p:pic>
    </p:spTree>
    <p:extLst>
      <p:ext uri="{BB962C8B-B14F-4D97-AF65-F5344CB8AC3E}">
        <p14:creationId xmlns:p14="http://schemas.microsoft.com/office/powerpoint/2010/main" val="150239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Vaccinations, Veterinary Care and Testing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317817" cy="4734318"/>
          </a:xfrm>
        </p:spPr>
        <p:txBody>
          <a:bodyPr/>
          <a:lstStyle/>
          <a:p>
            <a:pPr lvl="1"/>
            <a:r>
              <a:rPr lang="en-US" sz="2200" dirty="0"/>
              <a:t>Vaccinations are an inexpensive way to ensure your horse's long term health. Most horses are vaccinated twice a year. </a:t>
            </a:r>
          </a:p>
          <a:p>
            <a:pPr lvl="1"/>
            <a:r>
              <a:rPr lang="en-US" sz="2200" dirty="0"/>
              <a:t>Included in most vaccination programs are inoculations for: influenza (flu) </a:t>
            </a:r>
            <a:r>
              <a:rPr lang="en-US" sz="2200" dirty="0" err="1"/>
              <a:t>rhinopneumonitis</a:t>
            </a:r>
            <a:r>
              <a:rPr lang="en-US" sz="2200" dirty="0"/>
              <a:t> (rhino), eastern and western strains of encephalomyelitis (sleeping sickness), and tetanus. Other inoculations are available for common illnesses like rabies and equine distemper (strangles), EPM and West Nile Virus. </a:t>
            </a:r>
          </a:p>
          <a:p>
            <a:pPr lvl="1"/>
            <a:r>
              <a:rPr lang="en-US" sz="2200" dirty="0"/>
              <a:t>The veterinarian will also provide routine dental care. </a:t>
            </a:r>
          </a:p>
          <a:p>
            <a:pPr lvl="1"/>
            <a:r>
              <a:rPr lang="en-US" sz="2200" dirty="0"/>
              <a:t>Equine Infectious Anemia (E.I.A.) is a disease transmitted between horses by blood sucking insects. Every state has regulations regarding the requirement of documentation that horses are E.I.A. negative before they its borders. An E.I.A. test (commonly called a "Coggins" test) is required at horse shows, clinics, sales, events and campgrounds as well. </a:t>
            </a:r>
          </a:p>
          <a:p>
            <a:pPr lvl="1"/>
            <a:endParaRPr lang="en-US" dirty="0"/>
          </a:p>
        </p:txBody>
      </p:sp>
      <p:pic>
        <p:nvPicPr>
          <p:cNvPr id="4" name="Picture 3">
            <a:extLst>
              <a:ext uri="{FF2B5EF4-FFF2-40B4-BE49-F238E27FC236}">
                <a16:creationId xmlns:a16="http://schemas.microsoft.com/office/drawing/2014/main" id="{957DA96B-F6BD-44E9-BFED-4CE68D8122BC}"/>
              </a:ext>
            </a:extLst>
          </p:cNvPr>
          <p:cNvPicPr>
            <a:picLocks noChangeAspect="1"/>
          </p:cNvPicPr>
          <p:nvPr/>
        </p:nvPicPr>
        <p:blipFill>
          <a:blip r:embed="rId2"/>
          <a:stretch>
            <a:fillRect/>
          </a:stretch>
        </p:blipFill>
        <p:spPr>
          <a:xfrm>
            <a:off x="8972082" y="3568436"/>
            <a:ext cx="2733549" cy="1793440"/>
          </a:xfrm>
          <a:prstGeom prst="rect">
            <a:avLst/>
          </a:prstGeom>
        </p:spPr>
      </p:pic>
    </p:spTree>
    <p:extLst>
      <p:ext uri="{BB962C8B-B14F-4D97-AF65-F5344CB8AC3E}">
        <p14:creationId xmlns:p14="http://schemas.microsoft.com/office/powerpoint/2010/main" val="254500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Deworming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850668" cy="4734318"/>
          </a:xfrm>
        </p:spPr>
        <p:txBody>
          <a:bodyPr/>
          <a:lstStyle/>
          <a:p>
            <a:pPr lvl="1"/>
            <a:r>
              <a:rPr lang="en-US" dirty="0"/>
              <a:t>Since horses are constantly exposed to intestinal worms from the ground they graze on, they must be dewormed every six to eight weeks with an oral paste </a:t>
            </a:r>
            <a:r>
              <a:rPr lang="en-US" dirty="0" err="1"/>
              <a:t>dewormer</a:t>
            </a:r>
            <a:r>
              <a:rPr lang="en-US" dirty="0"/>
              <a:t>.</a:t>
            </a:r>
          </a:p>
          <a:p>
            <a:pPr lvl="1"/>
            <a:r>
              <a:rPr lang="en-US" dirty="0"/>
              <a:t>Carrying a heavy burden of worms can cause serious illness or death in equines, so regular and timely treatment is crucial to your horse's health. </a:t>
            </a:r>
          </a:p>
          <a:p>
            <a:pPr lvl="1"/>
            <a:r>
              <a:rPr lang="en-US" dirty="0"/>
              <a:t>Sometimes veterinarians will also recommend tube worming where a tube is inserted through the nostrils into the stomach to administer the </a:t>
            </a:r>
            <a:r>
              <a:rPr lang="en-US" dirty="0" err="1"/>
              <a:t>dewormer</a:t>
            </a:r>
            <a:r>
              <a:rPr lang="en-US" dirty="0"/>
              <a:t>.</a:t>
            </a:r>
          </a:p>
          <a:p>
            <a:pPr lvl="1"/>
            <a:endParaRPr lang="en-US" dirty="0"/>
          </a:p>
        </p:txBody>
      </p:sp>
      <p:pic>
        <p:nvPicPr>
          <p:cNvPr id="4" name="Picture 3">
            <a:extLst>
              <a:ext uri="{FF2B5EF4-FFF2-40B4-BE49-F238E27FC236}">
                <a16:creationId xmlns:a16="http://schemas.microsoft.com/office/drawing/2014/main" id="{68626047-37F6-4647-B2A4-F1DA71CB7A38}"/>
              </a:ext>
            </a:extLst>
          </p:cNvPr>
          <p:cNvPicPr>
            <a:picLocks noChangeAspect="1"/>
          </p:cNvPicPr>
          <p:nvPr/>
        </p:nvPicPr>
        <p:blipFill>
          <a:blip r:embed="rId2"/>
          <a:stretch>
            <a:fillRect/>
          </a:stretch>
        </p:blipFill>
        <p:spPr>
          <a:xfrm>
            <a:off x="9844271" y="2666419"/>
            <a:ext cx="1911690" cy="2883736"/>
          </a:xfrm>
          <a:prstGeom prst="rect">
            <a:avLst/>
          </a:prstGeom>
        </p:spPr>
      </p:pic>
    </p:spTree>
    <p:extLst>
      <p:ext uri="{BB962C8B-B14F-4D97-AF65-F5344CB8AC3E}">
        <p14:creationId xmlns:p14="http://schemas.microsoft.com/office/powerpoint/2010/main" val="3014538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Shelter</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324395" cy="4734318"/>
          </a:xfrm>
        </p:spPr>
        <p:txBody>
          <a:bodyPr/>
          <a:lstStyle/>
          <a:p>
            <a:pPr lvl="1"/>
            <a:r>
              <a:rPr lang="en-US" dirty="0"/>
              <a:t>Horses need constant access to a dry, safe, comfortable shelter to protect them from rain, wind, and snow. </a:t>
            </a:r>
          </a:p>
          <a:p>
            <a:pPr lvl="1"/>
            <a:r>
              <a:rPr lang="en-US" dirty="0"/>
              <a:t>In warm and sunny weather, the shelter you supply will provide your horse with much needed shade. </a:t>
            </a:r>
          </a:p>
          <a:p>
            <a:pPr lvl="1"/>
            <a:r>
              <a:rPr lang="en-US" dirty="0"/>
              <a:t>At a minimum, you should have a well-constructed, three-sided shed into which your horse can retreat at all times. </a:t>
            </a:r>
          </a:p>
          <a:p>
            <a:pPr lvl="1"/>
            <a:r>
              <a:rPr lang="en-US" dirty="0"/>
              <a:t> You will need to remove manure from the stall or shelter every day.</a:t>
            </a:r>
          </a:p>
          <a:p>
            <a:pPr lvl="1"/>
            <a:endParaRPr lang="en-US" dirty="0"/>
          </a:p>
        </p:txBody>
      </p:sp>
      <p:pic>
        <p:nvPicPr>
          <p:cNvPr id="4" name="Picture 3">
            <a:extLst>
              <a:ext uri="{FF2B5EF4-FFF2-40B4-BE49-F238E27FC236}">
                <a16:creationId xmlns:a16="http://schemas.microsoft.com/office/drawing/2014/main" id="{F84E8EEA-DB16-4F12-94E5-6E106D1A0646}"/>
              </a:ext>
            </a:extLst>
          </p:cNvPr>
          <p:cNvPicPr>
            <a:picLocks noChangeAspect="1"/>
          </p:cNvPicPr>
          <p:nvPr/>
        </p:nvPicPr>
        <p:blipFill>
          <a:blip r:embed="rId2"/>
          <a:stretch>
            <a:fillRect/>
          </a:stretch>
        </p:blipFill>
        <p:spPr>
          <a:xfrm>
            <a:off x="8965199" y="3269473"/>
            <a:ext cx="3003135" cy="2251027"/>
          </a:xfrm>
          <a:prstGeom prst="rect">
            <a:avLst/>
          </a:prstGeom>
        </p:spPr>
      </p:pic>
    </p:spTree>
    <p:extLst>
      <p:ext uri="{BB962C8B-B14F-4D97-AF65-F5344CB8AC3E}">
        <p14:creationId xmlns:p14="http://schemas.microsoft.com/office/powerpoint/2010/main" val="302692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482277" cy="4734318"/>
          </a:xfrm>
        </p:spPr>
        <p:txBody>
          <a:bodyPr/>
          <a:lstStyle/>
          <a:p>
            <a:pPr lvl="1"/>
            <a:r>
              <a:rPr lang="en-US" dirty="0"/>
              <a:t>Horses need exercise. </a:t>
            </a:r>
          </a:p>
          <a:p>
            <a:pPr lvl="1"/>
            <a:r>
              <a:rPr lang="en-US" dirty="0"/>
              <a:t>To supplement the exercise your horse will get when you ride him, he should have a paddock or pasture in which to relax and stroll. </a:t>
            </a:r>
          </a:p>
          <a:p>
            <a:pPr lvl="1"/>
            <a:r>
              <a:rPr lang="en-US" dirty="0"/>
              <a:t>No horse should spend all day confined in a stall, except on a veterinarian's recommendation. </a:t>
            </a:r>
          </a:p>
          <a:p>
            <a:pPr lvl="1"/>
            <a:r>
              <a:rPr lang="en-US" dirty="0"/>
              <a:t>The pasture should be bordered by safe, sturdy fencing that will keep the horse safe and secure. </a:t>
            </a:r>
          </a:p>
          <a:p>
            <a:pPr lvl="1"/>
            <a:r>
              <a:rPr lang="en-US" dirty="0"/>
              <a:t>Barbed wire is not an acceptable fencing material—it has been the cause of many serious injuries.</a:t>
            </a:r>
          </a:p>
          <a:p>
            <a:pPr lvl="1"/>
            <a:endParaRPr lang="en-US" dirty="0"/>
          </a:p>
        </p:txBody>
      </p:sp>
      <p:pic>
        <p:nvPicPr>
          <p:cNvPr id="4" name="Picture 3">
            <a:extLst>
              <a:ext uri="{FF2B5EF4-FFF2-40B4-BE49-F238E27FC236}">
                <a16:creationId xmlns:a16="http://schemas.microsoft.com/office/drawing/2014/main" id="{51C5A154-E0D9-444A-AC6B-DB09AEBD8E80}"/>
              </a:ext>
            </a:extLst>
          </p:cNvPr>
          <p:cNvPicPr>
            <a:picLocks noChangeAspect="1"/>
          </p:cNvPicPr>
          <p:nvPr/>
        </p:nvPicPr>
        <p:blipFill>
          <a:blip r:embed="rId2"/>
          <a:stretch>
            <a:fillRect/>
          </a:stretch>
        </p:blipFill>
        <p:spPr>
          <a:xfrm>
            <a:off x="9374244" y="3528524"/>
            <a:ext cx="2387063" cy="1529737"/>
          </a:xfrm>
          <a:prstGeom prst="rect">
            <a:avLst/>
          </a:prstGeom>
        </p:spPr>
      </p:pic>
    </p:spTree>
    <p:extLst>
      <p:ext uri="{BB962C8B-B14F-4D97-AF65-F5344CB8AC3E}">
        <p14:creationId xmlns:p14="http://schemas.microsoft.com/office/powerpoint/2010/main" val="16303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Common Issues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Common issues include:</a:t>
            </a:r>
          </a:p>
          <a:p>
            <a:pPr lvl="1"/>
            <a:r>
              <a:rPr lang="en-US" dirty="0"/>
              <a:t>Skin problems such as summer itch or sores</a:t>
            </a:r>
          </a:p>
          <a:p>
            <a:pPr lvl="1"/>
            <a:r>
              <a:rPr lang="en-US" dirty="0"/>
              <a:t>Founder</a:t>
            </a:r>
          </a:p>
          <a:p>
            <a:pPr lvl="1"/>
            <a:r>
              <a:rPr lang="en-US" dirty="0"/>
              <a:t>Colic</a:t>
            </a:r>
          </a:p>
          <a:p>
            <a:pPr lvl="1"/>
            <a:r>
              <a:rPr lang="en-US" dirty="0"/>
              <a:t>Ankle Swelling</a:t>
            </a:r>
          </a:p>
          <a:p>
            <a:pPr lvl="1"/>
            <a:r>
              <a:rPr lang="en-US" dirty="0"/>
              <a:t>Proud Flesh from a flesh wound</a:t>
            </a:r>
          </a:p>
          <a:p>
            <a:pPr lvl="1"/>
            <a:r>
              <a:rPr lang="en-US" dirty="0"/>
              <a:t>Thrush in the hooves</a:t>
            </a:r>
          </a:p>
          <a:p>
            <a:pPr lvl="1"/>
            <a:endParaRPr lang="en-US" dirty="0"/>
          </a:p>
        </p:txBody>
      </p:sp>
      <p:pic>
        <p:nvPicPr>
          <p:cNvPr id="4" name="Picture 3">
            <a:extLst>
              <a:ext uri="{FF2B5EF4-FFF2-40B4-BE49-F238E27FC236}">
                <a16:creationId xmlns:a16="http://schemas.microsoft.com/office/drawing/2014/main" id="{2FAE28FB-8DDD-4402-9B6A-3E10524F28AC}"/>
              </a:ext>
            </a:extLst>
          </p:cNvPr>
          <p:cNvPicPr>
            <a:picLocks noChangeAspect="1"/>
          </p:cNvPicPr>
          <p:nvPr/>
        </p:nvPicPr>
        <p:blipFill>
          <a:blip r:embed="rId2"/>
          <a:stretch>
            <a:fillRect/>
          </a:stretch>
        </p:blipFill>
        <p:spPr>
          <a:xfrm>
            <a:off x="7982718" y="2848455"/>
            <a:ext cx="3269967" cy="1858596"/>
          </a:xfrm>
          <a:prstGeom prst="rect">
            <a:avLst/>
          </a:prstGeom>
        </p:spPr>
      </p:pic>
    </p:spTree>
    <p:extLst>
      <p:ext uri="{BB962C8B-B14F-4D97-AF65-F5344CB8AC3E}">
        <p14:creationId xmlns:p14="http://schemas.microsoft.com/office/powerpoint/2010/main" val="308409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Maintaining Horse Health Activity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400" dirty="0"/>
              <a:t>For each of the following, look up information related to the disorder, how to diagnose it, and how to treat it.  On a scale of 1-10 with 1 being mild and 10 being severe, identify the severity of the disorder</a:t>
            </a:r>
          </a:p>
          <a:p>
            <a:pPr lvl="1"/>
            <a:r>
              <a:rPr lang="en-US" sz="2400" dirty="0"/>
              <a:t>Skin problems such as summer itch or sores</a:t>
            </a:r>
          </a:p>
          <a:p>
            <a:pPr lvl="1"/>
            <a:r>
              <a:rPr lang="en-US" sz="2400" dirty="0"/>
              <a:t>Founder</a:t>
            </a:r>
          </a:p>
          <a:p>
            <a:pPr lvl="1"/>
            <a:r>
              <a:rPr lang="en-US" sz="2400" dirty="0"/>
              <a:t>Colic</a:t>
            </a:r>
          </a:p>
          <a:p>
            <a:pPr lvl="1"/>
            <a:r>
              <a:rPr lang="en-US" sz="2400" dirty="0"/>
              <a:t>Ankle Swelling</a:t>
            </a:r>
          </a:p>
          <a:p>
            <a:pPr lvl="1"/>
            <a:r>
              <a:rPr lang="en-US" sz="2400" dirty="0"/>
              <a:t>Proud Flesh from a flesh wound</a:t>
            </a:r>
          </a:p>
          <a:p>
            <a:pPr lvl="1"/>
            <a:r>
              <a:rPr lang="en-US" sz="2400" dirty="0"/>
              <a:t>Thrush in the hooves</a:t>
            </a:r>
          </a:p>
          <a:p>
            <a:pPr lvl="1"/>
            <a:r>
              <a:rPr lang="en-US" sz="2400" dirty="0"/>
              <a:t>Equine Infectious Anemia</a:t>
            </a:r>
          </a:p>
          <a:p>
            <a:pPr lvl="1"/>
            <a:r>
              <a:rPr lang="en-US" sz="2400" dirty="0"/>
              <a:t>Rabies</a:t>
            </a:r>
          </a:p>
          <a:p>
            <a:pPr lvl="1"/>
            <a:endParaRPr lang="en-US" dirty="0"/>
          </a:p>
        </p:txBody>
      </p:sp>
      <p:pic>
        <p:nvPicPr>
          <p:cNvPr id="4" name="Picture 3">
            <a:extLst>
              <a:ext uri="{FF2B5EF4-FFF2-40B4-BE49-F238E27FC236}">
                <a16:creationId xmlns:a16="http://schemas.microsoft.com/office/drawing/2014/main" id="{C6B28FD4-5D99-4AD6-8169-E03B1EBA7F00}"/>
              </a:ext>
            </a:extLst>
          </p:cNvPr>
          <p:cNvPicPr>
            <a:picLocks noChangeAspect="1"/>
          </p:cNvPicPr>
          <p:nvPr/>
        </p:nvPicPr>
        <p:blipFill>
          <a:blip r:embed="rId2"/>
          <a:stretch>
            <a:fillRect/>
          </a:stretch>
        </p:blipFill>
        <p:spPr>
          <a:xfrm>
            <a:off x="8262493" y="3796169"/>
            <a:ext cx="3183533" cy="1670511"/>
          </a:xfrm>
          <a:prstGeom prst="rect">
            <a:avLst/>
          </a:prstGeom>
        </p:spPr>
      </p:pic>
    </p:spTree>
    <p:extLst>
      <p:ext uri="{BB962C8B-B14F-4D97-AF65-F5344CB8AC3E}">
        <p14:creationId xmlns:p14="http://schemas.microsoft.com/office/powerpoint/2010/main" val="3848479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normal behavior in a horse?</a:t>
            </a:r>
          </a:p>
          <a:p>
            <a:pPr lvl="1"/>
            <a:r>
              <a:rPr lang="en-US" dirty="0"/>
              <a:t>Describe a symptom that might indicate a problem.</a:t>
            </a:r>
          </a:p>
          <a:p>
            <a:pPr lvl="1"/>
            <a:r>
              <a:rPr lang="en-US" dirty="0"/>
              <a:t>Name and describe a common horse health issue.</a:t>
            </a:r>
          </a:p>
          <a:p>
            <a:pPr lvl="1"/>
            <a:endParaRPr lang="en-US" dirty="0"/>
          </a:p>
        </p:txBody>
      </p:sp>
    </p:spTree>
    <p:extLst>
      <p:ext uri="{BB962C8B-B14F-4D97-AF65-F5344CB8AC3E}">
        <p14:creationId xmlns:p14="http://schemas.microsoft.com/office/powerpoint/2010/main" val="360974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normal behavior in a horse?</a:t>
            </a:r>
          </a:p>
          <a:p>
            <a:pPr lvl="2"/>
            <a:r>
              <a:rPr lang="en-US" sz="2400" dirty="0"/>
              <a:t>Is the coat shiny?</a:t>
            </a:r>
          </a:p>
          <a:p>
            <a:pPr lvl="2"/>
            <a:r>
              <a:rPr lang="en-US" sz="2400" dirty="0"/>
              <a:t>Are eyes clear and bright?</a:t>
            </a:r>
          </a:p>
          <a:p>
            <a:pPr lvl="2"/>
            <a:r>
              <a:rPr lang="en-US" sz="2400" dirty="0"/>
              <a:t>Are nostrils soft and clean?</a:t>
            </a:r>
          </a:p>
          <a:p>
            <a:pPr lvl="2"/>
            <a:r>
              <a:rPr lang="en-US" sz="2400" dirty="0"/>
              <a:t>Is the horse able to move easily?</a:t>
            </a:r>
          </a:p>
          <a:p>
            <a:pPr lvl="2"/>
            <a:r>
              <a:rPr lang="en-US" sz="2400" dirty="0"/>
              <a:t>Does the horse appear content?</a:t>
            </a:r>
          </a:p>
          <a:p>
            <a:pPr lvl="2"/>
            <a:r>
              <a:rPr lang="en-US" sz="2400" dirty="0"/>
              <a:t>Are stools firm but not hard?</a:t>
            </a:r>
          </a:p>
          <a:p>
            <a:pPr lvl="2"/>
            <a:r>
              <a:rPr lang="en-US" sz="2400" dirty="0"/>
              <a:t>Is the horse eating and drinking?</a:t>
            </a:r>
          </a:p>
          <a:p>
            <a:pPr lvl="2"/>
            <a:r>
              <a:rPr lang="en-US" sz="2400" dirty="0"/>
              <a:t>Does the horse appear to be in good flesh, but not obese?</a:t>
            </a:r>
          </a:p>
          <a:p>
            <a:pPr lvl="1"/>
            <a:endParaRPr lang="en-US" dirty="0"/>
          </a:p>
        </p:txBody>
      </p:sp>
    </p:spTree>
    <p:extLst>
      <p:ext uri="{BB962C8B-B14F-4D97-AF65-F5344CB8AC3E}">
        <p14:creationId xmlns:p14="http://schemas.microsoft.com/office/powerpoint/2010/main" val="175544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Describe a symptom that might indicate a problem.</a:t>
            </a:r>
          </a:p>
          <a:p>
            <a:pPr lvl="1"/>
            <a:r>
              <a:rPr lang="en-US" dirty="0"/>
              <a:t>Example:  Horse has a runny nose, is not eating, and appears to be in discomfort</a:t>
            </a:r>
          </a:p>
          <a:p>
            <a:pPr lvl="1"/>
            <a:r>
              <a:rPr lang="en-US" dirty="0"/>
              <a:t>What would you do?</a:t>
            </a:r>
          </a:p>
          <a:p>
            <a:pPr lvl="1"/>
            <a:r>
              <a:rPr lang="en-US" dirty="0"/>
              <a:t>Call a veterinarian </a:t>
            </a:r>
          </a:p>
          <a:p>
            <a:pPr lvl="1"/>
            <a:endParaRPr lang="en-US" dirty="0"/>
          </a:p>
        </p:txBody>
      </p:sp>
    </p:spTree>
    <p:extLst>
      <p:ext uri="{BB962C8B-B14F-4D97-AF65-F5344CB8AC3E}">
        <p14:creationId xmlns:p14="http://schemas.microsoft.com/office/powerpoint/2010/main" val="248563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Name and describe a common horse health issue.</a:t>
            </a:r>
          </a:p>
          <a:p>
            <a:pPr lvl="1"/>
            <a:r>
              <a:rPr lang="en-US" dirty="0"/>
              <a:t>Example:  Colic is a digestive problem that can range from mild to severe.  Symptoms are biting at side, pawing, little or no stool passage, and general discomfort.  Treatment ranges from a muscle relaxer and walking to surgery. </a:t>
            </a:r>
          </a:p>
        </p:txBody>
      </p:sp>
    </p:spTree>
    <p:extLst>
      <p:ext uri="{BB962C8B-B14F-4D97-AF65-F5344CB8AC3E}">
        <p14:creationId xmlns:p14="http://schemas.microsoft.com/office/powerpoint/2010/main" val="1282423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Just like we must maintain our own health by eating right, brushing our teeth, and getting exercise,</a:t>
            </a:r>
          </a:p>
          <a:p>
            <a:pPr lvl="1"/>
            <a:r>
              <a:rPr lang="en-US" dirty="0"/>
              <a:t>Horses require basic maintenance as well.</a:t>
            </a:r>
          </a:p>
          <a:p>
            <a:pPr lvl="1"/>
            <a:r>
              <a:rPr lang="en-US" dirty="0"/>
              <a:t>Taking care of small issues such as deworming and vaccinations can prevent bigger problems later.</a:t>
            </a:r>
          </a:p>
          <a:p>
            <a:pPr lvl="1"/>
            <a:endParaRPr lang="en-US" dirty="0"/>
          </a:p>
        </p:txBody>
      </p:sp>
    </p:spTree>
    <p:extLst>
      <p:ext uri="{BB962C8B-B14F-4D97-AF65-F5344CB8AC3E}">
        <p14:creationId xmlns:p14="http://schemas.microsoft.com/office/powerpoint/2010/main" val="120659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Recommended Equine Care:  http://www.equinevetservice.com/recommended.htm </a:t>
            </a:r>
          </a:p>
          <a:p>
            <a:pPr lvl="1"/>
            <a:r>
              <a:rPr lang="en-US" dirty="0"/>
              <a:t>Vital Signs of Equine:  http://www.equinevetservice.com/vitalsigns.htm </a:t>
            </a:r>
          </a:p>
          <a:p>
            <a:pPr lvl="1"/>
            <a:r>
              <a:rPr lang="en-US" dirty="0"/>
              <a:t>Recognizing and Managing Common Health Problems in Horses:  http://aevm.tamu.edu/files/2010/06/Recognizing-and-Managing-Common-Health-Problems-of-Horses.pictures.ppt </a:t>
            </a:r>
          </a:p>
          <a:p>
            <a:pPr lvl="1"/>
            <a:endParaRPr lang="en-US" dirty="0"/>
          </a:p>
        </p:txBody>
      </p:sp>
    </p:spTree>
    <p:extLst>
      <p:ext uri="{BB962C8B-B14F-4D97-AF65-F5344CB8AC3E}">
        <p14:creationId xmlns:p14="http://schemas.microsoft.com/office/powerpoint/2010/main" val="1637709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Texas College and Career Readiness Standards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English Language Arts:  V. Research, B, 1.</a:t>
            </a:r>
          </a:p>
          <a:p>
            <a:pPr lvl="1"/>
            <a:r>
              <a:rPr lang="en-US" dirty="0"/>
              <a:t>Science: I. Nature of Science: Scientific Ways of Learning and Thinking, E. 1-2. IV. Science, Technology and Society. A, 1.</a:t>
            </a:r>
          </a:p>
          <a:p>
            <a:pPr lvl="1"/>
            <a:r>
              <a:rPr lang="en-US" dirty="0"/>
              <a:t>Social Studies:  V. Effective Communication, A. 1., B, 1.</a:t>
            </a:r>
          </a:p>
          <a:p>
            <a:pPr lvl="1"/>
            <a:r>
              <a:rPr lang="en-US" dirty="0"/>
              <a:t>Cross Disciplinary:  I. Key Cognitive Skills, B, 1, 3.</a:t>
            </a:r>
          </a:p>
          <a:p>
            <a:pPr lvl="1"/>
            <a:endParaRPr lang="en-US" dirty="0"/>
          </a:p>
        </p:txBody>
      </p:sp>
    </p:spTree>
    <p:extLst>
      <p:ext uri="{BB962C8B-B14F-4D97-AF65-F5344CB8AC3E}">
        <p14:creationId xmlns:p14="http://schemas.microsoft.com/office/powerpoint/2010/main" val="2103044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How do you know when you are sick?</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First you must recognize what is normal for you—then you can identify abnormal behaviors and deal with problems that arise.</a:t>
            </a:r>
          </a:p>
        </p:txBody>
      </p:sp>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970910" y="1265142"/>
            <a:ext cx="10059452" cy="876300"/>
          </a:xfrm>
        </p:spPr>
        <p:txBody>
          <a:bodyPr/>
          <a:lstStyle/>
          <a:p>
            <a:r>
              <a:rPr lang="en-US" dirty="0"/>
              <a:t>Since our horses cannot tell us when they are not feeling well, we must identify normal behaviors so we can recognize abnormal issues.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620751" y="2265692"/>
            <a:ext cx="11055750" cy="4734318"/>
          </a:xfrm>
        </p:spPr>
        <p:txBody>
          <a:bodyPr/>
          <a:lstStyle/>
          <a:p>
            <a:pPr lvl="1"/>
            <a:r>
              <a:rPr lang="en-US" dirty="0"/>
              <a:t>Maintaining horse health and soundness is a big part of keeping horses healthy for the long term.   Just like we change the oil in our cars, horses require routine maintenance to stay healthy.</a:t>
            </a:r>
          </a:p>
          <a:p>
            <a:pPr lvl="1"/>
            <a:endParaRPr lang="en-US" dirty="0"/>
          </a:p>
        </p:txBody>
      </p:sp>
      <p:pic>
        <p:nvPicPr>
          <p:cNvPr id="4" name="Picture 3">
            <a:extLst>
              <a:ext uri="{FF2B5EF4-FFF2-40B4-BE49-F238E27FC236}">
                <a16:creationId xmlns:a16="http://schemas.microsoft.com/office/drawing/2014/main" id="{93EEF2DA-3728-46A4-98AB-DABB027A77F5}"/>
              </a:ext>
            </a:extLst>
          </p:cNvPr>
          <p:cNvPicPr>
            <a:picLocks noChangeAspect="1"/>
          </p:cNvPicPr>
          <p:nvPr/>
        </p:nvPicPr>
        <p:blipFill>
          <a:blip r:embed="rId2"/>
          <a:stretch>
            <a:fillRect/>
          </a:stretch>
        </p:blipFill>
        <p:spPr>
          <a:xfrm>
            <a:off x="4580686" y="3807914"/>
            <a:ext cx="2938527" cy="2097206"/>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Today we will:</a:t>
            </a:r>
          </a:p>
          <a:p>
            <a:pPr lvl="1"/>
            <a:r>
              <a:rPr lang="en-US" dirty="0"/>
              <a:t>Describe “normal” behavior and characteristics</a:t>
            </a:r>
          </a:p>
          <a:p>
            <a:pPr lvl="1"/>
            <a:r>
              <a:rPr lang="en-US" dirty="0"/>
              <a:t>Determine routine maintenance required for horses</a:t>
            </a:r>
          </a:p>
          <a:p>
            <a:pPr lvl="1"/>
            <a:r>
              <a:rPr lang="en-US" dirty="0"/>
              <a:t>Identify common health and soundness problems</a:t>
            </a:r>
          </a:p>
          <a:p>
            <a:pPr lvl="1"/>
            <a:endParaRPr lang="en-US" dirty="0"/>
          </a:p>
        </p:txBody>
      </p:sp>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“normal” Behavior? </a:t>
            </a:r>
            <a:br>
              <a:rPr lang="en-US" dirty="0"/>
            </a:br>
            <a:br>
              <a:rPr lang="en-US" dirty="0"/>
            </a:br>
            <a:r>
              <a:rPr lang="en-US" dirty="0"/>
              <a:t>Can you tell the difference between a healthy and sick horse?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Visual appraisal of the horse is fairly revealing:</a:t>
            </a:r>
          </a:p>
          <a:p>
            <a:pPr lvl="2"/>
            <a:r>
              <a:rPr lang="en-US" sz="2400" dirty="0"/>
              <a:t>Is the coat shiny?</a:t>
            </a:r>
          </a:p>
          <a:p>
            <a:pPr lvl="2"/>
            <a:r>
              <a:rPr lang="en-US" sz="2400" dirty="0"/>
              <a:t>Are eyes clear and bright?</a:t>
            </a:r>
          </a:p>
          <a:p>
            <a:pPr lvl="2"/>
            <a:r>
              <a:rPr lang="en-US" sz="2400" dirty="0"/>
              <a:t>Are nostrils soft and clean?</a:t>
            </a:r>
          </a:p>
          <a:p>
            <a:pPr lvl="2"/>
            <a:r>
              <a:rPr lang="en-US" sz="2400" dirty="0"/>
              <a:t>Is the horse able to move easily?</a:t>
            </a:r>
          </a:p>
          <a:p>
            <a:pPr lvl="2"/>
            <a:r>
              <a:rPr lang="en-US" sz="2400" dirty="0"/>
              <a:t>Does the horse appear content?</a:t>
            </a:r>
          </a:p>
          <a:p>
            <a:pPr lvl="2"/>
            <a:r>
              <a:rPr lang="en-US" sz="2400" dirty="0"/>
              <a:t>Are stools firm but not hard?</a:t>
            </a:r>
          </a:p>
          <a:p>
            <a:pPr lvl="2"/>
            <a:r>
              <a:rPr lang="en-US" sz="2400" dirty="0"/>
              <a:t>Is the horse eating and drinking?</a:t>
            </a:r>
          </a:p>
          <a:p>
            <a:pPr lvl="2"/>
            <a:r>
              <a:rPr lang="en-US" sz="2400" dirty="0"/>
              <a:t>Does the horse appear to be in good flesh, but not obese?</a:t>
            </a:r>
          </a:p>
          <a:p>
            <a:pPr lvl="1"/>
            <a:endParaRPr lang="en-US" dirty="0"/>
          </a:p>
        </p:txBody>
      </p:sp>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Healthy or Unhealthy?</a:t>
            </a:r>
          </a:p>
        </p:txBody>
      </p:sp>
      <p:pic>
        <p:nvPicPr>
          <p:cNvPr id="4" name="Content Placeholder 3">
            <a:extLst>
              <a:ext uri="{FF2B5EF4-FFF2-40B4-BE49-F238E27FC236}">
                <a16:creationId xmlns:a16="http://schemas.microsoft.com/office/drawing/2014/main" id="{496ACE4F-72C1-4D1E-8334-30E2B3908759}"/>
              </a:ext>
            </a:extLst>
          </p:cNvPr>
          <p:cNvPicPr>
            <a:picLocks noGrp="1" noChangeAspect="1"/>
          </p:cNvPicPr>
          <p:nvPr>
            <p:ph sz="half" idx="1"/>
          </p:nvPr>
        </p:nvPicPr>
        <p:blipFill>
          <a:blip r:embed="rId2"/>
          <a:stretch>
            <a:fillRect/>
          </a:stretch>
        </p:blipFill>
        <p:spPr>
          <a:xfrm>
            <a:off x="740664" y="1567295"/>
            <a:ext cx="11055350" cy="2371323"/>
          </a:xfrm>
          <a:prstGeom prst="rect">
            <a:avLst/>
          </a:prstGeom>
        </p:spPr>
      </p:pic>
      <p:pic>
        <p:nvPicPr>
          <p:cNvPr id="6" name="Picture 5">
            <a:extLst>
              <a:ext uri="{FF2B5EF4-FFF2-40B4-BE49-F238E27FC236}">
                <a16:creationId xmlns:a16="http://schemas.microsoft.com/office/drawing/2014/main" id="{F84AFC34-82E6-4E26-AEA3-2F3ACCAECFDE}"/>
              </a:ext>
            </a:extLst>
          </p:cNvPr>
          <p:cNvPicPr>
            <a:picLocks noChangeAspect="1"/>
          </p:cNvPicPr>
          <p:nvPr/>
        </p:nvPicPr>
        <p:blipFill>
          <a:blip r:embed="rId3"/>
          <a:stretch>
            <a:fillRect/>
          </a:stretch>
        </p:blipFill>
        <p:spPr>
          <a:xfrm>
            <a:off x="781253" y="4222404"/>
            <a:ext cx="10764483" cy="2190199"/>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C8CA62-9F56-498A-8906-24B72E97790A}"/>
              </a:ext>
            </a:extLst>
          </p:cNvPr>
          <p:cNvPicPr>
            <a:picLocks noChangeAspect="1"/>
          </p:cNvPicPr>
          <p:nvPr/>
        </p:nvPicPr>
        <p:blipFill>
          <a:blip r:embed="rId2"/>
          <a:stretch>
            <a:fillRect/>
          </a:stretch>
        </p:blipFill>
        <p:spPr>
          <a:xfrm>
            <a:off x="947291" y="681284"/>
            <a:ext cx="10216284" cy="5736443"/>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Routine Maintenance for Horses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Food</a:t>
            </a:r>
          </a:p>
          <a:p>
            <a:pPr lvl="1"/>
            <a:r>
              <a:rPr lang="en-US" dirty="0"/>
              <a:t>Hoof care</a:t>
            </a:r>
          </a:p>
          <a:p>
            <a:pPr lvl="1"/>
            <a:r>
              <a:rPr lang="en-US" dirty="0"/>
              <a:t>Vaccinations, Veterinary Care, and Testing</a:t>
            </a:r>
          </a:p>
          <a:p>
            <a:pPr lvl="1"/>
            <a:r>
              <a:rPr lang="en-US" dirty="0"/>
              <a:t>Deworming</a:t>
            </a:r>
          </a:p>
          <a:p>
            <a:pPr lvl="1"/>
            <a:r>
              <a:rPr lang="en-US" dirty="0"/>
              <a:t>Shelter</a:t>
            </a:r>
          </a:p>
          <a:p>
            <a:pPr lvl="1"/>
            <a:r>
              <a:rPr lang="en-US" dirty="0"/>
              <a:t>Exercise</a:t>
            </a:r>
          </a:p>
          <a:p>
            <a:pPr lvl="1"/>
            <a:endParaRPr lang="en-US" dirty="0"/>
          </a:p>
        </p:txBody>
      </p:sp>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B5C7F-2497-4FAB-9E2E-E6A7EB669C3E}">
  <ds:schemaRefs>
    <ds:schemaRef ds:uri="http://schemas.microsoft.com/office/2006/documentManagement/types"/>
    <ds:schemaRef ds:uri="http://purl.org/dc/terms/"/>
    <ds:schemaRef ds:uri="http://schemas.microsoft.com/sharepoint/v3"/>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05d88611-e516-4d1a-b12e-39107e78b3d0"/>
    <ds:schemaRef ds:uri="56ea17bb-c96d-4826-b465-01eec0dd23dd"/>
    <ds:schemaRef ds:uri="http://www.w3.org/XML/1998/namespace"/>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158</TotalTime>
  <Words>1286</Words>
  <Application>Microsoft Office PowerPoint</Application>
  <PresentationFormat>Widescreen</PresentationFormat>
  <Paragraphs>114</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How do you know when you are sick?</vt:lpstr>
      <vt:lpstr>Since our horses cannot tell us when they are not feeling well, we must identify normal behaviors so we can recognize abnormal issues.</vt:lpstr>
      <vt:lpstr>Objectives</vt:lpstr>
      <vt:lpstr>What is “normal” Behavior?   Can you tell the difference between a healthy and sick horse?</vt:lpstr>
      <vt:lpstr>Healthy or Unhealthy?</vt:lpstr>
      <vt:lpstr>PowerPoint Presentation</vt:lpstr>
      <vt:lpstr>Routine Maintenance for Horses</vt:lpstr>
      <vt:lpstr>Food</vt:lpstr>
      <vt:lpstr>Hoof Care</vt:lpstr>
      <vt:lpstr>Vaccinations, Veterinary Care and Testing</vt:lpstr>
      <vt:lpstr>Deworming</vt:lpstr>
      <vt:lpstr>Shelter</vt:lpstr>
      <vt:lpstr>Exercise</vt:lpstr>
      <vt:lpstr>Common Issues</vt:lpstr>
      <vt:lpstr>Maintaining Horse Health Activity</vt:lpstr>
      <vt:lpstr>Questions for Review</vt:lpstr>
      <vt:lpstr>Questions for Review</vt:lpstr>
      <vt:lpstr>Questions for Review</vt:lpstr>
      <vt:lpstr>Questions for Review</vt:lpstr>
      <vt:lpstr>Summary</vt:lpstr>
      <vt:lpstr>References</vt:lpstr>
      <vt:lpstr>Texas College and Career Readiness 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6</cp:revision>
  <cp:lastPrinted>2017-07-07T16:17:37Z</cp:lastPrinted>
  <dcterms:created xsi:type="dcterms:W3CDTF">2017-07-11T23:58:30Z</dcterms:created>
  <dcterms:modified xsi:type="dcterms:W3CDTF">2017-07-25T13:58:49Z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