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14" r:id="rId8"/>
    <p:sldId id="322" r:id="rId9"/>
    <p:sldId id="323" r:id="rId10"/>
    <p:sldId id="324" r:id="rId11"/>
    <p:sldId id="325" r:id="rId12"/>
    <p:sldId id="326" r:id="rId13"/>
    <p:sldId id="327" r:id="rId14"/>
    <p:sldId id="328" r:id="rId15"/>
    <p:sldId id="329" r:id="rId16"/>
    <p:sldId id="330"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with Picture Slide" id="{63D2E889-0739-4A6E-B185-D5D1175C00F9}">
          <p14:sldIdLst>
            <p14:sldId id="314"/>
            <p14:sldId id="322"/>
            <p14:sldId id="323"/>
            <p14:sldId id="324"/>
            <p14:sldId id="325"/>
            <p14:sldId id="326"/>
            <p14:sldId id="327"/>
            <p14:sldId id="328"/>
            <p14:sldId id="329"/>
            <p14:sldId id="330"/>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Management</a:t>
            </a:r>
          </a:p>
          <a:p>
            <a:pPr lvl="1"/>
            <a:r>
              <a:rPr lang="en-US" dirty="0"/>
              <a:t>Another Piece of the Puzzle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Shows a “happy face”</a:t>
            </a:r>
          </a:p>
          <a:p>
            <a:pPr lvl="2"/>
            <a:r>
              <a:rPr lang="en-US" dirty="0"/>
              <a:t>It is ok to smile!  It’s contagious!</a:t>
            </a:r>
          </a:p>
          <a:p>
            <a:pPr lvl="1"/>
            <a:r>
              <a:rPr lang="en-US" dirty="0"/>
              <a:t>Cares about others</a:t>
            </a:r>
          </a:p>
          <a:p>
            <a:pPr lvl="2"/>
            <a:r>
              <a:rPr lang="en-US" dirty="0"/>
              <a:t>Encourages and looks for the good in others</a:t>
            </a:r>
          </a:p>
          <a:p>
            <a:pPr lvl="2"/>
            <a:r>
              <a:rPr lang="en-US" dirty="0"/>
              <a:t>Says “thank you”</a:t>
            </a:r>
          </a:p>
          <a:p>
            <a:pPr lvl="1"/>
            <a:r>
              <a:rPr lang="en-US" dirty="0"/>
              <a:t>Is considerate</a:t>
            </a:r>
          </a:p>
          <a:p>
            <a:pPr lvl="2"/>
            <a:r>
              <a:rPr lang="en-US" dirty="0"/>
              <a:t>Takes interest</a:t>
            </a:r>
          </a:p>
          <a:p>
            <a:pPr lvl="2"/>
            <a:r>
              <a:rPr lang="en-US" dirty="0"/>
              <a:t>Calls people by their names</a:t>
            </a:r>
          </a:p>
          <a:p>
            <a:pPr lvl="2"/>
            <a:r>
              <a:rPr lang="en-US" dirty="0"/>
              <a:t>Recognizes birthdays, anniversaries, etc.</a:t>
            </a:r>
          </a:p>
        </p:txBody>
      </p:sp>
      <p:sp>
        <p:nvSpPr>
          <p:cNvPr id="5" name="Content Placeholder 4">
            <a:extLst>
              <a:ext uri="{FF2B5EF4-FFF2-40B4-BE49-F238E27FC236}">
                <a16:creationId xmlns:a16="http://schemas.microsoft.com/office/drawing/2014/main" id="{B4E32D2F-B245-4F7E-916C-56F19A51CD4F}"/>
              </a:ext>
            </a:extLst>
          </p:cNvPr>
          <p:cNvSpPr>
            <a:spLocks noGrp="1"/>
          </p:cNvSpPr>
          <p:nvPr>
            <p:ph sz="half" idx="10"/>
          </p:nvPr>
        </p:nvSpPr>
        <p:spPr/>
        <p:txBody>
          <a:bodyPr/>
          <a:lstStyle/>
          <a:p>
            <a:pPr lvl="1"/>
            <a:r>
              <a:rPr lang="en-US" dirty="0"/>
              <a:t>Listens</a:t>
            </a:r>
          </a:p>
          <a:p>
            <a:pPr lvl="2"/>
            <a:r>
              <a:rPr lang="en-US" dirty="0"/>
              <a:t>Asks questions</a:t>
            </a:r>
          </a:p>
          <a:p>
            <a:pPr lvl="2"/>
            <a:r>
              <a:rPr lang="en-US" dirty="0"/>
              <a:t>Recalls information</a:t>
            </a:r>
          </a:p>
          <a:p>
            <a:pPr lvl="1"/>
            <a:r>
              <a:rPr lang="en-US" dirty="0"/>
              <a:t>Encourages interaction</a:t>
            </a:r>
          </a:p>
          <a:p>
            <a:pPr lvl="2"/>
            <a:r>
              <a:rPr lang="en-US" dirty="0"/>
              <a:t>Does not gossip</a:t>
            </a:r>
          </a:p>
          <a:p>
            <a:pPr lvl="2"/>
            <a:r>
              <a:rPr lang="en-US" dirty="0"/>
              <a:t>Treats everyone equally</a:t>
            </a:r>
          </a:p>
          <a:p>
            <a:pPr lvl="2"/>
            <a:r>
              <a:rPr lang="en-US" dirty="0"/>
              <a:t>Is a team player</a:t>
            </a:r>
          </a:p>
          <a:p>
            <a:pPr lvl="2"/>
            <a:r>
              <a:rPr lang="en-US" dirty="0"/>
              <a:t>Is trustworthy</a:t>
            </a:r>
          </a:p>
          <a:p>
            <a:endParaRPr lang="en-US" dirty="0"/>
          </a:p>
        </p:txBody>
      </p:sp>
    </p:spTree>
    <p:extLst>
      <p:ext uri="{BB962C8B-B14F-4D97-AF65-F5344CB8AC3E}">
        <p14:creationId xmlns:p14="http://schemas.microsoft.com/office/powerpoint/2010/main" val="430499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Handles disagreements quickly and fairly</a:t>
            </a:r>
          </a:p>
          <a:p>
            <a:pPr lvl="2"/>
            <a:r>
              <a:rPr lang="en-US" dirty="0"/>
              <a:t>Resolves conflict</a:t>
            </a:r>
          </a:p>
          <a:p>
            <a:pPr lvl="1"/>
            <a:r>
              <a:rPr lang="en-US" dirty="0"/>
              <a:t>Communicates clearly</a:t>
            </a:r>
          </a:p>
          <a:p>
            <a:pPr lvl="2"/>
            <a:r>
              <a:rPr lang="en-US" dirty="0"/>
              <a:t>Written</a:t>
            </a:r>
          </a:p>
          <a:p>
            <a:pPr lvl="2"/>
            <a:r>
              <a:rPr lang="en-US" dirty="0"/>
              <a:t>Oral</a:t>
            </a:r>
          </a:p>
          <a:p>
            <a:pPr lvl="1"/>
            <a:r>
              <a:rPr lang="en-US" dirty="0"/>
              <a:t>Appreciates humor at appropriate times</a:t>
            </a:r>
          </a:p>
          <a:p>
            <a:pPr lvl="2"/>
            <a:r>
              <a:rPr lang="en-US" dirty="0"/>
              <a:t>Humor alleviates stress</a:t>
            </a:r>
          </a:p>
          <a:p>
            <a:pPr lvl="2"/>
            <a:r>
              <a:rPr lang="en-US" dirty="0"/>
              <a:t>Timing must be appropriate</a:t>
            </a:r>
          </a:p>
        </p:txBody>
      </p:sp>
      <p:sp>
        <p:nvSpPr>
          <p:cNvPr id="7" name="Content Placeholder 6">
            <a:extLst>
              <a:ext uri="{FF2B5EF4-FFF2-40B4-BE49-F238E27FC236}">
                <a16:creationId xmlns:a16="http://schemas.microsoft.com/office/drawing/2014/main" id="{12253507-BA20-41DE-BDC2-BBFE0922C270}"/>
              </a:ext>
            </a:extLst>
          </p:cNvPr>
          <p:cNvSpPr>
            <a:spLocks noGrp="1"/>
          </p:cNvSpPr>
          <p:nvPr>
            <p:ph sz="half" idx="10"/>
          </p:nvPr>
        </p:nvSpPr>
        <p:spPr>
          <a:xfrm>
            <a:off x="6477000" y="3479982"/>
            <a:ext cx="5328050" cy="2674755"/>
          </a:xfrm>
        </p:spPr>
        <p:txBody>
          <a:bodyPr/>
          <a:lstStyle/>
          <a:p>
            <a:pPr lvl="1"/>
            <a:r>
              <a:rPr lang="en-US" dirty="0"/>
              <a:t>Is empathetic</a:t>
            </a:r>
          </a:p>
          <a:p>
            <a:pPr lvl="2"/>
            <a:r>
              <a:rPr lang="en-US" dirty="0"/>
              <a:t>Walks in “others’ shoes” easily</a:t>
            </a:r>
          </a:p>
          <a:p>
            <a:pPr lvl="1"/>
            <a:r>
              <a:rPr lang="en-US" dirty="0"/>
              <a:t>Is not negative and does not whine</a:t>
            </a:r>
          </a:p>
          <a:p>
            <a:pPr lvl="2"/>
            <a:r>
              <a:rPr lang="en-US" dirty="0"/>
              <a:t>Sets a good example</a:t>
            </a:r>
          </a:p>
          <a:p>
            <a:pPr lvl="2"/>
            <a:r>
              <a:rPr lang="en-US" dirty="0"/>
              <a:t>Is not a “cry baby”</a:t>
            </a:r>
          </a:p>
          <a:p>
            <a:endParaRPr lang="en-US" dirty="0"/>
          </a:p>
        </p:txBody>
      </p:sp>
      <p:pic>
        <p:nvPicPr>
          <p:cNvPr id="8" name="Picture 7" descr="37732483.thb.jpg">
            <a:extLst>
              <a:ext uri="{FF2B5EF4-FFF2-40B4-BE49-F238E27FC236}">
                <a16:creationId xmlns:a16="http://schemas.microsoft.com/office/drawing/2014/main" id="{D5185A6B-DA05-47CB-B7EC-E73FD8EE1615}"/>
              </a:ext>
            </a:extLst>
          </p:cNvPr>
          <p:cNvPicPr>
            <a:picLocks noChangeAspect="1"/>
          </p:cNvPicPr>
          <p:nvPr/>
        </p:nvPicPr>
        <p:blipFill>
          <a:blip r:embed="rId2"/>
          <a:stretch>
            <a:fillRect/>
          </a:stretch>
        </p:blipFill>
        <p:spPr>
          <a:xfrm>
            <a:off x="6825109" y="1420420"/>
            <a:ext cx="3003046" cy="1990590"/>
          </a:xfrm>
          <a:prstGeom prst="rect">
            <a:avLst/>
          </a:prstGeom>
        </p:spPr>
      </p:pic>
    </p:spTree>
    <p:extLst>
      <p:ext uri="{BB962C8B-B14F-4D97-AF65-F5344CB8AC3E}">
        <p14:creationId xmlns:p14="http://schemas.microsoft.com/office/powerpoint/2010/main" val="945743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Is able to give clear directions</a:t>
            </a:r>
          </a:p>
          <a:p>
            <a:pPr lvl="1"/>
            <a:r>
              <a:rPr lang="en-US" dirty="0"/>
              <a:t>Has skills to train employees adequately</a:t>
            </a:r>
          </a:p>
          <a:p>
            <a:pPr lvl="1"/>
            <a:r>
              <a:rPr lang="en-US" dirty="0"/>
              <a:t>Has vision</a:t>
            </a:r>
          </a:p>
          <a:p>
            <a:pPr lvl="1"/>
            <a:r>
              <a:rPr lang="en-US" dirty="0"/>
              <a:t>Is consistent and fair and firm</a:t>
            </a:r>
          </a:p>
          <a:p>
            <a:pPr lvl="1"/>
            <a:r>
              <a:rPr lang="en-US" dirty="0"/>
              <a:t>Acts as a good example</a:t>
            </a:r>
          </a:p>
          <a:p>
            <a:pPr lvl="1"/>
            <a:r>
              <a:rPr lang="en-US" dirty="0"/>
              <a:t>Delegates responsibilities</a:t>
            </a:r>
          </a:p>
          <a:p>
            <a:pPr lvl="1"/>
            <a:r>
              <a:rPr lang="en-US" dirty="0"/>
              <a:t>Fosters initiative</a:t>
            </a:r>
          </a:p>
        </p:txBody>
      </p:sp>
      <p:pic>
        <p:nvPicPr>
          <p:cNvPr id="9" name="Picture 8" descr="45379700.thb.jpg">
            <a:extLst>
              <a:ext uri="{FF2B5EF4-FFF2-40B4-BE49-F238E27FC236}">
                <a16:creationId xmlns:a16="http://schemas.microsoft.com/office/drawing/2014/main" id="{1DE88182-B9D9-4FD4-BF0E-D13810E1A7FD}"/>
              </a:ext>
            </a:extLst>
          </p:cNvPr>
          <p:cNvPicPr>
            <a:picLocks noChangeAspect="1"/>
          </p:cNvPicPr>
          <p:nvPr/>
        </p:nvPicPr>
        <p:blipFill>
          <a:blip r:embed="rId2"/>
          <a:stretch>
            <a:fillRect/>
          </a:stretch>
        </p:blipFill>
        <p:spPr>
          <a:xfrm>
            <a:off x="6117929" y="1614453"/>
            <a:ext cx="4884124" cy="3251431"/>
          </a:xfrm>
          <a:prstGeom prst="rect">
            <a:avLst/>
          </a:prstGeom>
        </p:spPr>
      </p:pic>
    </p:spTree>
    <p:extLst>
      <p:ext uri="{BB962C8B-B14F-4D97-AF65-F5344CB8AC3E}">
        <p14:creationId xmlns:p14="http://schemas.microsoft.com/office/powerpoint/2010/main" val="2901634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Bell Work Activity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r>
              <a:rPr lang="en-US" dirty="0"/>
              <a:t>Answer the following questions on a sheet of paper. </a:t>
            </a:r>
          </a:p>
          <a:p>
            <a:endParaRPr lang="en-US" dirty="0"/>
          </a:p>
          <a:p>
            <a:r>
              <a:rPr lang="en-US" dirty="0"/>
              <a:t>1. Describe two experiences where you have had to manage a group of people. </a:t>
            </a:r>
          </a:p>
          <a:p>
            <a:r>
              <a:rPr lang="en-US" dirty="0"/>
              <a:t>2. Describe aspects of the experience that you liked. Then, describe aspects that you disliked. </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Warm-Up Activity: Terms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r>
              <a:rPr lang="en-US" dirty="0"/>
              <a:t>There are several important  terms and definitions  students need to know.</a:t>
            </a:r>
          </a:p>
          <a:p>
            <a:endParaRPr lang="en-US" dirty="0"/>
          </a:p>
          <a:p>
            <a:pPr marL="514350" indent="-514350">
              <a:buFont typeface="+mj-lt"/>
              <a:buAutoNum type="arabicPeriod"/>
            </a:pPr>
            <a:r>
              <a:rPr lang="en-US" dirty="0"/>
              <a:t>Complete Management: Another Piece of the Puzzle Student Notes. </a:t>
            </a:r>
          </a:p>
          <a:p>
            <a:pPr marL="514350" indent="-514350">
              <a:buFont typeface="+mj-lt"/>
              <a:buAutoNum type="arabicPeriod"/>
            </a:pPr>
            <a:r>
              <a:rPr lang="en-US" dirty="0"/>
              <a:t>Students may work in groups. </a:t>
            </a:r>
          </a:p>
        </p:txBody>
      </p:sp>
    </p:spTree>
    <p:extLst>
      <p:ext uri="{BB962C8B-B14F-4D97-AF65-F5344CB8AC3E}">
        <p14:creationId xmlns:p14="http://schemas.microsoft.com/office/powerpoint/2010/main" val="408142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 Management Structures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Vertical Organization</a:t>
            </a:r>
          </a:p>
          <a:p>
            <a:pPr lvl="2"/>
            <a:r>
              <a:rPr lang="en-US" dirty="0"/>
              <a:t>Manager performs particular department function  well.</a:t>
            </a:r>
          </a:p>
          <a:p>
            <a:pPr lvl="2"/>
            <a:r>
              <a:rPr lang="en-US" dirty="0"/>
              <a:t>Top management</a:t>
            </a:r>
          </a:p>
          <a:p>
            <a:pPr lvl="2"/>
            <a:r>
              <a:rPr lang="en-US" dirty="0"/>
              <a:t>Middle management</a:t>
            </a:r>
          </a:p>
          <a:p>
            <a:pPr lvl="2"/>
            <a:r>
              <a:rPr lang="en-US" dirty="0"/>
              <a:t>Supervisory-level</a:t>
            </a:r>
          </a:p>
        </p:txBody>
      </p:sp>
      <p:sp>
        <p:nvSpPr>
          <p:cNvPr id="4" name="Content Placeholder 3">
            <a:extLst>
              <a:ext uri="{FF2B5EF4-FFF2-40B4-BE49-F238E27FC236}">
                <a16:creationId xmlns:a16="http://schemas.microsoft.com/office/drawing/2014/main" id="{83E75DA7-000A-4E22-ABA0-B83A70CBC2BA}"/>
              </a:ext>
            </a:extLst>
          </p:cNvPr>
          <p:cNvSpPr>
            <a:spLocks noGrp="1"/>
          </p:cNvSpPr>
          <p:nvPr>
            <p:ph sz="half" idx="10"/>
          </p:nvPr>
        </p:nvSpPr>
        <p:spPr/>
        <p:txBody>
          <a:bodyPr/>
          <a:lstStyle/>
          <a:p>
            <a:pPr lvl="1"/>
            <a:r>
              <a:rPr lang="en-US" dirty="0"/>
              <a:t>Horizontal Organization</a:t>
            </a:r>
          </a:p>
          <a:p>
            <a:pPr lvl="2"/>
            <a:r>
              <a:rPr lang="en-US" dirty="0"/>
              <a:t>Became popular due to downsizing in the 1980s and 1990s</a:t>
            </a:r>
          </a:p>
          <a:p>
            <a:pPr lvl="2"/>
            <a:r>
              <a:rPr lang="en-US" dirty="0"/>
              <a:t>Self-managing teams set own goals and make own decisions</a:t>
            </a:r>
          </a:p>
          <a:p>
            <a:pPr lvl="2"/>
            <a:r>
              <a:rPr lang="en-US" dirty="0"/>
              <a:t>Customer oriented</a:t>
            </a:r>
          </a:p>
          <a:p>
            <a:pPr lvl="2"/>
            <a:r>
              <a:rPr lang="en-US" dirty="0"/>
              <a:t>Adopted by most car manufacturers </a:t>
            </a:r>
          </a:p>
          <a:p>
            <a:endParaRPr lang="en-US" dirty="0"/>
          </a:p>
        </p:txBody>
      </p:sp>
      <p:pic>
        <p:nvPicPr>
          <p:cNvPr id="5" name="Picture 4">
            <a:extLst>
              <a:ext uri="{FF2B5EF4-FFF2-40B4-BE49-F238E27FC236}">
                <a16:creationId xmlns:a16="http://schemas.microsoft.com/office/drawing/2014/main" id="{0FC95241-821E-4956-BF5F-DF24981D64E0}"/>
              </a:ext>
            </a:extLst>
          </p:cNvPr>
          <p:cNvPicPr>
            <a:picLocks noChangeAspect="1"/>
          </p:cNvPicPr>
          <p:nvPr/>
        </p:nvPicPr>
        <p:blipFill>
          <a:blip r:embed="rId2"/>
          <a:stretch>
            <a:fillRect/>
          </a:stretch>
        </p:blipFill>
        <p:spPr>
          <a:xfrm>
            <a:off x="1456871" y="4056101"/>
            <a:ext cx="3503256" cy="2325852"/>
          </a:xfrm>
          <a:prstGeom prst="rect">
            <a:avLst/>
          </a:prstGeom>
        </p:spPr>
      </p:pic>
    </p:spTree>
    <p:extLst>
      <p:ext uri="{BB962C8B-B14F-4D97-AF65-F5344CB8AC3E}">
        <p14:creationId xmlns:p14="http://schemas.microsoft.com/office/powerpoint/2010/main" val="239233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 Management Functions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Planning</a:t>
            </a:r>
          </a:p>
          <a:p>
            <a:pPr lvl="2"/>
            <a:r>
              <a:rPr lang="en-US" dirty="0"/>
              <a:t>Long-range</a:t>
            </a:r>
          </a:p>
          <a:p>
            <a:pPr lvl="2"/>
            <a:r>
              <a:rPr lang="en-US" dirty="0"/>
              <a:t>Short-range</a:t>
            </a:r>
          </a:p>
          <a:p>
            <a:pPr lvl="1"/>
            <a:r>
              <a:rPr lang="en-US" dirty="0"/>
              <a:t>Organizing</a:t>
            </a:r>
          </a:p>
          <a:p>
            <a:pPr lvl="2"/>
            <a:r>
              <a:rPr lang="en-US" dirty="0"/>
              <a:t>Arrange staff to accomplish goals</a:t>
            </a:r>
          </a:p>
          <a:p>
            <a:pPr lvl="2"/>
            <a:r>
              <a:rPr lang="en-US" dirty="0"/>
              <a:t>Organizational chart</a:t>
            </a:r>
          </a:p>
          <a:p>
            <a:pPr lvl="1"/>
            <a:r>
              <a:rPr lang="en-US" dirty="0"/>
              <a:t>Controlling</a:t>
            </a:r>
          </a:p>
          <a:p>
            <a:pPr lvl="2"/>
            <a:r>
              <a:rPr lang="en-US" dirty="0"/>
              <a:t>Performance is measured and compared with goals</a:t>
            </a:r>
          </a:p>
          <a:p>
            <a:pPr lvl="2"/>
            <a:r>
              <a:rPr lang="en-US" dirty="0"/>
              <a:t>Setting standards, areas of improvement</a:t>
            </a:r>
          </a:p>
        </p:txBody>
      </p:sp>
      <p:pic>
        <p:nvPicPr>
          <p:cNvPr id="8" name="Picture 7" descr="32015818.thb.jpg">
            <a:extLst>
              <a:ext uri="{FF2B5EF4-FFF2-40B4-BE49-F238E27FC236}">
                <a16:creationId xmlns:a16="http://schemas.microsoft.com/office/drawing/2014/main" id="{7921C1DF-F600-4610-B9D4-0B621ADD6C08}"/>
              </a:ext>
            </a:extLst>
          </p:cNvPr>
          <p:cNvPicPr>
            <a:picLocks noChangeAspect="1"/>
          </p:cNvPicPr>
          <p:nvPr/>
        </p:nvPicPr>
        <p:blipFill>
          <a:blip r:embed="rId2"/>
          <a:stretch>
            <a:fillRect/>
          </a:stretch>
        </p:blipFill>
        <p:spPr>
          <a:xfrm>
            <a:off x="6342625" y="1900613"/>
            <a:ext cx="4457491" cy="2967415"/>
          </a:xfrm>
          <a:prstGeom prst="rect">
            <a:avLst/>
          </a:prstGeom>
        </p:spPr>
      </p:pic>
    </p:spTree>
    <p:extLst>
      <p:ext uri="{BB962C8B-B14F-4D97-AF65-F5344CB8AC3E}">
        <p14:creationId xmlns:p14="http://schemas.microsoft.com/office/powerpoint/2010/main" val="157197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 Management Functions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Staffing</a:t>
            </a:r>
          </a:p>
          <a:p>
            <a:pPr lvl="2"/>
            <a:r>
              <a:rPr lang="en-US" dirty="0"/>
              <a:t>Recruit and hire; evaluate performance</a:t>
            </a:r>
          </a:p>
          <a:p>
            <a:pPr lvl="1"/>
            <a:r>
              <a:rPr lang="en-US" dirty="0"/>
              <a:t>Leading</a:t>
            </a:r>
          </a:p>
          <a:p>
            <a:pPr lvl="2"/>
            <a:r>
              <a:rPr lang="en-US" dirty="0"/>
              <a:t>Communicate direction of business; commitment; motivation; drive</a:t>
            </a:r>
          </a:p>
        </p:txBody>
      </p:sp>
    </p:spTree>
    <p:extLst>
      <p:ext uri="{BB962C8B-B14F-4D97-AF65-F5344CB8AC3E}">
        <p14:creationId xmlns:p14="http://schemas.microsoft.com/office/powerpoint/2010/main" val="120653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 Management Styles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Autocratic </a:t>
            </a:r>
          </a:p>
          <a:p>
            <a:pPr lvl="2"/>
            <a:r>
              <a:rPr lang="en-US" dirty="0"/>
              <a:t>Makes decisions with virtually no input</a:t>
            </a:r>
          </a:p>
          <a:p>
            <a:pPr lvl="2"/>
            <a:r>
              <a:rPr lang="en-US" dirty="0"/>
              <a:t>“My way or the highway”</a:t>
            </a:r>
          </a:p>
          <a:p>
            <a:pPr lvl="1"/>
            <a:r>
              <a:rPr lang="en-US" dirty="0"/>
              <a:t>Chaotic</a:t>
            </a:r>
          </a:p>
          <a:p>
            <a:pPr lvl="2"/>
            <a:r>
              <a:rPr lang="en-US" dirty="0"/>
              <a:t>Allows employees to make all decisions </a:t>
            </a:r>
          </a:p>
          <a:p>
            <a:pPr lvl="2"/>
            <a:r>
              <a:rPr lang="en-US" dirty="0"/>
              <a:t>Can be a “circus” </a:t>
            </a:r>
          </a:p>
          <a:p>
            <a:pPr lvl="1"/>
            <a:r>
              <a:rPr lang="en-US" dirty="0"/>
              <a:t>Consultative</a:t>
            </a:r>
          </a:p>
          <a:p>
            <a:pPr lvl="2"/>
            <a:r>
              <a:rPr lang="en-US" dirty="0"/>
              <a:t>Gets feedback and adjusts when necessary </a:t>
            </a:r>
          </a:p>
          <a:p>
            <a:pPr lvl="2"/>
            <a:r>
              <a:rPr lang="en-US" dirty="0"/>
              <a:t>Can be slow; Advisory Board can be helpful </a:t>
            </a:r>
          </a:p>
        </p:txBody>
      </p:sp>
    </p:spTree>
    <p:extLst>
      <p:ext uri="{BB962C8B-B14F-4D97-AF65-F5344CB8AC3E}">
        <p14:creationId xmlns:p14="http://schemas.microsoft.com/office/powerpoint/2010/main" val="1735812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 Management Styles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Democratic</a:t>
            </a:r>
          </a:p>
          <a:p>
            <a:pPr lvl="2"/>
            <a:r>
              <a:rPr lang="en-US" dirty="0"/>
              <a:t>Allows majority rule; sometimes a slow process</a:t>
            </a:r>
          </a:p>
          <a:p>
            <a:pPr lvl="2"/>
            <a:r>
              <a:rPr lang="en-US" dirty="0"/>
              <a:t>But it is easier to get employee’s approval</a:t>
            </a:r>
          </a:p>
          <a:p>
            <a:pPr lvl="1"/>
            <a:r>
              <a:rPr lang="en-US" dirty="0"/>
              <a:t>Laissez-faire</a:t>
            </a:r>
          </a:p>
          <a:p>
            <a:pPr lvl="2"/>
            <a:r>
              <a:rPr lang="en-US" dirty="0"/>
              <a:t>Manager acts as a mentor; allows employees some control</a:t>
            </a:r>
          </a:p>
          <a:p>
            <a:pPr lvl="2"/>
            <a:r>
              <a:rPr lang="en-US" dirty="0"/>
              <a:t>Focus on results, not how work gets done</a:t>
            </a:r>
          </a:p>
          <a:p>
            <a:pPr lvl="1"/>
            <a:r>
              <a:rPr lang="en-US" dirty="0"/>
              <a:t>Persuasive</a:t>
            </a:r>
          </a:p>
          <a:p>
            <a:pPr lvl="2"/>
            <a:r>
              <a:rPr lang="en-US" dirty="0"/>
              <a:t>Makes decision, then takes time to convince employees it was good</a:t>
            </a:r>
          </a:p>
          <a:p>
            <a:pPr lvl="2"/>
            <a:r>
              <a:rPr lang="en-US" dirty="0"/>
              <a:t>Spends time getting people to “buy in”</a:t>
            </a:r>
          </a:p>
        </p:txBody>
      </p:sp>
    </p:spTree>
    <p:extLst>
      <p:ext uri="{BB962C8B-B14F-4D97-AF65-F5344CB8AC3E}">
        <p14:creationId xmlns:p14="http://schemas.microsoft.com/office/powerpoint/2010/main" val="37542306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purl.org/dc/dcmitype/"/>
    <ds:schemaRef ds:uri="http://purl.org/dc/terms/"/>
    <ds:schemaRef ds:uri="http://schemas.microsoft.com/office/2006/documentManagement/types"/>
    <ds:schemaRef ds:uri="http://purl.org/dc/elements/1.1/"/>
    <ds:schemaRef ds:uri="http://schemas.microsoft.com/sharepoint/v3"/>
    <ds:schemaRef ds:uri="http://schemas.microsoft.com/office/infopath/2007/PartnerControls"/>
    <ds:schemaRef ds:uri="http://schemas.openxmlformats.org/package/2006/metadata/core-properties"/>
    <ds:schemaRef ds:uri="56ea17bb-c96d-4826-b465-01eec0dd23d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55</TotalTime>
  <Words>444</Words>
  <Application>Microsoft Office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Bell Work Activity</vt:lpstr>
      <vt:lpstr>Warm-Up Activity: Terms</vt:lpstr>
      <vt:lpstr> Management Structures</vt:lpstr>
      <vt:lpstr> Management Functions</vt:lpstr>
      <vt:lpstr> Management Functions</vt:lpstr>
      <vt:lpstr> Management Styles</vt:lpstr>
      <vt:lpstr> Management Styles</vt:lpstr>
      <vt:lpstr>An Effective Manager</vt:lpstr>
      <vt:lpstr>An Effective Manager</vt:lpstr>
      <vt:lpstr>An Effective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15</cp:revision>
  <cp:lastPrinted>2017-07-07T16:17:37Z</cp:lastPrinted>
  <dcterms:created xsi:type="dcterms:W3CDTF">2017-07-11T23:58:30Z</dcterms:created>
  <dcterms:modified xsi:type="dcterms:W3CDTF">2017-07-13T19:15:37Z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