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1"/>
  </p:notesMasterIdLst>
  <p:sldIdLst>
    <p:sldId id="321" r:id="rId6"/>
    <p:sldId id="319" r:id="rId7"/>
    <p:sldId id="322" r:id="rId8"/>
    <p:sldId id="323" r:id="rId9"/>
    <p:sldId id="324" r:id="rId10"/>
    <p:sldId id="325" r:id="rId11"/>
    <p:sldId id="329" r:id="rId12"/>
    <p:sldId id="326" r:id="rId13"/>
    <p:sldId id="327" r:id="rId14"/>
    <p:sldId id="328" r:id="rId15"/>
    <p:sldId id="330" r:id="rId16"/>
    <p:sldId id="331" r:id="rId17"/>
    <p:sldId id="332" r:id="rId18"/>
    <p:sldId id="333" r:id="rId19"/>
    <p:sldId id="334" r:id="rId2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 id="4" name="Swati Gupta" initials="SG" lastIdx="4" clrIdx="3">
    <p:extLst>
      <p:ext uri="{19B8F6BF-5375-455C-9EA6-DF929625EA0E}">
        <p15:presenceInfo xmlns:p15="http://schemas.microsoft.com/office/powerpoint/2012/main" userId="Swati Gupt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116" d="100"/>
          <a:sy n="116" d="100"/>
        </p:scale>
        <p:origin x="389" y="67"/>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7/13/2017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US" altLang="en-US" dirty="0"/>
              <a:t>Maslow’s Hierarchy of Human Needs</a:t>
            </a:r>
            <a:endParaRPr lang="en-US" dirty="0"/>
          </a:p>
          <a:p>
            <a:pPr lvl="1"/>
            <a:r>
              <a:rPr lang="en-US" dirty="0"/>
              <a:t>Need: a lack of something required or desired.</a:t>
            </a:r>
          </a:p>
          <a:p>
            <a:pPr lvl="1"/>
            <a:endParaRPr lang="en-US" dirty="0"/>
          </a:p>
          <a:p>
            <a:pPr lvl="1"/>
            <a:r>
              <a:rPr lang="en-US" i="1" dirty="0"/>
              <a:t>*Needs motivate us to act!</a:t>
            </a:r>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0AF73-38FB-4836-BDED-AE3278D9645A}"/>
              </a:ext>
            </a:extLst>
          </p:cNvPr>
          <p:cNvSpPr>
            <a:spLocks noGrp="1"/>
          </p:cNvSpPr>
          <p:nvPr>
            <p:ph type="title"/>
          </p:nvPr>
        </p:nvSpPr>
        <p:spPr/>
        <p:txBody>
          <a:bodyPr/>
          <a:lstStyle/>
          <a:p>
            <a:r>
              <a:rPr lang="en-US" altLang="en-US" dirty="0"/>
              <a:t>To meet our human needs</a:t>
            </a:r>
            <a:r>
              <a:rPr lang="en-US" dirty="0"/>
              <a:t> we usually learn what works by </a:t>
            </a:r>
            <a:endParaRPr lang="en-US" b="0" dirty="0"/>
          </a:p>
        </p:txBody>
      </p:sp>
      <p:sp>
        <p:nvSpPr>
          <p:cNvPr id="6" name="Content Placeholder 5">
            <a:extLst>
              <a:ext uri="{FF2B5EF4-FFF2-40B4-BE49-F238E27FC236}">
                <a16:creationId xmlns:a16="http://schemas.microsoft.com/office/drawing/2014/main" id="{9D1FE4BA-A27D-4594-A766-A2B92D084F77}"/>
              </a:ext>
            </a:extLst>
          </p:cNvPr>
          <p:cNvSpPr>
            <a:spLocks noGrp="1"/>
          </p:cNvSpPr>
          <p:nvPr>
            <p:ph sz="half" idx="1"/>
          </p:nvPr>
        </p:nvSpPr>
        <p:spPr>
          <a:xfrm>
            <a:off x="737881" y="1420420"/>
            <a:ext cx="5354944" cy="4734318"/>
          </a:xfrm>
        </p:spPr>
        <p:txBody>
          <a:bodyPr/>
          <a:lstStyle/>
          <a:p>
            <a:pPr marL="0" lvl="1" indent="0">
              <a:buNone/>
            </a:pPr>
            <a:endParaRPr lang="en-US" dirty="0"/>
          </a:p>
          <a:p>
            <a:pPr marL="0" lvl="1" indent="0">
              <a:buNone/>
            </a:pPr>
            <a:endParaRPr lang="en-US" dirty="0"/>
          </a:p>
          <a:p>
            <a:pPr lvl="1"/>
            <a:r>
              <a:rPr lang="en-US" dirty="0"/>
              <a:t>Trial-and-error</a:t>
            </a:r>
          </a:p>
          <a:p>
            <a:pPr lvl="1"/>
            <a:r>
              <a:rPr lang="en-US" dirty="0"/>
              <a:t>Direct methods v. Indirect methods</a:t>
            </a:r>
          </a:p>
          <a:p>
            <a:pPr lvl="1"/>
            <a:r>
              <a:rPr lang="en-US" dirty="0"/>
              <a:t>Stress reactions</a:t>
            </a:r>
          </a:p>
          <a:p>
            <a:pPr lvl="1"/>
            <a:r>
              <a:rPr lang="en-US" dirty="0"/>
              <a:t>Challenges and responsibilities</a:t>
            </a:r>
          </a:p>
        </p:txBody>
      </p:sp>
      <p:pic>
        <p:nvPicPr>
          <p:cNvPr id="3" name="Picture 2">
            <a:extLst>
              <a:ext uri="{FF2B5EF4-FFF2-40B4-BE49-F238E27FC236}">
                <a16:creationId xmlns:a16="http://schemas.microsoft.com/office/drawing/2014/main" id="{0C544B32-2C94-4C0C-9157-678E6B7E6328}"/>
              </a:ext>
            </a:extLst>
          </p:cNvPr>
          <p:cNvPicPr>
            <a:picLocks noChangeAspect="1"/>
          </p:cNvPicPr>
          <p:nvPr/>
        </p:nvPicPr>
        <p:blipFill>
          <a:blip r:embed="rId2"/>
          <a:stretch>
            <a:fillRect/>
          </a:stretch>
        </p:blipFill>
        <p:spPr>
          <a:xfrm>
            <a:off x="7298800" y="1715374"/>
            <a:ext cx="2962800" cy="4144410"/>
          </a:xfrm>
          <a:prstGeom prst="rect">
            <a:avLst/>
          </a:prstGeom>
        </p:spPr>
      </p:pic>
    </p:spTree>
    <p:extLst>
      <p:ext uri="{BB962C8B-B14F-4D97-AF65-F5344CB8AC3E}">
        <p14:creationId xmlns:p14="http://schemas.microsoft.com/office/powerpoint/2010/main" val="32163952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0AF73-38FB-4836-BDED-AE3278D9645A}"/>
              </a:ext>
            </a:extLst>
          </p:cNvPr>
          <p:cNvSpPr>
            <a:spLocks noGrp="1"/>
          </p:cNvSpPr>
          <p:nvPr>
            <p:ph type="title"/>
          </p:nvPr>
        </p:nvSpPr>
        <p:spPr/>
        <p:txBody>
          <a:bodyPr/>
          <a:lstStyle/>
          <a:p>
            <a:r>
              <a:rPr lang="en-US" altLang="en-US" dirty="0"/>
              <a:t>INDIRECT METHODS</a:t>
            </a:r>
            <a:endParaRPr lang="en-US" b="0" dirty="0"/>
          </a:p>
        </p:txBody>
      </p:sp>
      <p:sp>
        <p:nvSpPr>
          <p:cNvPr id="6" name="Content Placeholder 5">
            <a:extLst>
              <a:ext uri="{FF2B5EF4-FFF2-40B4-BE49-F238E27FC236}">
                <a16:creationId xmlns:a16="http://schemas.microsoft.com/office/drawing/2014/main" id="{9D1FE4BA-A27D-4594-A766-A2B92D084F77}"/>
              </a:ext>
            </a:extLst>
          </p:cNvPr>
          <p:cNvSpPr>
            <a:spLocks noGrp="1"/>
          </p:cNvSpPr>
          <p:nvPr>
            <p:ph sz="half" idx="1"/>
          </p:nvPr>
        </p:nvSpPr>
        <p:spPr/>
        <p:txBody>
          <a:bodyPr/>
          <a:lstStyle/>
          <a:p>
            <a:pPr lvl="1"/>
            <a:r>
              <a:rPr lang="en-US" dirty="0"/>
              <a:t>Suppression</a:t>
            </a:r>
          </a:p>
          <a:p>
            <a:pPr lvl="1"/>
            <a:r>
              <a:rPr lang="en-US" dirty="0"/>
              <a:t>Projection</a:t>
            </a:r>
          </a:p>
          <a:p>
            <a:pPr lvl="1"/>
            <a:r>
              <a:rPr lang="en-US" dirty="0"/>
              <a:t>Denial</a:t>
            </a:r>
          </a:p>
          <a:p>
            <a:pPr lvl="1"/>
            <a:r>
              <a:rPr lang="en-US" dirty="0"/>
              <a:t>Rationalization</a:t>
            </a:r>
          </a:p>
          <a:p>
            <a:pPr lvl="1"/>
            <a:r>
              <a:rPr lang="en-US" dirty="0"/>
              <a:t>Compensation</a:t>
            </a:r>
          </a:p>
          <a:p>
            <a:pPr marL="0" lvl="1" indent="0">
              <a:buNone/>
            </a:pPr>
            <a:endParaRPr lang="en-US" dirty="0"/>
          </a:p>
          <a:p>
            <a:pPr marL="0" lvl="1" indent="0">
              <a:buNone/>
            </a:pPr>
            <a:r>
              <a:rPr lang="en-US" dirty="0"/>
              <a:t>*Note:  These are unhealthy when used too often, but sometimes allow us to cope!</a:t>
            </a:r>
          </a:p>
        </p:txBody>
      </p:sp>
    </p:spTree>
    <p:extLst>
      <p:ext uri="{BB962C8B-B14F-4D97-AF65-F5344CB8AC3E}">
        <p14:creationId xmlns:p14="http://schemas.microsoft.com/office/powerpoint/2010/main" val="20602104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0AF73-38FB-4836-BDED-AE3278D9645A}"/>
              </a:ext>
            </a:extLst>
          </p:cNvPr>
          <p:cNvSpPr>
            <a:spLocks noGrp="1"/>
          </p:cNvSpPr>
          <p:nvPr>
            <p:ph type="title"/>
          </p:nvPr>
        </p:nvSpPr>
        <p:spPr/>
        <p:txBody>
          <a:bodyPr/>
          <a:lstStyle/>
          <a:p>
            <a:r>
              <a:rPr lang="en-US" altLang="en-US" dirty="0"/>
              <a:t>When defense mechanisms are inadequate, stress reactions develop:</a:t>
            </a:r>
            <a:endParaRPr lang="en-US" b="0" dirty="0"/>
          </a:p>
        </p:txBody>
      </p:sp>
      <p:sp>
        <p:nvSpPr>
          <p:cNvPr id="6" name="Content Placeholder 5">
            <a:extLst>
              <a:ext uri="{FF2B5EF4-FFF2-40B4-BE49-F238E27FC236}">
                <a16:creationId xmlns:a16="http://schemas.microsoft.com/office/drawing/2014/main" id="{9D1FE4BA-A27D-4594-A766-A2B92D084F77}"/>
              </a:ext>
            </a:extLst>
          </p:cNvPr>
          <p:cNvSpPr>
            <a:spLocks noGrp="1"/>
          </p:cNvSpPr>
          <p:nvPr>
            <p:ph sz="half" idx="1"/>
          </p:nvPr>
        </p:nvSpPr>
        <p:spPr/>
        <p:txBody>
          <a:bodyPr/>
          <a:lstStyle/>
          <a:p>
            <a:pPr lvl="1"/>
            <a:r>
              <a:rPr lang="en-US" dirty="0"/>
              <a:t>Chronic complaining and demanding behavior</a:t>
            </a:r>
          </a:p>
          <a:p>
            <a:pPr lvl="1"/>
            <a:r>
              <a:rPr lang="en-US" dirty="0"/>
              <a:t>Agitation with manipulative behavior</a:t>
            </a:r>
          </a:p>
          <a:p>
            <a:pPr lvl="1"/>
            <a:r>
              <a:rPr lang="en-US" dirty="0"/>
              <a:t>Restlessness</a:t>
            </a:r>
          </a:p>
          <a:p>
            <a:pPr lvl="1"/>
            <a:r>
              <a:rPr lang="en-US" dirty="0"/>
              <a:t>Sleeplessness</a:t>
            </a:r>
          </a:p>
          <a:p>
            <a:pPr lvl="1"/>
            <a:r>
              <a:rPr lang="en-US" dirty="0"/>
              <a:t>Depression-be alert for potential suicide</a:t>
            </a:r>
          </a:p>
          <a:p>
            <a:pPr lvl="1"/>
            <a:r>
              <a:rPr lang="en-US" dirty="0"/>
              <a:t>Withdrawal</a:t>
            </a:r>
          </a:p>
        </p:txBody>
      </p:sp>
    </p:spTree>
    <p:extLst>
      <p:ext uri="{BB962C8B-B14F-4D97-AF65-F5344CB8AC3E}">
        <p14:creationId xmlns:p14="http://schemas.microsoft.com/office/powerpoint/2010/main" val="31907759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0AF73-38FB-4836-BDED-AE3278D9645A}"/>
              </a:ext>
            </a:extLst>
          </p:cNvPr>
          <p:cNvSpPr>
            <a:spLocks noGrp="1"/>
          </p:cNvSpPr>
          <p:nvPr>
            <p:ph type="title"/>
          </p:nvPr>
        </p:nvSpPr>
        <p:spPr/>
        <p:txBody>
          <a:bodyPr/>
          <a:lstStyle/>
          <a:p>
            <a:r>
              <a:rPr lang="en-US" altLang="en-US" dirty="0"/>
              <a:t>To meet the needs of others…</a:t>
            </a:r>
            <a:endParaRPr lang="en-US" b="0" dirty="0"/>
          </a:p>
        </p:txBody>
      </p:sp>
      <p:sp>
        <p:nvSpPr>
          <p:cNvPr id="6" name="Content Placeholder 5">
            <a:extLst>
              <a:ext uri="{FF2B5EF4-FFF2-40B4-BE49-F238E27FC236}">
                <a16:creationId xmlns:a16="http://schemas.microsoft.com/office/drawing/2014/main" id="{9D1FE4BA-A27D-4594-A766-A2B92D084F77}"/>
              </a:ext>
            </a:extLst>
          </p:cNvPr>
          <p:cNvSpPr>
            <a:spLocks noGrp="1"/>
          </p:cNvSpPr>
          <p:nvPr>
            <p:ph sz="half" idx="1"/>
          </p:nvPr>
        </p:nvSpPr>
        <p:spPr/>
        <p:txBody>
          <a:bodyPr/>
          <a:lstStyle/>
          <a:p>
            <a:pPr marL="0" lvl="1" indent="0">
              <a:buNone/>
            </a:pPr>
            <a:endParaRPr lang="en-US" dirty="0"/>
          </a:p>
          <a:p>
            <a:pPr marL="0" lvl="1" indent="0">
              <a:buNone/>
            </a:pPr>
            <a:endParaRPr lang="en-US" dirty="0"/>
          </a:p>
          <a:p>
            <a:pPr marL="0" lvl="1" indent="0">
              <a:buNone/>
            </a:pPr>
            <a:endParaRPr lang="en-US" dirty="0"/>
          </a:p>
          <a:p>
            <a:r>
              <a:rPr lang="en-US" altLang="en-US" sz="3600" dirty="0"/>
              <a:t>…personalized healthcare focuses on the patient and meeting their needs and expectations</a:t>
            </a:r>
          </a:p>
        </p:txBody>
      </p:sp>
    </p:spTree>
    <p:extLst>
      <p:ext uri="{BB962C8B-B14F-4D97-AF65-F5344CB8AC3E}">
        <p14:creationId xmlns:p14="http://schemas.microsoft.com/office/powerpoint/2010/main" val="11034218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0AF73-38FB-4836-BDED-AE3278D9645A}"/>
              </a:ext>
            </a:extLst>
          </p:cNvPr>
          <p:cNvSpPr>
            <a:spLocks noGrp="1"/>
          </p:cNvSpPr>
          <p:nvPr>
            <p:ph type="title"/>
          </p:nvPr>
        </p:nvSpPr>
        <p:spPr/>
        <p:txBody>
          <a:bodyPr/>
          <a:lstStyle/>
          <a:p>
            <a:r>
              <a:rPr lang="en-US" altLang="en-US" dirty="0"/>
              <a:t>Challenges</a:t>
            </a:r>
            <a:endParaRPr lang="en-US" b="0" dirty="0"/>
          </a:p>
        </p:txBody>
      </p:sp>
      <p:sp>
        <p:nvSpPr>
          <p:cNvPr id="6" name="Content Placeholder 5">
            <a:extLst>
              <a:ext uri="{FF2B5EF4-FFF2-40B4-BE49-F238E27FC236}">
                <a16:creationId xmlns:a16="http://schemas.microsoft.com/office/drawing/2014/main" id="{9D1FE4BA-A27D-4594-A766-A2B92D084F77}"/>
              </a:ext>
            </a:extLst>
          </p:cNvPr>
          <p:cNvSpPr>
            <a:spLocks noGrp="1"/>
          </p:cNvSpPr>
          <p:nvPr>
            <p:ph sz="half" idx="1"/>
          </p:nvPr>
        </p:nvSpPr>
        <p:spPr/>
        <p:txBody>
          <a:bodyPr/>
          <a:lstStyle/>
          <a:p>
            <a:pPr lvl="1"/>
            <a:r>
              <a:rPr lang="en-US" altLang="en-US" dirty="0"/>
              <a:t>Meet the patient’s needs to the best of your ability</a:t>
            </a:r>
          </a:p>
          <a:p>
            <a:pPr lvl="1"/>
            <a:r>
              <a:rPr lang="en-US" altLang="en-US" dirty="0"/>
              <a:t>Set standards of excellence for yourself</a:t>
            </a:r>
          </a:p>
          <a:p>
            <a:pPr lvl="1"/>
            <a:r>
              <a:rPr lang="en-US" altLang="en-US" dirty="0"/>
              <a:t>Sometimes only you will know (I.e., sterile field)</a:t>
            </a:r>
          </a:p>
          <a:p>
            <a:pPr lvl="1"/>
            <a:r>
              <a:rPr lang="en-US" altLang="en-US" dirty="0"/>
              <a:t>Let your conscience be your guide</a:t>
            </a:r>
          </a:p>
          <a:p>
            <a:pPr lvl="1"/>
            <a:r>
              <a:rPr lang="en-US" altLang="en-US" dirty="0"/>
              <a:t>Anything less than 100% is not acceptable</a:t>
            </a:r>
          </a:p>
        </p:txBody>
      </p:sp>
    </p:spTree>
    <p:extLst>
      <p:ext uri="{BB962C8B-B14F-4D97-AF65-F5344CB8AC3E}">
        <p14:creationId xmlns:p14="http://schemas.microsoft.com/office/powerpoint/2010/main" val="6749155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0AF73-38FB-4836-BDED-AE3278D9645A}"/>
              </a:ext>
            </a:extLst>
          </p:cNvPr>
          <p:cNvSpPr>
            <a:spLocks noGrp="1"/>
          </p:cNvSpPr>
          <p:nvPr>
            <p:ph type="title"/>
          </p:nvPr>
        </p:nvSpPr>
        <p:spPr/>
        <p:txBody>
          <a:bodyPr/>
          <a:lstStyle/>
          <a:p>
            <a:r>
              <a:rPr lang="en-US" altLang="en-US" dirty="0"/>
              <a:t>Responsibilities</a:t>
            </a:r>
            <a:endParaRPr lang="en-US" b="0" dirty="0"/>
          </a:p>
        </p:txBody>
      </p:sp>
      <p:sp>
        <p:nvSpPr>
          <p:cNvPr id="6" name="Content Placeholder 5">
            <a:extLst>
              <a:ext uri="{FF2B5EF4-FFF2-40B4-BE49-F238E27FC236}">
                <a16:creationId xmlns:a16="http://schemas.microsoft.com/office/drawing/2014/main" id="{9D1FE4BA-A27D-4594-A766-A2B92D084F77}"/>
              </a:ext>
            </a:extLst>
          </p:cNvPr>
          <p:cNvSpPr>
            <a:spLocks noGrp="1"/>
          </p:cNvSpPr>
          <p:nvPr>
            <p:ph sz="half" idx="1"/>
          </p:nvPr>
        </p:nvSpPr>
        <p:spPr/>
        <p:txBody>
          <a:bodyPr/>
          <a:lstStyle/>
          <a:p>
            <a:pPr lvl="1"/>
            <a:r>
              <a:rPr lang="en-US" altLang="en-US" dirty="0"/>
              <a:t>Take advantage of the opportunity to learn, develop basic skills, see the purpose of each assignment</a:t>
            </a:r>
          </a:p>
          <a:p>
            <a:pPr lvl="1"/>
            <a:r>
              <a:rPr lang="en-US" altLang="en-US" dirty="0"/>
              <a:t>Set your standards for your performance</a:t>
            </a:r>
          </a:p>
          <a:p>
            <a:pPr lvl="1"/>
            <a:r>
              <a:rPr lang="en-US" altLang="en-US" dirty="0"/>
              <a:t>Establish study habits that work best for you</a:t>
            </a:r>
          </a:p>
          <a:p>
            <a:pPr lvl="1"/>
            <a:r>
              <a:rPr lang="en-US" altLang="en-US" dirty="0"/>
              <a:t>Relate learning to past experience</a:t>
            </a:r>
          </a:p>
          <a:p>
            <a:pPr lvl="1"/>
            <a:r>
              <a:rPr lang="en-US" altLang="en-US" dirty="0"/>
              <a:t>Measure each achievement in terms of progress toward your career goal</a:t>
            </a:r>
          </a:p>
          <a:p>
            <a:pPr lvl="1"/>
            <a:r>
              <a:rPr lang="en-US" altLang="en-US" dirty="0"/>
              <a:t>Be honest with yourself and take responsibility for your own actions</a:t>
            </a:r>
          </a:p>
        </p:txBody>
      </p:sp>
    </p:spTree>
    <p:extLst>
      <p:ext uri="{BB962C8B-B14F-4D97-AF65-F5344CB8AC3E}">
        <p14:creationId xmlns:p14="http://schemas.microsoft.com/office/powerpoint/2010/main" val="3292448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F686B2E-1EAA-430F-AA3F-18E00E68C385}"/>
              </a:ext>
            </a:extLst>
          </p:cNvPr>
          <p:cNvSpPr>
            <a:spLocks noGrp="1"/>
          </p:cNvSpPr>
          <p:nvPr>
            <p:ph type="title"/>
          </p:nvPr>
        </p:nvSpPr>
        <p:spPr/>
        <p:txBody>
          <a:bodyPr/>
          <a:lstStyle/>
          <a:p>
            <a:r>
              <a:rPr lang="en-US" dirty="0"/>
              <a:t>Maslow’s Hierarchy of Needs</a:t>
            </a:r>
          </a:p>
        </p:txBody>
      </p:sp>
      <p:sp>
        <p:nvSpPr>
          <p:cNvPr id="5" name="Content Placeholder 4">
            <a:extLst>
              <a:ext uri="{FF2B5EF4-FFF2-40B4-BE49-F238E27FC236}">
                <a16:creationId xmlns:a16="http://schemas.microsoft.com/office/drawing/2014/main" id="{512EEF4B-4A5D-4248-8AD1-6E06B029CC7F}"/>
              </a:ext>
            </a:extLst>
          </p:cNvPr>
          <p:cNvSpPr>
            <a:spLocks noGrp="1"/>
          </p:cNvSpPr>
          <p:nvPr>
            <p:ph sz="half" idx="1"/>
          </p:nvPr>
        </p:nvSpPr>
        <p:spPr/>
        <p:txBody>
          <a:bodyPr/>
          <a:lstStyle/>
          <a:p>
            <a:endParaRPr lang="en-US" altLang="en-US" sz="3200" dirty="0"/>
          </a:p>
          <a:p>
            <a:endParaRPr lang="en-US" altLang="en-US" sz="3200" dirty="0"/>
          </a:p>
          <a:p>
            <a:r>
              <a:rPr lang="en-US" altLang="en-US" sz="3200" dirty="0"/>
              <a:t>Maslow defined a Hierarchy of Human Needs that stated the lower needs must be met before an individual can strive to meet the higher needs.</a:t>
            </a:r>
            <a:endParaRPr lang="en-US" sz="3200" dirty="0"/>
          </a:p>
        </p:txBody>
      </p:sp>
    </p:spTree>
    <p:extLst>
      <p:ext uri="{BB962C8B-B14F-4D97-AF65-F5344CB8AC3E}">
        <p14:creationId xmlns:p14="http://schemas.microsoft.com/office/powerpoint/2010/main" val="2023884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70117-940E-48BC-A8A2-7581DE588901}"/>
              </a:ext>
            </a:extLst>
          </p:cNvPr>
          <p:cNvSpPr>
            <a:spLocks noGrp="1"/>
          </p:cNvSpPr>
          <p:nvPr>
            <p:ph type="title"/>
          </p:nvPr>
        </p:nvSpPr>
        <p:spPr/>
        <p:txBody>
          <a:bodyPr/>
          <a:lstStyle/>
          <a:p>
            <a:r>
              <a:rPr lang="en-US" dirty="0"/>
              <a:t>Maslow’s Hierarchy of Needs</a:t>
            </a:r>
          </a:p>
        </p:txBody>
      </p:sp>
      <p:sp>
        <p:nvSpPr>
          <p:cNvPr id="3" name="Content Placeholder 2">
            <a:extLst>
              <a:ext uri="{FF2B5EF4-FFF2-40B4-BE49-F238E27FC236}">
                <a16:creationId xmlns:a16="http://schemas.microsoft.com/office/drawing/2014/main" id="{062F0625-A0DB-41D6-99EF-1CFED7853ADF}"/>
              </a:ext>
            </a:extLst>
          </p:cNvPr>
          <p:cNvSpPr>
            <a:spLocks noGrp="1"/>
          </p:cNvSpPr>
          <p:nvPr>
            <p:ph sz="half" idx="1"/>
          </p:nvPr>
        </p:nvSpPr>
        <p:spPr/>
        <p:txBody>
          <a:bodyPr/>
          <a:lstStyle/>
          <a:p>
            <a:endParaRPr lang="en-US" dirty="0"/>
          </a:p>
        </p:txBody>
      </p:sp>
      <p:pic>
        <p:nvPicPr>
          <p:cNvPr id="4" name="Picture 3">
            <a:extLst>
              <a:ext uri="{FF2B5EF4-FFF2-40B4-BE49-F238E27FC236}">
                <a16:creationId xmlns:a16="http://schemas.microsoft.com/office/drawing/2014/main" id="{AB9AB6CE-48AB-432B-A79F-6E5ADC1E9042}"/>
              </a:ext>
            </a:extLst>
          </p:cNvPr>
          <p:cNvPicPr>
            <a:picLocks noChangeAspect="1"/>
          </p:cNvPicPr>
          <p:nvPr/>
        </p:nvPicPr>
        <p:blipFill>
          <a:blip r:embed="rId2">
            <a:duotone>
              <a:prstClr val="black"/>
              <a:schemeClr val="tx2">
                <a:tint val="45000"/>
                <a:satMod val="400000"/>
              </a:schemeClr>
            </a:duotone>
          </a:blip>
          <a:stretch>
            <a:fillRect/>
          </a:stretch>
        </p:blipFill>
        <p:spPr>
          <a:xfrm>
            <a:off x="2832421" y="1501611"/>
            <a:ext cx="6872235" cy="4790038"/>
          </a:xfrm>
          <a:prstGeom prst="rect">
            <a:avLst/>
          </a:prstGeom>
        </p:spPr>
      </p:pic>
    </p:spTree>
    <p:extLst>
      <p:ext uri="{BB962C8B-B14F-4D97-AF65-F5344CB8AC3E}">
        <p14:creationId xmlns:p14="http://schemas.microsoft.com/office/powerpoint/2010/main" val="776024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0AF73-38FB-4836-BDED-AE3278D9645A}"/>
              </a:ext>
            </a:extLst>
          </p:cNvPr>
          <p:cNvSpPr>
            <a:spLocks noGrp="1"/>
          </p:cNvSpPr>
          <p:nvPr>
            <p:ph type="title"/>
          </p:nvPr>
        </p:nvSpPr>
        <p:spPr/>
        <p:txBody>
          <a:bodyPr/>
          <a:lstStyle/>
          <a:p>
            <a:r>
              <a:rPr lang="en-US" altLang="en-US" dirty="0"/>
              <a:t>PHYSIOLOGICAL </a:t>
            </a:r>
            <a:r>
              <a:rPr lang="en-US" altLang="en-US" b="0" dirty="0"/>
              <a:t>- necessary</a:t>
            </a:r>
            <a:r>
              <a:rPr lang="en-US" altLang="en-US" dirty="0"/>
              <a:t> </a:t>
            </a:r>
            <a:r>
              <a:rPr lang="en-US" altLang="en-US" b="0" dirty="0"/>
              <a:t>for life; unmet, these needs lead to death</a:t>
            </a:r>
            <a:endParaRPr lang="en-US" b="0" dirty="0"/>
          </a:p>
        </p:txBody>
      </p:sp>
      <p:sp>
        <p:nvSpPr>
          <p:cNvPr id="6" name="Content Placeholder 5">
            <a:extLst>
              <a:ext uri="{FF2B5EF4-FFF2-40B4-BE49-F238E27FC236}">
                <a16:creationId xmlns:a16="http://schemas.microsoft.com/office/drawing/2014/main" id="{9D1FE4BA-A27D-4594-A766-A2B92D084F77}"/>
              </a:ext>
            </a:extLst>
          </p:cNvPr>
          <p:cNvSpPr>
            <a:spLocks noGrp="1"/>
          </p:cNvSpPr>
          <p:nvPr>
            <p:ph sz="half" idx="1"/>
          </p:nvPr>
        </p:nvSpPr>
        <p:spPr>
          <a:xfrm>
            <a:off x="737881" y="1420420"/>
            <a:ext cx="5354944" cy="4734318"/>
          </a:xfrm>
        </p:spPr>
        <p:txBody>
          <a:bodyPr/>
          <a:lstStyle/>
          <a:p>
            <a:pPr lvl="1"/>
            <a:r>
              <a:rPr lang="en-US" dirty="0"/>
              <a:t>Food</a:t>
            </a:r>
          </a:p>
          <a:p>
            <a:pPr lvl="1"/>
            <a:r>
              <a:rPr lang="en-US" dirty="0"/>
              <a:t>Water</a:t>
            </a:r>
          </a:p>
          <a:p>
            <a:pPr lvl="1"/>
            <a:r>
              <a:rPr lang="en-US" dirty="0"/>
              <a:t>Oxygen</a:t>
            </a:r>
          </a:p>
          <a:p>
            <a:pPr lvl="1"/>
            <a:r>
              <a:rPr lang="en-US" dirty="0"/>
              <a:t>Sleep</a:t>
            </a:r>
          </a:p>
          <a:p>
            <a:pPr lvl="1"/>
            <a:r>
              <a:rPr lang="en-US" dirty="0"/>
              <a:t>Protection from extreme temperatures</a:t>
            </a:r>
          </a:p>
          <a:p>
            <a:pPr lvl="1"/>
            <a:r>
              <a:rPr lang="en-US" dirty="0"/>
              <a:t>Elimination</a:t>
            </a:r>
          </a:p>
          <a:p>
            <a:pPr lvl="1"/>
            <a:r>
              <a:rPr lang="en-US" dirty="0"/>
              <a:t>Sensory needs</a:t>
            </a:r>
          </a:p>
          <a:p>
            <a:pPr lvl="1"/>
            <a:r>
              <a:rPr lang="en-US" dirty="0"/>
              <a:t>Motor needs</a:t>
            </a:r>
          </a:p>
        </p:txBody>
      </p:sp>
      <p:pic>
        <p:nvPicPr>
          <p:cNvPr id="7" name="Picture 6" descr="C:\Program Files\Microsoft Office\Clipart\standard\stddir3\fd00471_.wmf">
            <a:extLst>
              <a:ext uri="{FF2B5EF4-FFF2-40B4-BE49-F238E27FC236}">
                <a16:creationId xmlns:a16="http://schemas.microsoft.com/office/drawing/2014/main" id="{5BF89B3B-AAAE-4FBF-B5E2-12D98EB54954}"/>
              </a:ext>
            </a:extLst>
          </p:cNvPr>
          <p:cNvPicPr>
            <a:picLocks noGrp="1"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8302" y="1967907"/>
            <a:ext cx="6683998" cy="3055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832732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0AF73-38FB-4836-BDED-AE3278D9645A}"/>
              </a:ext>
            </a:extLst>
          </p:cNvPr>
          <p:cNvSpPr>
            <a:spLocks noGrp="1"/>
          </p:cNvSpPr>
          <p:nvPr>
            <p:ph type="title"/>
          </p:nvPr>
        </p:nvSpPr>
        <p:spPr/>
        <p:txBody>
          <a:bodyPr/>
          <a:lstStyle/>
          <a:p>
            <a:r>
              <a:rPr lang="en-US" altLang="en-US" dirty="0"/>
              <a:t>SAFETY/SECURITY</a:t>
            </a:r>
            <a:endParaRPr lang="en-US" dirty="0"/>
          </a:p>
        </p:txBody>
      </p:sp>
      <p:sp>
        <p:nvSpPr>
          <p:cNvPr id="6" name="Content Placeholder 5">
            <a:extLst>
              <a:ext uri="{FF2B5EF4-FFF2-40B4-BE49-F238E27FC236}">
                <a16:creationId xmlns:a16="http://schemas.microsoft.com/office/drawing/2014/main" id="{9D1FE4BA-A27D-4594-A766-A2B92D084F77}"/>
              </a:ext>
            </a:extLst>
          </p:cNvPr>
          <p:cNvSpPr>
            <a:spLocks noGrp="1"/>
          </p:cNvSpPr>
          <p:nvPr>
            <p:ph sz="half" idx="1"/>
          </p:nvPr>
        </p:nvSpPr>
        <p:spPr/>
        <p:txBody>
          <a:bodyPr/>
          <a:lstStyle/>
          <a:p>
            <a:pPr lvl="1"/>
            <a:endParaRPr lang="en-US" dirty="0"/>
          </a:p>
          <a:p>
            <a:pPr lvl="1"/>
            <a:endParaRPr lang="en-US" dirty="0"/>
          </a:p>
          <a:p>
            <a:pPr lvl="1"/>
            <a:r>
              <a:rPr lang="en-US" dirty="0"/>
              <a:t>The need to be free from anxiety and fear</a:t>
            </a:r>
          </a:p>
          <a:p>
            <a:pPr lvl="1"/>
            <a:r>
              <a:rPr lang="en-US" dirty="0"/>
              <a:t>The need to be secure in the environment</a:t>
            </a:r>
          </a:p>
          <a:p>
            <a:pPr lvl="1"/>
            <a:r>
              <a:rPr lang="en-US" dirty="0"/>
              <a:t>The need for order and routine</a:t>
            </a:r>
          </a:p>
        </p:txBody>
      </p:sp>
      <p:pic>
        <p:nvPicPr>
          <p:cNvPr id="5" name="Picture 4" descr="C:\Program Files\Microsoft Office\Clipart\WebArt\bs00009a.gif">
            <a:extLst>
              <a:ext uri="{FF2B5EF4-FFF2-40B4-BE49-F238E27FC236}">
                <a16:creationId xmlns:a16="http://schemas.microsoft.com/office/drawing/2014/main" id="{DE8C0097-5E7A-4776-AE5D-43C2F999EB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1430" y="2188966"/>
            <a:ext cx="3263900" cy="25112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8601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0AF73-38FB-4836-BDED-AE3278D9645A}"/>
              </a:ext>
            </a:extLst>
          </p:cNvPr>
          <p:cNvSpPr>
            <a:spLocks noGrp="1"/>
          </p:cNvSpPr>
          <p:nvPr>
            <p:ph type="title"/>
          </p:nvPr>
        </p:nvSpPr>
        <p:spPr/>
        <p:txBody>
          <a:bodyPr/>
          <a:lstStyle/>
          <a:p>
            <a:r>
              <a:rPr lang="en-US" altLang="en-US" dirty="0"/>
              <a:t>LOVE AND AFFECTION</a:t>
            </a:r>
            <a:endParaRPr lang="en-US" b="0" dirty="0"/>
          </a:p>
        </p:txBody>
      </p:sp>
      <p:sp>
        <p:nvSpPr>
          <p:cNvPr id="6" name="Content Placeholder 5">
            <a:extLst>
              <a:ext uri="{FF2B5EF4-FFF2-40B4-BE49-F238E27FC236}">
                <a16:creationId xmlns:a16="http://schemas.microsoft.com/office/drawing/2014/main" id="{9D1FE4BA-A27D-4594-A766-A2B92D084F77}"/>
              </a:ext>
            </a:extLst>
          </p:cNvPr>
          <p:cNvSpPr>
            <a:spLocks noGrp="1"/>
          </p:cNvSpPr>
          <p:nvPr>
            <p:ph sz="half" idx="1"/>
          </p:nvPr>
        </p:nvSpPr>
        <p:spPr>
          <a:xfrm>
            <a:off x="737881" y="1420420"/>
            <a:ext cx="5354944" cy="4734318"/>
          </a:xfrm>
        </p:spPr>
        <p:txBody>
          <a:bodyPr/>
          <a:lstStyle/>
          <a:p>
            <a:pPr lvl="1"/>
            <a:r>
              <a:rPr lang="en-US" dirty="0"/>
              <a:t>Social acceptance, friendship, to be loved</a:t>
            </a:r>
          </a:p>
          <a:p>
            <a:pPr lvl="1"/>
            <a:r>
              <a:rPr lang="en-US" dirty="0"/>
              <a:t>Need to belong, to relate to others</a:t>
            </a:r>
          </a:p>
          <a:p>
            <a:pPr lvl="1"/>
            <a:r>
              <a:rPr lang="en-US" dirty="0"/>
              <a:t>Sexuality</a:t>
            </a:r>
          </a:p>
          <a:p>
            <a:pPr lvl="2"/>
            <a:r>
              <a:rPr lang="en-US" dirty="0"/>
              <a:t>a person’s feelings/attitude toward their masculine/feminine nature</a:t>
            </a:r>
          </a:p>
          <a:p>
            <a:pPr lvl="2"/>
            <a:r>
              <a:rPr lang="en-US" dirty="0"/>
              <a:t>the ability to give and receive love and affection</a:t>
            </a:r>
          </a:p>
          <a:p>
            <a:pPr lvl="2"/>
            <a:r>
              <a:rPr lang="en-US" dirty="0"/>
              <a:t>	-reproductive capabilities</a:t>
            </a:r>
          </a:p>
        </p:txBody>
      </p:sp>
      <p:pic>
        <p:nvPicPr>
          <p:cNvPr id="5" name="Picture 4" descr="C:\Program Files\Microsoft Office\Clipart\standard\stddir1\bd06680_.wmf">
            <a:extLst>
              <a:ext uri="{FF2B5EF4-FFF2-40B4-BE49-F238E27FC236}">
                <a16:creationId xmlns:a16="http://schemas.microsoft.com/office/drawing/2014/main" id="{1AFF2C15-DD6C-4575-A321-DC8B9171E8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19269" y="2039310"/>
            <a:ext cx="2237047" cy="39423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0033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0AF73-38FB-4836-BDED-AE3278D9645A}"/>
              </a:ext>
            </a:extLst>
          </p:cNvPr>
          <p:cNvSpPr>
            <a:spLocks noGrp="1"/>
          </p:cNvSpPr>
          <p:nvPr>
            <p:ph type="title"/>
          </p:nvPr>
        </p:nvSpPr>
        <p:spPr/>
        <p:txBody>
          <a:bodyPr/>
          <a:lstStyle/>
          <a:p>
            <a:r>
              <a:rPr lang="en-US" altLang="en-US" dirty="0"/>
              <a:t>ESTEEM</a:t>
            </a:r>
            <a:endParaRPr lang="en-US" b="0" dirty="0"/>
          </a:p>
        </p:txBody>
      </p:sp>
      <p:sp>
        <p:nvSpPr>
          <p:cNvPr id="6" name="Content Placeholder 5">
            <a:extLst>
              <a:ext uri="{FF2B5EF4-FFF2-40B4-BE49-F238E27FC236}">
                <a16:creationId xmlns:a16="http://schemas.microsoft.com/office/drawing/2014/main" id="{9D1FE4BA-A27D-4594-A766-A2B92D084F77}"/>
              </a:ext>
            </a:extLst>
          </p:cNvPr>
          <p:cNvSpPr>
            <a:spLocks noGrp="1"/>
          </p:cNvSpPr>
          <p:nvPr>
            <p:ph sz="half" idx="1"/>
          </p:nvPr>
        </p:nvSpPr>
        <p:spPr>
          <a:xfrm>
            <a:off x="737881" y="1420420"/>
            <a:ext cx="5354944" cy="4734318"/>
          </a:xfrm>
        </p:spPr>
        <p:txBody>
          <a:bodyPr/>
          <a:lstStyle/>
          <a:p>
            <a:pPr lvl="1"/>
            <a:r>
              <a:rPr lang="en-US" dirty="0"/>
              <a:t>Feeling important and worthwhile – includes respect, approval, appreciation</a:t>
            </a:r>
          </a:p>
          <a:p>
            <a:pPr lvl="1"/>
            <a:r>
              <a:rPr lang="en-US" dirty="0"/>
              <a:t>We engage in activities that bring achievement, success, and recognition</a:t>
            </a:r>
          </a:p>
          <a:p>
            <a:pPr lvl="1"/>
            <a:r>
              <a:rPr lang="en-US" dirty="0"/>
              <a:t>We gain self-confidence and begin to direct our actions toward becoming what we </a:t>
            </a:r>
            <a:r>
              <a:rPr lang="en-US" b="1" dirty="0"/>
              <a:t>WANT</a:t>
            </a:r>
            <a:r>
              <a:rPr lang="en-US" dirty="0"/>
              <a:t> to be</a:t>
            </a:r>
          </a:p>
        </p:txBody>
      </p:sp>
      <p:pic>
        <p:nvPicPr>
          <p:cNvPr id="5" name="Picture 4" descr="C:\Program Files\Microsoft Office\Clipart\standard\stddir1\bd06658_.wmf">
            <a:extLst>
              <a:ext uri="{FF2B5EF4-FFF2-40B4-BE49-F238E27FC236}">
                <a16:creationId xmlns:a16="http://schemas.microsoft.com/office/drawing/2014/main" id="{2D5E04BB-A239-40AD-98DB-CE83A1FFE6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50100" y="2032000"/>
            <a:ext cx="3472080" cy="39060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15727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0AF73-38FB-4836-BDED-AE3278D9645A}"/>
              </a:ext>
            </a:extLst>
          </p:cNvPr>
          <p:cNvSpPr>
            <a:spLocks noGrp="1"/>
          </p:cNvSpPr>
          <p:nvPr>
            <p:ph type="title"/>
          </p:nvPr>
        </p:nvSpPr>
        <p:spPr/>
        <p:txBody>
          <a:bodyPr/>
          <a:lstStyle/>
          <a:p>
            <a:r>
              <a:rPr lang="en-US" altLang="en-US" dirty="0"/>
              <a:t>SELF-ACTUALIZATION</a:t>
            </a:r>
            <a:endParaRPr lang="en-US" b="0" dirty="0"/>
          </a:p>
        </p:txBody>
      </p:sp>
      <p:sp>
        <p:nvSpPr>
          <p:cNvPr id="6" name="Content Placeholder 5">
            <a:extLst>
              <a:ext uri="{FF2B5EF4-FFF2-40B4-BE49-F238E27FC236}">
                <a16:creationId xmlns:a16="http://schemas.microsoft.com/office/drawing/2014/main" id="{9D1FE4BA-A27D-4594-A766-A2B92D084F77}"/>
              </a:ext>
            </a:extLst>
          </p:cNvPr>
          <p:cNvSpPr>
            <a:spLocks noGrp="1"/>
          </p:cNvSpPr>
          <p:nvPr>
            <p:ph sz="half" idx="1"/>
          </p:nvPr>
        </p:nvSpPr>
        <p:spPr>
          <a:xfrm>
            <a:off x="737881" y="1420420"/>
            <a:ext cx="5354944" cy="4734318"/>
          </a:xfrm>
        </p:spPr>
        <p:txBody>
          <a:bodyPr/>
          <a:lstStyle/>
          <a:p>
            <a:pPr marL="0" lvl="1" indent="0">
              <a:buNone/>
            </a:pPr>
            <a:endParaRPr lang="en-US" dirty="0"/>
          </a:p>
          <a:p>
            <a:pPr marL="0" lvl="1" indent="0">
              <a:buNone/>
            </a:pPr>
            <a:endParaRPr lang="en-US" dirty="0"/>
          </a:p>
          <a:p>
            <a:pPr lvl="1"/>
            <a:r>
              <a:rPr lang="en-US" dirty="0"/>
              <a:t>Self-realization; obtaining our full potential; becoming confident, eager to express our beliefs, and willing to reach out to others to help them</a:t>
            </a:r>
          </a:p>
        </p:txBody>
      </p:sp>
      <p:pic>
        <p:nvPicPr>
          <p:cNvPr id="8" name="Picture 7" descr="C:\Program Files\Microsoft Office\Clipart\corpbas\j0078794.wmf">
            <a:extLst>
              <a:ext uri="{FF2B5EF4-FFF2-40B4-BE49-F238E27FC236}">
                <a16:creationId xmlns:a16="http://schemas.microsoft.com/office/drawing/2014/main" id="{C19D8ADE-15B9-4A7E-8BA6-FF0A716B42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7724" y="1615879"/>
            <a:ext cx="3241675" cy="48000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0466824"/>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71B5C7F-2497-4FAB-9E2E-E6A7EB669C3E}">
  <ds:schemaRefs>
    <ds:schemaRef ds:uri="http://purl.org/dc/terms/"/>
    <ds:schemaRef ds:uri="http://purl.org/dc/dcmitype/"/>
    <ds:schemaRef ds:uri="http://schemas.microsoft.com/office/2006/metadata/properties"/>
    <ds:schemaRef ds:uri="http://purl.org/dc/elements/1.1/"/>
    <ds:schemaRef ds:uri="http://schemas.microsoft.com/office/2006/documentManagement/types"/>
    <ds:schemaRef ds:uri="http://www.w3.org/XML/1998/namespace"/>
    <ds:schemaRef ds:uri="http://schemas.microsoft.com/office/infopath/2007/PartnerControls"/>
    <ds:schemaRef ds:uri="http://schemas.openxmlformats.org/package/2006/metadata/core-properties"/>
    <ds:schemaRef ds:uri="05d88611-e516-4d1a-b12e-39107e78b3d0"/>
    <ds:schemaRef ds:uri="56ea17bb-c96d-4826-b465-01eec0dd23dd"/>
    <ds:schemaRef ds:uri="http://schemas.microsoft.com/sharepoint/v3"/>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180</TotalTime>
  <Words>414</Words>
  <Application>Microsoft Office PowerPoint</Application>
  <PresentationFormat>Widescreen</PresentationFormat>
  <Paragraphs>79</Paragraphs>
  <Slides>15</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Maslow’s Hierarchy of Needs</vt:lpstr>
      <vt:lpstr>Maslow’s Hierarchy of Needs</vt:lpstr>
      <vt:lpstr>PHYSIOLOGICAL - necessary for life; unmet, these needs lead to death</vt:lpstr>
      <vt:lpstr>SAFETY/SECURITY</vt:lpstr>
      <vt:lpstr>LOVE AND AFFECTION</vt:lpstr>
      <vt:lpstr>ESTEEM</vt:lpstr>
      <vt:lpstr>SELF-ACTUALIZATION</vt:lpstr>
      <vt:lpstr>To meet our human needs we usually learn what works by </vt:lpstr>
      <vt:lpstr>INDIRECT METHODS</vt:lpstr>
      <vt:lpstr>When defense mechanisms are inadequate, stress reactions develop:</vt:lpstr>
      <vt:lpstr>To meet the needs of others…</vt:lpstr>
      <vt:lpstr>Challenges</vt:lpstr>
      <vt:lpstr>Responsibilities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Vinayak Reddy</cp:lastModifiedBy>
  <cp:revision>9</cp:revision>
  <cp:lastPrinted>2017-07-07T16:17:37Z</cp:lastPrinted>
  <dcterms:created xsi:type="dcterms:W3CDTF">2017-07-11T23:58:30Z</dcterms:created>
  <dcterms:modified xsi:type="dcterms:W3CDTF">2017-07-13T17:24:12Z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