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85"/>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 id="337" r:id="rId22"/>
    <p:sldId id="338" r:id="rId23"/>
    <p:sldId id="339" r:id="rId24"/>
    <p:sldId id="340" r:id="rId25"/>
    <p:sldId id="367" r:id="rId26"/>
    <p:sldId id="368" r:id="rId27"/>
    <p:sldId id="369" r:id="rId28"/>
    <p:sldId id="370" r:id="rId29"/>
    <p:sldId id="341" r:id="rId30"/>
    <p:sldId id="371" r:id="rId31"/>
    <p:sldId id="342" r:id="rId32"/>
    <p:sldId id="343" r:id="rId33"/>
    <p:sldId id="372" r:id="rId34"/>
    <p:sldId id="373" r:id="rId35"/>
    <p:sldId id="374" r:id="rId36"/>
    <p:sldId id="375" r:id="rId37"/>
    <p:sldId id="376" r:id="rId38"/>
    <p:sldId id="377" r:id="rId39"/>
    <p:sldId id="378" r:id="rId40"/>
    <p:sldId id="379"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82" r:id="rId63"/>
    <p:sldId id="381" r:id="rId64"/>
    <p:sldId id="365" r:id="rId65"/>
    <p:sldId id="380" r:id="rId66"/>
    <p:sldId id="383" r:id="rId67"/>
    <p:sldId id="384" r:id="rId68"/>
    <p:sldId id="385" r:id="rId69"/>
    <p:sldId id="386" r:id="rId70"/>
    <p:sldId id="387" r:id="rId71"/>
    <p:sldId id="388" r:id="rId72"/>
    <p:sldId id="389" r:id="rId73"/>
    <p:sldId id="390" r:id="rId74"/>
    <p:sldId id="391" r:id="rId75"/>
    <p:sldId id="392" r:id="rId76"/>
    <p:sldId id="393" r:id="rId77"/>
    <p:sldId id="397" r:id="rId78"/>
    <p:sldId id="396" r:id="rId79"/>
    <p:sldId id="394" r:id="rId80"/>
    <p:sldId id="395" r:id="rId81"/>
    <p:sldId id="398" r:id="rId82"/>
    <p:sldId id="399" r:id="rId83"/>
    <p:sldId id="400" r:id="rId8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hua Majumdar" initials="MM" lastIdx="2" clrIdx="3">
    <p:extLst>
      <p:ext uri="{19B8F6BF-5375-455C-9EA6-DF929625EA0E}">
        <p15:presenceInfo xmlns:p15="http://schemas.microsoft.com/office/powerpoint/2012/main" userId="Mahua Majumda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D"/>
    <a:srgbClr val="BF2033"/>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71" autoAdjust="0"/>
    <p:restoredTop sz="95190" autoAdjust="0"/>
  </p:normalViewPr>
  <p:slideViewPr>
    <p:cSldViewPr snapToGrid="0">
      <p:cViewPr varScale="1">
        <p:scale>
          <a:sx n="106" d="100"/>
          <a:sy n="106" d="100"/>
        </p:scale>
        <p:origin x="77" y="163"/>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21" Type="http://schemas.openxmlformats.org/officeDocument/2006/relationships/slide" Target="slides/slide16.xml"/><Relationship Id="rId42" Type="http://schemas.openxmlformats.org/officeDocument/2006/relationships/slide" Target="slides/slide37.xml"/><Relationship Id="rId47" Type="http://schemas.openxmlformats.org/officeDocument/2006/relationships/slide" Target="slides/slide42.xml"/><Relationship Id="rId63" Type="http://schemas.openxmlformats.org/officeDocument/2006/relationships/slide" Target="slides/slide58.xml"/><Relationship Id="rId68" Type="http://schemas.openxmlformats.org/officeDocument/2006/relationships/slide" Target="slides/slide63.xml"/><Relationship Id="rId84" Type="http://schemas.openxmlformats.org/officeDocument/2006/relationships/slide" Target="slides/slide79.xml"/><Relationship Id="rId89" Type="http://schemas.openxmlformats.org/officeDocument/2006/relationships/theme" Target="theme/theme1.xml"/><Relationship Id="rId16" Type="http://schemas.openxmlformats.org/officeDocument/2006/relationships/slide" Target="slides/slide11.xml"/><Relationship Id="rId11" Type="http://schemas.openxmlformats.org/officeDocument/2006/relationships/slide" Target="slides/slide6.xml"/><Relationship Id="rId32" Type="http://schemas.openxmlformats.org/officeDocument/2006/relationships/slide" Target="slides/slide27.xml"/><Relationship Id="rId37" Type="http://schemas.openxmlformats.org/officeDocument/2006/relationships/slide" Target="slides/slide32.xml"/><Relationship Id="rId53" Type="http://schemas.openxmlformats.org/officeDocument/2006/relationships/slide" Target="slides/slide48.xml"/><Relationship Id="rId58" Type="http://schemas.openxmlformats.org/officeDocument/2006/relationships/slide" Target="slides/slide53.xml"/><Relationship Id="rId74" Type="http://schemas.openxmlformats.org/officeDocument/2006/relationships/slide" Target="slides/slide69.xml"/><Relationship Id="rId79" Type="http://schemas.openxmlformats.org/officeDocument/2006/relationships/slide" Target="slides/slide74.xml"/><Relationship Id="rId5" Type="http://schemas.openxmlformats.org/officeDocument/2006/relationships/slideMaster" Target="slideMasters/slideMaster2.xml"/><Relationship Id="rId90" Type="http://schemas.openxmlformats.org/officeDocument/2006/relationships/tableStyles" Target="tableStyles.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notesMaster" Target="notesMasters/notesMaster1.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3" Type="http://schemas.openxmlformats.org/officeDocument/2006/relationships/slide" Target="slides/slide8.xml"/><Relationship Id="rId18" Type="http://schemas.openxmlformats.org/officeDocument/2006/relationships/slide" Target="slides/slide13.xml"/><Relationship Id="rId39" Type="http://schemas.openxmlformats.org/officeDocument/2006/relationships/slide" Target="slides/slide34.xml"/><Relationship Id="rId34" Type="http://schemas.openxmlformats.org/officeDocument/2006/relationships/slide" Target="slides/slide29.xml"/><Relationship Id="rId50" Type="http://schemas.openxmlformats.org/officeDocument/2006/relationships/slide" Target="slides/slide45.xml"/><Relationship Id="rId55" Type="http://schemas.openxmlformats.org/officeDocument/2006/relationships/slide" Target="slides/slide50.xml"/><Relationship Id="rId76" Type="http://schemas.openxmlformats.org/officeDocument/2006/relationships/slide" Target="slides/slide71.xml"/><Relationship Id="rId7" Type="http://schemas.openxmlformats.org/officeDocument/2006/relationships/slide" Target="slides/slide2.xml"/><Relationship Id="rId71" Type="http://schemas.openxmlformats.org/officeDocument/2006/relationships/slide" Target="slides/slide66.xml"/><Relationship Id="rId2" Type="http://schemas.openxmlformats.org/officeDocument/2006/relationships/customXml" Target="../customXml/item2.xml"/><Relationship Id="rId29" Type="http://schemas.openxmlformats.org/officeDocument/2006/relationships/slide" Target="slides/slide24.xml"/><Relationship Id="rId24" Type="http://schemas.openxmlformats.org/officeDocument/2006/relationships/slide" Target="slides/slide19.xml"/><Relationship Id="rId40" Type="http://schemas.openxmlformats.org/officeDocument/2006/relationships/slide" Target="slides/slide35.xml"/><Relationship Id="rId45" Type="http://schemas.openxmlformats.org/officeDocument/2006/relationships/slide" Target="slides/slide40.xml"/><Relationship Id="rId66" Type="http://schemas.openxmlformats.org/officeDocument/2006/relationships/slide" Target="slides/slide61.xml"/><Relationship Id="rId87" Type="http://schemas.openxmlformats.org/officeDocument/2006/relationships/presProps" Target="presProps.xml"/><Relationship Id="rId61" Type="http://schemas.openxmlformats.org/officeDocument/2006/relationships/slide" Target="slides/slide56.xml"/><Relationship Id="rId82" Type="http://schemas.openxmlformats.org/officeDocument/2006/relationships/slide" Target="slides/slide77.xml"/><Relationship Id="rId19"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7/13/2017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teacher selects videos from the Internet on the topics listed in Video #1 and Video #2 to show the class.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2901040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r>
              <a:rPr lang="en-US" b="1" dirty="0">
                <a:ea typeface="ＭＳ Ｐゴシック" charset="-128"/>
                <a:cs typeface="ＭＳ Ｐゴシック" charset="-128"/>
              </a:rPr>
              <a:t>Teaching Tips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This is not a complete list of all the parameters.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You should encourage students to come up with different parameters and constraints. That is, have students come up with the details and specifications as though they were the client.</a:t>
            </a:r>
          </a:p>
        </p:txBody>
      </p:sp>
      <p:sp>
        <p:nvSpPr>
          <p:cNvPr id="4" name="Slide Number Placeholder 3"/>
          <p:cNvSpPr>
            <a:spLocks noGrp="1"/>
          </p:cNvSpPr>
          <p:nvPr>
            <p:ph type="sldNum" sz="quarter" idx="10"/>
          </p:nvPr>
        </p:nvSpPr>
        <p:spPr/>
        <p:txBody>
          <a:bodyPr/>
          <a:lstStyle/>
          <a:p>
            <a:fld id="{B36392A5-00F8-4B40-B46C-7CA31B660224}" type="slidenum">
              <a:rPr lang="en-US" smtClean="0"/>
              <a:t>30</a:t>
            </a:fld>
            <a:endParaRPr lang="en-US"/>
          </a:p>
        </p:txBody>
      </p:sp>
    </p:spTree>
    <p:extLst>
      <p:ext uri="{BB962C8B-B14F-4D97-AF65-F5344CB8AC3E}">
        <p14:creationId xmlns:p14="http://schemas.microsoft.com/office/powerpoint/2010/main" val="3779133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r>
              <a:rPr lang="en-US" b="1" dirty="0">
                <a:ea typeface="ＭＳ Ｐゴシック" charset="-128"/>
                <a:cs typeface="ＭＳ Ｐゴシック" charset="-128"/>
              </a:rPr>
              <a:t>Teaching Tips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This is not a complete list of all the parameters.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You should encourage students to come up with different parameters and constraints. That is, have students come up with the details and specifications as though they were the client.</a:t>
            </a:r>
          </a:p>
        </p:txBody>
      </p:sp>
      <p:sp>
        <p:nvSpPr>
          <p:cNvPr id="4" name="Slide Number Placeholder 3"/>
          <p:cNvSpPr>
            <a:spLocks noGrp="1"/>
          </p:cNvSpPr>
          <p:nvPr>
            <p:ph type="sldNum" sz="quarter" idx="10"/>
          </p:nvPr>
        </p:nvSpPr>
        <p:spPr/>
        <p:txBody>
          <a:bodyPr/>
          <a:lstStyle/>
          <a:p>
            <a:fld id="{B36392A5-00F8-4B40-B46C-7CA31B660224}" type="slidenum">
              <a:rPr lang="en-US" smtClean="0"/>
              <a:t>31</a:t>
            </a:fld>
            <a:endParaRPr lang="en-US"/>
          </a:p>
        </p:txBody>
      </p:sp>
    </p:spTree>
    <p:extLst>
      <p:ext uri="{BB962C8B-B14F-4D97-AF65-F5344CB8AC3E}">
        <p14:creationId xmlns:p14="http://schemas.microsoft.com/office/powerpoint/2010/main" val="14407114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b="0" dirty="0">
                <a:ea typeface="ＭＳ Ｐゴシック" charset="-128"/>
                <a:cs typeface="ＭＳ Ｐゴシック" charset="-128"/>
              </a:rPr>
              <a:t>Now, </a:t>
            </a:r>
            <a:r>
              <a:rPr lang="en-US" dirty="0">
                <a:ea typeface="ＭＳ Ｐゴシック" charset="-128"/>
                <a:cs typeface="ＭＳ Ｐゴシック" charset="-128"/>
              </a:rPr>
              <a:t>identify solutions </a:t>
            </a:r>
            <a:r>
              <a:rPr lang="en-US" b="0" dirty="0">
                <a:ea typeface="ＭＳ Ｐゴシック" charset="-128"/>
                <a:cs typeface="ＭＳ Ｐゴシック" charset="-128"/>
              </a:rPr>
              <a:t>to the problem.</a:t>
            </a:r>
          </a:p>
        </p:txBody>
      </p:sp>
      <p:sp>
        <p:nvSpPr>
          <p:cNvPr id="4" name="Slide Number Placeholder 3"/>
          <p:cNvSpPr>
            <a:spLocks noGrp="1"/>
          </p:cNvSpPr>
          <p:nvPr>
            <p:ph type="sldNum" sz="quarter" idx="10"/>
          </p:nvPr>
        </p:nvSpPr>
        <p:spPr/>
        <p:txBody>
          <a:bodyPr/>
          <a:lstStyle/>
          <a:p>
            <a:fld id="{B36392A5-00F8-4B40-B46C-7CA31B660224}" type="slidenum">
              <a:rPr lang="en-US" smtClean="0"/>
              <a:t>32</a:t>
            </a:fld>
            <a:endParaRPr lang="en-US"/>
          </a:p>
        </p:txBody>
      </p:sp>
    </p:spTree>
    <p:extLst>
      <p:ext uri="{BB962C8B-B14F-4D97-AF65-F5344CB8AC3E}">
        <p14:creationId xmlns:p14="http://schemas.microsoft.com/office/powerpoint/2010/main" val="15590744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eaLnBrk="1" hangingPunct="1">
              <a:spcBef>
                <a:spcPct val="0"/>
              </a:spcBef>
              <a:buFont typeface="Arial" pitchFamily="34" charset="0"/>
              <a:buChar char="•"/>
            </a:pPr>
            <a:r>
              <a:rPr lang="en-US" b="0" dirty="0">
                <a:ea typeface="ＭＳ Ｐゴシック" charset="-128"/>
                <a:cs typeface="ＭＳ Ｐゴシック" charset="-128"/>
              </a:rPr>
              <a:t>Next</a:t>
            </a:r>
            <a:r>
              <a:rPr lang="en-US" b="1" dirty="0">
                <a:ea typeface="ＭＳ Ｐゴシック" charset="-128"/>
                <a:cs typeface="ＭＳ Ｐゴシック" charset="-128"/>
              </a:rPr>
              <a:t>, test and evaluate </a:t>
            </a:r>
            <a:r>
              <a:rPr lang="en-US" b="0" dirty="0">
                <a:ea typeface="ＭＳ Ｐゴシック" charset="-128"/>
                <a:cs typeface="ＭＳ Ｐゴシック" charset="-128"/>
              </a:rPr>
              <a:t>the solutions to the problem.</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buFont typeface="Arial" pitchFamily="34" charset="0"/>
              <a:buChar char="•"/>
            </a:pPr>
            <a:r>
              <a:rPr lang="en-US" dirty="0">
                <a:ea typeface="ＭＳ Ｐゴシック" charset="-128"/>
                <a:cs typeface="ＭＳ Ｐゴシック" charset="-128"/>
              </a:rPr>
              <a:t>In this step and the previous one, engineers often conduct experiments using scientific methods and consult with scientists and mathematicians to design and test their solutions.</a:t>
            </a:r>
          </a:p>
          <a:p>
            <a:pPr marL="232932" indent="-232932"/>
            <a:endParaRPr lang="en-US" dirty="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33</a:t>
            </a:fld>
            <a:endParaRPr lang="en-US"/>
          </a:p>
        </p:txBody>
      </p:sp>
    </p:spTree>
    <p:extLst>
      <p:ext uri="{BB962C8B-B14F-4D97-AF65-F5344CB8AC3E}">
        <p14:creationId xmlns:p14="http://schemas.microsoft.com/office/powerpoint/2010/main" val="30276655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eaLnBrk="1" hangingPunct="1">
              <a:spcBef>
                <a:spcPct val="0"/>
              </a:spcBef>
            </a:pPr>
            <a:r>
              <a:rPr lang="en-US" sz="600" dirty="0">
                <a:ea typeface="ＭＳ Ｐゴシック" charset="-128"/>
                <a:cs typeface="ＭＳ Ｐゴシック" charset="-128"/>
              </a:rPr>
              <a:t>Choose the most viable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Using the results from tests and experiments, choose the most viable bridge design. In this situation, the most viable solution might involve just a few ropes suspended from one area to the other.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	Teaching Tips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Ask students if they think they need to know something about how monkeys live to design a solution that works.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Evaluate the chosen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Test the chosen bridge design against the goals, parameters, and constraints. If the solution does not meet, and account for, all of these, then the solution needs to be redesigned.</a:t>
            </a:r>
          </a:p>
          <a:p>
            <a:pPr marL="232932" indent="-232932" eaLnBrk="1" hangingPunct="1">
              <a:spcBef>
                <a:spcPct val="0"/>
              </a:spcBef>
            </a:pPr>
            <a:endParaRPr lang="en-US" sz="600" dirty="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34</a:t>
            </a:fld>
            <a:endParaRPr lang="en-US"/>
          </a:p>
        </p:txBody>
      </p:sp>
    </p:spTree>
    <p:extLst>
      <p:ext uri="{BB962C8B-B14F-4D97-AF65-F5344CB8AC3E}">
        <p14:creationId xmlns:p14="http://schemas.microsoft.com/office/powerpoint/2010/main" val="7422973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eaLnBrk="1" hangingPunct="1">
              <a:spcBef>
                <a:spcPct val="0"/>
              </a:spcBef>
            </a:pPr>
            <a:r>
              <a:rPr lang="en-US" sz="600" dirty="0">
                <a:ea typeface="ＭＳ Ｐゴシック" charset="-128"/>
                <a:cs typeface="ＭＳ Ｐゴシック" charset="-128"/>
              </a:rPr>
              <a:t>Choose the most viable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Using the results from tests and experiments, choose the most viable bridge design. In this situation, the most viable solution might involve just a few ropes suspended from one area to the other.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	Teaching Tips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Ask students if they think they need to know something about how monkeys live to design a solution that works.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Evaluate the chosen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Test the chosen bridge design against the goals, parameters, and constraints. If the solution does not meet, and account for, all of these, then the solution needs to be redesigned.</a:t>
            </a:r>
          </a:p>
          <a:p>
            <a:pPr marL="232932" indent="-232932" eaLnBrk="1" hangingPunct="1">
              <a:spcBef>
                <a:spcPct val="0"/>
              </a:spcBef>
            </a:pPr>
            <a:endParaRPr lang="en-US" sz="600" dirty="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35</a:t>
            </a:fld>
            <a:endParaRPr lang="en-US"/>
          </a:p>
        </p:txBody>
      </p:sp>
    </p:spTree>
    <p:extLst>
      <p:ext uri="{BB962C8B-B14F-4D97-AF65-F5344CB8AC3E}">
        <p14:creationId xmlns:p14="http://schemas.microsoft.com/office/powerpoint/2010/main" val="28643255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eaLnBrk="1" hangingPunct="1">
              <a:spcBef>
                <a:spcPct val="0"/>
              </a:spcBef>
            </a:pPr>
            <a:r>
              <a:rPr lang="en-US" sz="600" dirty="0">
                <a:ea typeface="ＭＳ Ｐゴシック" charset="-128"/>
                <a:cs typeface="ＭＳ Ｐゴシック" charset="-128"/>
              </a:rPr>
              <a:t>Choose the most viable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Using the results from tests and experiments, choose the most viable bridge design. In this situation, the most viable solution might involve just a few ropes suspended from one area to the other.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	Teaching Tips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Ask students if they think they need to know something about how monkeys live to design a solution that works.</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Evaluate the chosen solution to the problem. </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pPr>
            <a:r>
              <a:rPr lang="en-US" sz="600" dirty="0">
                <a:ea typeface="ＭＳ Ｐゴシック" charset="-128"/>
                <a:cs typeface="ＭＳ Ｐゴシック" charset="-128"/>
              </a:rPr>
              <a:t>Test the chosen bridge design against the goals, parameters, and constraints. If the solution does not meet, and account for, all of these, then the solution needs to be redesigned.</a:t>
            </a:r>
          </a:p>
          <a:p>
            <a:pPr marL="232932" indent="-232932" eaLnBrk="1" hangingPunct="1">
              <a:spcBef>
                <a:spcPct val="0"/>
              </a:spcBef>
            </a:pPr>
            <a:endParaRPr lang="en-US" sz="600" dirty="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36</a:t>
            </a:fld>
            <a:endParaRPr lang="en-US"/>
          </a:p>
        </p:txBody>
      </p:sp>
    </p:spTree>
    <p:extLst>
      <p:ext uri="{BB962C8B-B14F-4D97-AF65-F5344CB8AC3E}">
        <p14:creationId xmlns:p14="http://schemas.microsoft.com/office/powerpoint/2010/main" val="26827106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dirty="0"/>
              <a:t>Through out the year in this class, we will be referring back to the engineering design process as we work through our projects.</a:t>
            </a:r>
          </a:p>
          <a:p>
            <a:pPr marL="232932" indent="-232932"/>
            <a:endParaRPr lang="en-US" sz="600" dirty="0"/>
          </a:p>
          <a:p>
            <a:pPr marL="232932" indent="-232932">
              <a:buFont typeface="Arial" pitchFamily="34" charset="0"/>
              <a:buChar char="•"/>
            </a:pPr>
            <a:r>
              <a:rPr lang="en-US" dirty="0"/>
              <a:t>The engineering design process can be written in many different ways with more or less steps than have been presented here, but the fundamental steps remain the same.</a:t>
            </a:r>
          </a:p>
          <a:p>
            <a:pPr marL="232932" indent="-232932"/>
            <a:endParaRPr lang="en-US" sz="600" dirty="0"/>
          </a:p>
          <a:p>
            <a:pPr marL="232932" indent="-232932">
              <a:buFont typeface="Arial" pitchFamily="34" charset="0"/>
              <a:buChar char="•"/>
            </a:pPr>
            <a:r>
              <a:rPr lang="en-US" dirty="0"/>
              <a:t>People in all types of professions facing all sorts of problems use this process to come up with optimal solutions that take the defined parameters and constraints into consideration.</a:t>
            </a:r>
          </a:p>
          <a:p>
            <a:pPr marL="232932" indent="-232932"/>
            <a:endParaRPr lang="en-US" sz="600" dirty="0"/>
          </a:p>
          <a:p>
            <a:pPr marL="232932" indent="-232932">
              <a:buFont typeface="Arial" pitchFamily="34" charset="0"/>
              <a:buChar char="•"/>
            </a:pPr>
            <a:r>
              <a:rPr lang="en-US" dirty="0"/>
              <a:t>Engineers design things that affect the lives of millions or even billions of people. There are ethical decisions and codes that become constraints, parameters, and/or goals in the design process.</a:t>
            </a:r>
          </a:p>
          <a:p>
            <a:pPr marL="232932" indent="-232932"/>
            <a:endParaRPr lang="en-US" sz="600" dirty="0"/>
          </a:p>
          <a:p>
            <a:pPr marL="232932" indent="-232932">
              <a:buFont typeface="Arial" pitchFamily="34" charset="0"/>
              <a:buChar char="•"/>
            </a:pPr>
            <a:r>
              <a:rPr lang="en-US" dirty="0"/>
              <a:t>It is important that students understan</a:t>
            </a:r>
            <a:r>
              <a:rPr lang="en-US" dirty="0">
                <a:cs typeface="Calibri"/>
              </a:rPr>
              <a:t>d engineering design process and how it can be applied </a:t>
            </a:r>
            <a:r>
              <a:rPr lang="en-US" dirty="0"/>
              <a:t>to solve problems in the world.</a:t>
            </a:r>
          </a:p>
          <a:p>
            <a:pPr marL="232932" indent="-232932"/>
            <a:endParaRPr lang="en-US" dirty="0"/>
          </a:p>
          <a:p>
            <a:pPr marL="232932" indent="-232932"/>
            <a:endParaRPr lang="en-US" sz="600" dirty="0"/>
          </a:p>
          <a:p>
            <a:pPr marL="232932" indent="-232932"/>
            <a:r>
              <a:rPr lang="en-US" b="1" dirty="0"/>
              <a:t>	Teacher Tip - Ask the following questions:</a:t>
            </a:r>
          </a:p>
          <a:p>
            <a:pPr marL="232932" indent="-232932"/>
            <a:endParaRPr lang="en-US" sz="600" dirty="0"/>
          </a:p>
          <a:p>
            <a:pPr marL="232932" indent="-232932">
              <a:buFont typeface="Arial" pitchFamily="34" charset="0"/>
              <a:buChar char="•"/>
            </a:pPr>
            <a:r>
              <a:rPr lang="en-US" dirty="0"/>
              <a:t>Why would the engineering design process steps change slightly between the many different engineering fields?</a:t>
            </a:r>
          </a:p>
          <a:p>
            <a:pPr marL="232932" indent="-232932"/>
            <a:endParaRPr lang="en-US" sz="600" dirty="0"/>
          </a:p>
          <a:p>
            <a:pPr marL="232932" indent="-232932">
              <a:buFont typeface="Arial" pitchFamily="34" charset="0"/>
              <a:buChar char="•"/>
            </a:pPr>
            <a:r>
              <a:rPr lang="en-US" dirty="0"/>
              <a:t>If you were going to communicate your final product/idea, what method would you prefer to use? Explain.</a:t>
            </a:r>
          </a:p>
          <a:p>
            <a:pPr marL="232932" indent="-232932"/>
            <a:endParaRPr lang="en-US" sz="600" dirty="0"/>
          </a:p>
          <a:p>
            <a:pPr lvl="1" indent="-232932">
              <a:buClr>
                <a:srgbClr val="00539A"/>
              </a:buClr>
              <a:buFont typeface="Courier New" pitchFamily="49" charset="0"/>
              <a:buChar char="o"/>
            </a:pPr>
            <a:r>
              <a:rPr lang="en-US" dirty="0"/>
              <a:t>Write a paper.</a:t>
            </a:r>
          </a:p>
          <a:p>
            <a:pPr lvl="1" indent="-232932">
              <a:buClr>
                <a:srgbClr val="00539A"/>
              </a:buClr>
              <a:buFont typeface="Courier New" pitchFamily="49" charset="0"/>
              <a:buChar char="o"/>
            </a:pPr>
            <a:r>
              <a:rPr lang="en-US" dirty="0"/>
              <a:t>Write an engineering journal article.</a:t>
            </a:r>
          </a:p>
          <a:p>
            <a:pPr lvl="1" indent="-232932">
              <a:buClr>
                <a:srgbClr val="00539A"/>
              </a:buClr>
              <a:buFont typeface="Courier New" pitchFamily="49" charset="0"/>
              <a:buChar char="o"/>
            </a:pPr>
            <a:r>
              <a:rPr lang="en-US" dirty="0"/>
              <a:t>Complete the patent process for it.</a:t>
            </a:r>
          </a:p>
          <a:p>
            <a:pPr lvl="1" indent="-232932">
              <a:buClr>
                <a:srgbClr val="00539A"/>
              </a:buClr>
              <a:buFont typeface="Courier New" pitchFamily="49" charset="0"/>
              <a:buChar char="o"/>
            </a:pPr>
            <a:r>
              <a:rPr lang="en-US" dirty="0"/>
              <a:t>Create a press release(s).</a:t>
            </a:r>
          </a:p>
          <a:p>
            <a:pPr lvl="1" indent="-232932">
              <a:buClr>
                <a:srgbClr val="00539A"/>
              </a:buClr>
              <a:buFont typeface="Courier New" pitchFamily="49" charset="0"/>
              <a:buChar char="o"/>
            </a:pPr>
            <a:r>
              <a:rPr lang="en-US" dirty="0"/>
              <a:t>Present to the client and/or the public.</a:t>
            </a:r>
            <a:endParaRPr lang="en-US" dirty="0">
              <a:latin typeface="Calibri"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38</a:t>
            </a:fld>
            <a:endParaRPr lang="en-US"/>
          </a:p>
        </p:txBody>
      </p:sp>
    </p:spTree>
    <p:extLst>
      <p:ext uri="{BB962C8B-B14F-4D97-AF65-F5344CB8AC3E}">
        <p14:creationId xmlns:p14="http://schemas.microsoft.com/office/powerpoint/2010/main" val="2657039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dirty="0">
                <a:ea typeface="Arial" charset="0"/>
                <a:cs typeface="Arial" charset="0"/>
              </a:rPr>
              <a:t>The engineering design process involves the following nine steps:</a:t>
            </a:r>
          </a:p>
          <a:p>
            <a:pPr marL="232932" indent="-232932"/>
            <a:endParaRPr lang="en-US" sz="600" dirty="0">
              <a:ea typeface="Arial" charset="0"/>
              <a:cs typeface="Arial" charset="0"/>
            </a:endParaRPr>
          </a:p>
          <a:p>
            <a:pPr lvl="1" indent="-232932">
              <a:buFont typeface="+mj-lt"/>
              <a:buAutoNum type="arabicPeriod"/>
            </a:pPr>
            <a:r>
              <a:rPr lang="en-US" dirty="0">
                <a:ea typeface="Arial" charset="0"/>
                <a:cs typeface="Arial" charset="0"/>
              </a:rPr>
              <a:t>Identify the problem.</a:t>
            </a:r>
          </a:p>
          <a:p>
            <a:pPr lvl="1" indent="-232932">
              <a:buFont typeface="+mj-lt"/>
              <a:buAutoNum type="arabicPeriod"/>
            </a:pPr>
            <a:r>
              <a:rPr lang="en-US" dirty="0">
                <a:ea typeface="Arial" charset="0"/>
                <a:cs typeface="Arial" charset="0"/>
              </a:rPr>
              <a:t>Determine goals for the problem’s solution.</a:t>
            </a:r>
          </a:p>
          <a:p>
            <a:pPr lvl="1" indent="-232932">
              <a:buFont typeface="+mj-lt"/>
              <a:buAutoNum type="arabicPeriod"/>
            </a:pPr>
            <a:r>
              <a:rPr lang="en-US" dirty="0">
                <a:ea typeface="Arial" charset="0"/>
                <a:cs typeface="Arial" charset="0"/>
              </a:rPr>
              <a:t>Determine the design parameters.</a:t>
            </a:r>
          </a:p>
          <a:p>
            <a:pPr lvl="1" indent="-232932">
              <a:buFont typeface="+mj-lt"/>
              <a:buAutoNum type="arabicPeriod"/>
            </a:pPr>
            <a:r>
              <a:rPr lang="en-US" dirty="0">
                <a:ea typeface="Arial" charset="0"/>
                <a:cs typeface="Arial" charset="0"/>
              </a:rPr>
              <a:t>Establish and evaluate the constraints.</a:t>
            </a:r>
          </a:p>
          <a:p>
            <a:pPr lvl="1" indent="-232932">
              <a:buFont typeface="+mj-lt"/>
              <a:buAutoNum type="arabicPeriod"/>
            </a:pPr>
            <a:r>
              <a:rPr lang="en-US" dirty="0">
                <a:ea typeface="Arial" charset="0"/>
                <a:cs typeface="Arial" charset="0"/>
              </a:rPr>
              <a:t>Identify the solutions to the problem.</a:t>
            </a:r>
          </a:p>
          <a:p>
            <a:pPr lvl="1" indent="-232932">
              <a:buFont typeface="+mj-lt"/>
              <a:buAutoNum type="arabicPeriod"/>
            </a:pPr>
            <a:r>
              <a:rPr lang="en-US" dirty="0">
                <a:ea typeface="Arial" charset="0"/>
                <a:cs typeface="Arial" charset="0"/>
              </a:rPr>
              <a:t>Test and evaluate the solutions.</a:t>
            </a:r>
          </a:p>
          <a:p>
            <a:pPr lvl="1" indent="-232932">
              <a:buFont typeface="+mj-lt"/>
              <a:buAutoNum type="arabicPeriod"/>
            </a:pPr>
            <a:r>
              <a:rPr lang="en-US" dirty="0">
                <a:ea typeface="Arial" charset="0"/>
                <a:cs typeface="Arial" charset="0"/>
              </a:rPr>
              <a:t>Choose and justify one solution.</a:t>
            </a:r>
          </a:p>
          <a:p>
            <a:pPr lvl="1" indent="-232932">
              <a:buFont typeface="+mj-lt"/>
              <a:buAutoNum type="arabicPeriod"/>
            </a:pPr>
            <a:r>
              <a:rPr lang="en-US" dirty="0">
                <a:ea typeface="Arial" charset="0"/>
                <a:cs typeface="Arial" charset="0"/>
              </a:rPr>
              <a:t>Evaluate the chosen solution.</a:t>
            </a:r>
          </a:p>
          <a:p>
            <a:pPr lvl="1" indent="-232932">
              <a:buFont typeface="+mj-lt"/>
              <a:buAutoNum type="arabicPeriod"/>
            </a:pPr>
            <a:r>
              <a:rPr lang="en-US" dirty="0">
                <a:ea typeface="Arial" charset="0"/>
                <a:cs typeface="Arial" charset="0"/>
              </a:rPr>
              <a:t>Communicate the solution.</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As the figure shows, the design process is a cycle. </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Just because you have come up with one solution and received feedback, it does not mean that you cannot improve that solution through a redesign that will involve restarting the engineering design process.</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The arrows in the figure show one direction, but in practice you can go backwards in the design process to rework a previous step.</a:t>
            </a:r>
          </a:p>
          <a:p>
            <a:pPr marL="232932" indent="-232932"/>
            <a:endParaRPr lang="en-US" sz="600" dirty="0">
              <a:ea typeface="Arial" charset="0"/>
              <a:cs typeface="Arial" charset="0"/>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1411936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Calibri" panose="020F0502020204030204" pitchFamily="34" charset="0"/>
                <a:cs typeface="Times New Roman" pitchFamily="18" charset="0"/>
              </a:rPr>
              <a:t>Answer the question: What is the problem?</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194901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r>
              <a:rPr lang="en-US" b="1" dirty="0">
                <a:ea typeface="ＭＳ Ｐゴシック" charset="-128"/>
                <a:cs typeface="ＭＳ Ｐゴシック" charset="-128"/>
              </a:rPr>
              <a:t>Teaching Tips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This is not a complete list of all the parameters.</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You should encourage students to come up with different parameters and constraints. That is, have students come up with the details and specifications as though they were the client.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647089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b="0" dirty="0">
                <a:ea typeface="ＭＳ Ｐゴシック" charset="-128"/>
                <a:cs typeface="ＭＳ Ｐゴシック" charset="-128"/>
              </a:rPr>
              <a:t>Now, </a:t>
            </a:r>
            <a:r>
              <a:rPr lang="en-US" dirty="0">
                <a:ea typeface="ＭＳ Ｐゴシック" charset="-128"/>
                <a:cs typeface="ＭＳ Ｐゴシック" charset="-128"/>
              </a:rPr>
              <a:t>identify solutions </a:t>
            </a:r>
            <a:r>
              <a:rPr lang="en-US" b="0" dirty="0">
                <a:ea typeface="ＭＳ Ｐゴシック" charset="-128"/>
                <a:cs typeface="ＭＳ Ｐゴシック" charset="-128"/>
              </a:rPr>
              <a:t>to the problem.</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buFont typeface="Arial" pitchFamily="34" charset="0"/>
              <a:buChar char="•"/>
            </a:pPr>
            <a:r>
              <a:rPr lang="en-US" b="0" dirty="0">
                <a:ea typeface="ＭＳ Ｐゴシック" charset="-128"/>
                <a:cs typeface="ＭＳ Ｐゴシック" charset="-128"/>
              </a:rPr>
              <a:t>Next</a:t>
            </a:r>
            <a:r>
              <a:rPr lang="en-US" b="1" dirty="0">
                <a:ea typeface="ＭＳ Ｐゴシック" charset="-128"/>
                <a:cs typeface="ＭＳ Ｐゴシック" charset="-128"/>
              </a:rPr>
              <a:t>, test and evaluate </a:t>
            </a:r>
            <a:r>
              <a:rPr lang="en-US" b="0" dirty="0">
                <a:ea typeface="ＭＳ Ｐゴシック" charset="-128"/>
                <a:cs typeface="ＭＳ Ｐゴシック" charset="-128"/>
              </a:rPr>
              <a:t>the solutions to the problem.</a:t>
            </a:r>
          </a:p>
          <a:p>
            <a:pPr marL="232932" indent="-232932" eaLnBrk="1" hangingPunct="1">
              <a:spcBef>
                <a:spcPct val="0"/>
              </a:spcBef>
            </a:pPr>
            <a:endParaRPr lang="en-US" sz="600" dirty="0">
              <a:ea typeface="ＭＳ Ｐゴシック" charset="-128"/>
              <a:cs typeface="ＭＳ Ｐゴシック" charset="-128"/>
            </a:endParaRPr>
          </a:p>
          <a:p>
            <a:pPr marL="232932" indent="-232932" eaLnBrk="1" hangingPunct="1">
              <a:spcBef>
                <a:spcPct val="0"/>
              </a:spcBef>
              <a:buFont typeface="Arial" pitchFamily="34" charset="0"/>
              <a:buChar char="•"/>
            </a:pPr>
            <a:r>
              <a:rPr lang="en-US" dirty="0">
                <a:ea typeface="ＭＳ Ｐゴシック" charset="-128"/>
                <a:cs typeface="ＭＳ Ｐゴシック" charset="-128"/>
              </a:rPr>
              <a:t>In this step and the previous one, engineers often conduct experiments using scientific methods and consult with scientists and mathematicians to design and test their solutions.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22</a:t>
            </a:fld>
            <a:endParaRPr lang="en-US"/>
          </a:p>
        </p:txBody>
      </p:sp>
    </p:spTree>
    <p:extLst>
      <p:ext uri="{BB962C8B-B14F-4D97-AF65-F5344CB8AC3E}">
        <p14:creationId xmlns:p14="http://schemas.microsoft.com/office/powerpoint/2010/main" val="3490019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dirty="0">
                <a:ea typeface="ＭＳ Ｐゴシック" charset="-128"/>
                <a:cs typeface="ＭＳ Ｐゴシック" charset="-128"/>
              </a:rPr>
              <a:t>C</a:t>
            </a:r>
            <a:r>
              <a:rPr lang="en-US" b="0" dirty="0">
                <a:ea typeface="ＭＳ Ｐゴシック" charset="-128"/>
                <a:cs typeface="ＭＳ Ｐゴシック" charset="-128"/>
              </a:rPr>
              <a:t>hoose the most viable solution to the problem. </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b="0" dirty="0">
                <a:ea typeface="ＭＳ Ｐゴシック" charset="-128"/>
                <a:cs typeface="ＭＳ Ｐゴシック" charset="-128"/>
              </a:rPr>
              <a:t>Using the results from tests and experiments, choose the most viable bridge design. In this situation, the most viable solution might involve just a few ropes suspended from one area to the other. </a:t>
            </a:r>
          </a:p>
          <a:p>
            <a:pPr marL="232932" indent="-232932"/>
            <a:endParaRPr lang="en-US" sz="600" dirty="0">
              <a:ea typeface="ＭＳ Ｐゴシック" charset="-128"/>
              <a:cs typeface="ＭＳ Ｐゴシック" charset="-128"/>
            </a:endParaRPr>
          </a:p>
          <a:p>
            <a:pPr marL="232932" indent="-232932"/>
            <a:r>
              <a:rPr lang="en-US" b="0" dirty="0">
                <a:ea typeface="ＭＳ Ｐゴシック" charset="-128"/>
                <a:cs typeface="ＭＳ Ｐゴシック" charset="-128"/>
              </a:rPr>
              <a:t>	</a:t>
            </a:r>
            <a:r>
              <a:rPr lang="en-US" b="1" dirty="0">
                <a:ea typeface="ＭＳ Ｐゴシック" charset="-128"/>
                <a:cs typeface="ＭＳ Ｐゴシック" charset="-128"/>
              </a:rPr>
              <a:t>Teaching Tips</a:t>
            </a:r>
          </a:p>
          <a:p>
            <a:pPr marL="232932" indent="-232932"/>
            <a:endParaRPr lang="en-US" sz="600" dirty="0">
              <a:ea typeface="ＭＳ Ｐゴシック" charset="-128"/>
              <a:cs typeface="ＭＳ Ｐゴシック" charset="-128"/>
            </a:endParaRPr>
          </a:p>
          <a:p>
            <a:pPr marL="229697" indent="-229697">
              <a:buFont typeface="Arial" pitchFamily="34" charset="0"/>
              <a:buChar char="•"/>
            </a:pPr>
            <a:r>
              <a:rPr lang="en-US" b="0" dirty="0">
                <a:ea typeface="ＭＳ Ｐゴシック" charset="-128"/>
                <a:cs typeface="ＭＳ Ｐゴシック" charset="-128"/>
              </a:rPr>
              <a:t>Ask students if they think they need to know something about how monkeys live to design a solution that works.</a:t>
            </a:r>
          </a:p>
          <a:p>
            <a:pPr marL="232932" indent="-232932" eaLnBrk="1" hangingPunct="1">
              <a:spcBef>
                <a:spcPct val="0"/>
              </a:spcBef>
            </a:pPr>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E</a:t>
            </a:r>
            <a:r>
              <a:rPr lang="en-US" b="0" dirty="0">
                <a:ea typeface="ＭＳ Ｐゴシック" charset="-128"/>
                <a:cs typeface="ＭＳ Ｐゴシック" charset="-128"/>
              </a:rPr>
              <a:t>valuate the chosen solution to the problem. </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b="0" dirty="0">
                <a:ea typeface="ＭＳ Ｐゴシック" charset="-128"/>
                <a:cs typeface="ＭＳ Ｐゴシック" charset="-128"/>
              </a:rPr>
              <a:t>Test the chosen bridge design against the goals, parameters, and constraints. If the solution does not meet, and account for, all of these, then the solution needs to be redesigned.</a:t>
            </a:r>
          </a:p>
        </p:txBody>
      </p:sp>
      <p:sp>
        <p:nvSpPr>
          <p:cNvPr id="4" name="Slide Number Placeholder 3"/>
          <p:cNvSpPr>
            <a:spLocks noGrp="1"/>
          </p:cNvSpPr>
          <p:nvPr>
            <p:ph type="sldNum" sz="quarter" idx="10"/>
          </p:nvPr>
        </p:nvSpPr>
        <p:spPr/>
        <p:txBody>
          <a:bodyPr/>
          <a:lstStyle/>
          <a:p>
            <a:fld id="{B36392A5-00F8-4B40-B46C-7CA31B660224}" type="slidenum">
              <a:rPr lang="en-US" smtClean="0"/>
              <a:t>23</a:t>
            </a:fld>
            <a:endParaRPr lang="en-US"/>
          </a:p>
        </p:txBody>
      </p:sp>
    </p:spTree>
    <p:extLst>
      <p:ext uri="{BB962C8B-B14F-4D97-AF65-F5344CB8AC3E}">
        <p14:creationId xmlns:p14="http://schemas.microsoft.com/office/powerpoint/2010/main" val="3863188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dirty="0">
                <a:ea typeface="ＭＳ Ｐゴシック" charset="-128"/>
                <a:cs typeface="ＭＳ Ｐゴシック" charset="-128"/>
              </a:rPr>
              <a:t>C</a:t>
            </a:r>
            <a:r>
              <a:rPr lang="en-US" b="0" dirty="0">
                <a:ea typeface="ＭＳ Ｐゴシック" charset="-128"/>
                <a:cs typeface="ＭＳ Ｐゴシック" charset="-128"/>
              </a:rPr>
              <a:t>hoose the most viable solution to the problem. </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b="0" dirty="0">
                <a:ea typeface="ＭＳ Ｐゴシック" charset="-128"/>
                <a:cs typeface="ＭＳ Ｐゴシック" charset="-128"/>
              </a:rPr>
              <a:t>Using the results from tests and experiments, choose the most viable bridge design. In this situation, the most viable solution might involve just a few ropes suspended from one area to the other. </a:t>
            </a:r>
          </a:p>
          <a:p>
            <a:pPr marL="232932" indent="-232932"/>
            <a:endParaRPr lang="en-US" sz="600" dirty="0">
              <a:ea typeface="ＭＳ Ｐゴシック" charset="-128"/>
              <a:cs typeface="ＭＳ Ｐゴシック" charset="-128"/>
            </a:endParaRPr>
          </a:p>
          <a:p>
            <a:pPr marL="232932" indent="-232932"/>
            <a:r>
              <a:rPr lang="en-US" b="0" dirty="0">
                <a:ea typeface="ＭＳ Ｐゴシック" charset="-128"/>
                <a:cs typeface="ＭＳ Ｐゴシック" charset="-128"/>
              </a:rPr>
              <a:t>	</a:t>
            </a:r>
            <a:r>
              <a:rPr lang="en-US" b="1" dirty="0">
                <a:ea typeface="ＭＳ Ｐゴシック" charset="-128"/>
                <a:cs typeface="ＭＳ Ｐゴシック" charset="-128"/>
              </a:rPr>
              <a:t>Teaching Tips</a:t>
            </a:r>
          </a:p>
          <a:p>
            <a:pPr marL="232932" indent="-232932"/>
            <a:endParaRPr lang="en-US" sz="600" dirty="0">
              <a:ea typeface="ＭＳ Ｐゴシック" charset="-128"/>
              <a:cs typeface="ＭＳ Ｐゴシック" charset="-128"/>
            </a:endParaRPr>
          </a:p>
          <a:p>
            <a:pPr marL="229697" indent="-229697">
              <a:buFont typeface="Arial" pitchFamily="34" charset="0"/>
              <a:buChar char="•"/>
            </a:pPr>
            <a:r>
              <a:rPr lang="en-US" b="0" dirty="0">
                <a:ea typeface="ＭＳ Ｐゴシック" charset="-128"/>
                <a:cs typeface="ＭＳ Ｐゴシック" charset="-128"/>
              </a:rPr>
              <a:t>Ask students if they think they need to know something about how monkeys live to design a solution that works.</a:t>
            </a:r>
          </a:p>
          <a:p>
            <a:pPr marL="232932" indent="-232932" eaLnBrk="1" hangingPunct="1">
              <a:spcBef>
                <a:spcPct val="0"/>
              </a:spcBef>
            </a:pPr>
            <a:endParaRPr lang="en-US" sz="600" dirty="0">
              <a:ea typeface="ＭＳ Ｐゴシック" charset="-128"/>
              <a:cs typeface="ＭＳ Ｐゴシック" charset="-128"/>
            </a:endParaRPr>
          </a:p>
          <a:p>
            <a:pPr marL="232932" indent="-232932">
              <a:buFont typeface="Arial" pitchFamily="34" charset="0"/>
              <a:buChar char="•"/>
            </a:pPr>
            <a:r>
              <a:rPr lang="en-US" dirty="0">
                <a:ea typeface="ＭＳ Ｐゴシック" charset="-128"/>
                <a:cs typeface="ＭＳ Ｐゴシック" charset="-128"/>
              </a:rPr>
              <a:t>E</a:t>
            </a:r>
            <a:r>
              <a:rPr lang="en-US" b="0" dirty="0">
                <a:ea typeface="ＭＳ Ｐゴシック" charset="-128"/>
                <a:cs typeface="ＭＳ Ｐゴシック" charset="-128"/>
              </a:rPr>
              <a:t>valuate the chosen solution to the problem. </a:t>
            </a:r>
          </a:p>
          <a:p>
            <a:pPr marL="232932" indent="-232932"/>
            <a:endParaRPr lang="en-US" sz="600" dirty="0">
              <a:ea typeface="ＭＳ Ｐゴシック" charset="-128"/>
              <a:cs typeface="ＭＳ Ｐゴシック" charset="-128"/>
            </a:endParaRPr>
          </a:p>
          <a:p>
            <a:pPr marL="232932" indent="-232932">
              <a:buFont typeface="Arial" pitchFamily="34" charset="0"/>
              <a:buChar char="•"/>
            </a:pPr>
            <a:r>
              <a:rPr lang="en-US" b="0" dirty="0">
                <a:ea typeface="ＭＳ Ｐゴシック" charset="-128"/>
                <a:cs typeface="ＭＳ Ｐゴシック" charset="-128"/>
              </a:rPr>
              <a:t>Test the chosen bridge design against the goals, parameters, and constraints. If the solution does not meet, and account for, all of these, then the solution needs to be redesigned.</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24</a:t>
            </a:fld>
            <a:endParaRPr lang="en-US"/>
          </a:p>
        </p:txBody>
      </p:sp>
    </p:spTree>
    <p:extLst>
      <p:ext uri="{BB962C8B-B14F-4D97-AF65-F5344CB8AC3E}">
        <p14:creationId xmlns:p14="http://schemas.microsoft.com/office/powerpoint/2010/main" val="2037784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32" indent="-232932">
              <a:buFont typeface="Arial" pitchFamily="34" charset="0"/>
              <a:buChar char="•"/>
            </a:pPr>
            <a:r>
              <a:rPr lang="en-US" dirty="0">
                <a:ea typeface="Arial" charset="0"/>
                <a:cs typeface="Arial" charset="0"/>
              </a:rPr>
              <a:t>The engineering design process involves the following nine steps:</a:t>
            </a:r>
          </a:p>
          <a:p>
            <a:pPr marL="232932" indent="-232932"/>
            <a:endParaRPr lang="en-US" sz="600" dirty="0">
              <a:ea typeface="Arial" charset="0"/>
              <a:cs typeface="Arial" charset="0"/>
            </a:endParaRPr>
          </a:p>
          <a:p>
            <a:pPr lvl="1" indent="-232932">
              <a:buFont typeface="+mj-lt"/>
              <a:buAutoNum type="arabicPeriod"/>
            </a:pPr>
            <a:r>
              <a:rPr lang="en-US" dirty="0">
                <a:ea typeface="Arial" charset="0"/>
                <a:cs typeface="Arial" charset="0"/>
              </a:rPr>
              <a:t>Identify the problem.</a:t>
            </a:r>
          </a:p>
          <a:p>
            <a:pPr lvl="1" indent="-232932">
              <a:buFont typeface="+mj-lt"/>
              <a:buAutoNum type="arabicPeriod"/>
            </a:pPr>
            <a:r>
              <a:rPr lang="en-US" dirty="0">
                <a:ea typeface="Arial" charset="0"/>
                <a:cs typeface="Arial" charset="0"/>
              </a:rPr>
              <a:t>Determine goals for the problem’s solution.</a:t>
            </a:r>
          </a:p>
          <a:p>
            <a:pPr lvl="1" indent="-232932">
              <a:buFont typeface="+mj-lt"/>
              <a:buAutoNum type="arabicPeriod"/>
            </a:pPr>
            <a:r>
              <a:rPr lang="en-US" dirty="0">
                <a:ea typeface="Arial" charset="0"/>
                <a:cs typeface="Arial" charset="0"/>
              </a:rPr>
              <a:t>Determine the design parameters.</a:t>
            </a:r>
          </a:p>
          <a:p>
            <a:pPr lvl="1" indent="-232932">
              <a:buFont typeface="+mj-lt"/>
              <a:buAutoNum type="arabicPeriod"/>
            </a:pPr>
            <a:r>
              <a:rPr lang="en-US" dirty="0">
                <a:ea typeface="Arial" charset="0"/>
                <a:cs typeface="Arial" charset="0"/>
              </a:rPr>
              <a:t>Establish and evaluate the constraints.</a:t>
            </a:r>
          </a:p>
          <a:p>
            <a:pPr lvl="1" indent="-232932">
              <a:buFont typeface="+mj-lt"/>
              <a:buAutoNum type="arabicPeriod"/>
            </a:pPr>
            <a:r>
              <a:rPr lang="en-US" dirty="0">
                <a:ea typeface="Arial" charset="0"/>
                <a:cs typeface="Arial" charset="0"/>
              </a:rPr>
              <a:t>Identify the solutions to the problem.</a:t>
            </a:r>
          </a:p>
          <a:p>
            <a:pPr lvl="1" indent="-232932">
              <a:buFont typeface="+mj-lt"/>
              <a:buAutoNum type="arabicPeriod"/>
            </a:pPr>
            <a:r>
              <a:rPr lang="en-US" dirty="0">
                <a:ea typeface="Arial" charset="0"/>
                <a:cs typeface="Arial" charset="0"/>
              </a:rPr>
              <a:t>Test and evaluate the solutions.</a:t>
            </a:r>
          </a:p>
          <a:p>
            <a:pPr lvl="1" indent="-232932">
              <a:buFont typeface="+mj-lt"/>
              <a:buAutoNum type="arabicPeriod"/>
            </a:pPr>
            <a:r>
              <a:rPr lang="en-US" dirty="0">
                <a:ea typeface="Arial" charset="0"/>
                <a:cs typeface="Arial" charset="0"/>
              </a:rPr>
              <a:t>Choose and justify one solution.</a:t>
            </a:r>
          </a:p>
          <a:p>
            <a:pPr lvl="1" indent="-232932">
              <a:buFont typeface="+mj-lt"/>
              <a:buAutoNum type="arabicPeriod"/>
            </a:pPr>
            <a:r>
              <a:rPr lang="en-US" dirty="0">
                <a:ea typeface="Arial" charset="0"/>
                <a:cs typeface="Arial" charset="0"/>
              </a:rPr>
              <a:t>Evaluate the chosen solution.</a:t>
            </a:r>
          </a:p>
          <a:p>
            <a:pPr lvl="1" indent="-232932">
              <a:buFont typeface="+mj-lt"/>
              <a:buAutoNum type="arabicPeriod"/>
            </a:pPr>
            <a:r>
              <a:rPr lang="en-US" dirty="0">
                <a:ea typeface="Arial" charset="0"/>
                <a:cs typeface="Arial" charset="0"/>
              </a:rPr>
              <a:t>Communicate the solution.</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As the figure shows, the design process is a cycle. </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Just because you have come up with one solution and received feedback does not mean that you cannot improve that solution through a redesign that will involve restarting the engineering design process.</a:t>
            </a:r>
          </a:p>
          <a:p>
            <a:pPr marL="232932" indent="-232932"/>
            <a:endParaRPr lang="en-US" sz="600" dirty="0">
              <a:ea typeface="Arial" charset="0"/>
              <a:cs typeface="Arial" charset="0"/>
            </a:endParaRPr>
          </a:p>
          <a:p>
            <a:pPr marL="232932" indent="-232932">
              <a:buFont typeface="Arial" pitchFamily="34" charset="0"/>
              <a:buChar char="•"/>
            </a:pPr>
            <a:r>
              <a:rPr lang="en-US" dirty="0">
                <a:ea typeface="Arial" charset="0"/>
                <a:cs typeface="Arial" charset="0"/>
              </a:rPr>
              <a:t>The arrows in the figure show one direction, but in practice you can go backwards in the design process to rework a previous step.</a:t>
            </a:r>
          </a:p>
          <a:p>
            <a:pPr marL="232932" indent="-232932"/>
            <a:endParaRPr lang="en-US" sz="600" dirty="0">
              <a:ea typeface="Arial" charset="0"/>
              <a:cs typeface="Arial" charset="0"/>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26</a:t>
            </a:fld>
            <a:endParaRPr lang="en-US"/>
          </a:p>
        </p:txBody>
      </p:sp>
    </p:spTree>
    <p:extLst>
      <p:ext uri="{BB962C8B-B14F-4D97-AF65-F5344CB8AC3E}">
        <p14:creationId xmlns:p14="http://schemas.microsoft.com/office/powerpoint/2010/main" val="113162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latin typeface="Calibri" charset="0"/>
                <a:ea typeface="ＭＳ Ｐゴシック" charset="0"/>
                <a:cs typeface="ＭＳ Ｐゴシック" charset="0"/>
              </a:rPr>
              <a:t>Applying the Design Process: Step 2</a:t>
            </a:r>
          </a:p>
          <a:p>
            <a:pPr>
              <a:defRPr/>
            </a:pPr>
            <a:endParaRPr lang="en-US" sz="600" b="1" dirty="0">
              <a:latin typeface="Calibri" charset="0"/>
              <a:ea typeface="ＭＳ Ｐゴシック" charset="0"/>
              <a:cs typeface="ＭＳ Ｐゴシック" charset="0"/>
            </a:endParaRPr>
          </a:p>
          <a:p>
            <a:pPr>
              <a:defRPr/>
            </a:pPr>
            <a:r>
              <a:rPr lang="en-US" b="1" dirty="0">
                <a:latin typeface="Calibri" charset="0"/>
                <a:ea typeface="ＭＳ Ｐゴシック" charset="0"/>
                <a:cs typeface="ＭＳ Ｐゴシック" charset="0"/>
              </a:rPr>
              <a:t>What are the goals for the design in this scenario?</a:t>
            </a:r>
          </a:p>
          <a:p>
            <a:pPr>
              <a:defRPr/>
            </a:pPr>
            <a:endParaRPr lang="en-US" sz="600" b="1" dirty="0">
              <a:latin typeface="Calibri" charset="0"/>
              <a:ea typeface="ＭＳ Ｐゴシック" charset="0"/>
              <a:cs typeface="ＭＳ Ｐゴシック" charset="0"/>
            </a:endParaRPr>
          </a:p>
          <a:p>
            <a:pPr marL="232932" indent="-232932">
              <a:buFont typeface="Arial" pitchFamily="34" charset="0"/>
              <a:buChar char="•"/>
              <a:defRPr/>
            </a:pPr>
            <a:r>
              <a:rPr lang="en-US" dirty="0">
                <a:latin typeface="Calibri" charset="0"/>
                <a:ea typeface="ＭＳ Ｐゴシック" charset="0"/>
                <a:cs typeface="ＭＳ Ｐゴシック" charset="0"/>
              </a:rPr>
              <a:t>These goals are stated or implied by the scenario:</a:t>
            </a:r>
          </a:p>
          <a:p>
            <a:pPr marL="465864" indent="-232932">
              <a:defRPr/>
            </a:pPr>
            <a:endParaRPr lang="en-US" sz="600" dirty="0">
              <a:latin typeface="Calibri" charset="0"/>
              <a:ea typeface="ＭＳ Ｐゴシック" charset="0"/>
              <a:cs typeface="ＭＳ Ｐゴシック" charset="0"/>
            </a:endParaRPr>
          </a:p>
          <a:p>
            <a:pPr marL="465864" indent="-232932">
              <a:buFont typeface="Courier New" pitchFamily="49" charset="0"/>
              <a:buChar char="o"/>
            </a:pPr>
            <a:r>
              <a:rPr lang="en-US" dirty="0">
                <a:latin typeface="Calibri" charset="0"/>
              </a:rPr>
              <a:t>The bridge must span the gap between the buildings.</a:t>
            </a:r>
          </a:p>
          <a:p>
            <a:pPr marL="465864" indent="-232932"/>
            <a:endParaRPr lang="en-US" sz="600" dirty="0">
              <a:latin typeface="Calibri" charset="0"/>
            </a:endParaRPr>
          </a:p>
          <a:p>
            <a:pPr marL="465864" indent="-232932">
              <a:buFont typeface="Courier New" pitchFamily="49" charset="0"/>
              <a:buChar char="o"/>
            </a:pPr>
            <a:r>
              <a:rPr lang="en-US" altLang="ja-JP" dirty="0">
                <a:latin typeface="Calibri" charset="0"/>
              </a:rPr>
              <a:t> The bridge must allow the visitors to see the monkeys.</a:t>
            </a:r>
          </a:p>
          <a:p>
            <a:pPr marL="465864" indent="-232932"/>
            <a:endParaRPr lang="en-US" altLang="ja-JP" sz="600" dirty="0">
              <a:latin typeface="Calibri" charset="0"/>
            </a:endParaRPr>
          </a:p>
          <a:p>
            <a:pPr marL="465864" indent="-232932">
              <a:buFont typeface="Courier New" pitchFamily="49" charset="0"/>
              <a:buChar char="o"/>
            </a:pPr>
            <a:r>
              <a:rPr lang="en-US" altLang="ja-JP" dirty="0">
                <a:latin typeface="Calibri" charset="0"/>
              </a:rPr>
              <a:t> The bridge must keep the monkeys safe.</a:t>
            </a:r>
          </a:p>
          <a:p>
            <a:pPr marL="465864" indent="-232932"/>
            <a:endParaRPr lang="en-US" altLang="ja-JP" sz="600" dirty="0">
              <a:latin typeface="Calibri" charset="0"/>
            </a:endParaRPr>
          </a:p>
          <a:p>
            <a:pPr marL="465864" indent="-232932">
              <a:buFont typeface="Courier New" pitchFamily="49" charset="0"/>
              <a:buChar char="o"/>
            </a:pPr>
            <a:r>
              <a:rPr lang="en-US" altLang="ja-JP" dirty="0">
                <a:latin typeface="Calibri" charset="0"/>
              </a:rPr>
              <a:t> The bridge must keep the visitors safe.</a:t>
            </a:r>
          </a:p>
          <a:p>
            <a:pPr marL="232932" indent="-232932"/>
            <a:endParaRPr lang="en-US" sz="600" dirty="0">
              <a:latin typeface="Calibri" charset="0"/>
              <a:ea typeface="ＭＳ Ｐゴシック" charset="0"/>
              <a:cs typeface="ＭＳ Ｐゴシック" charset="0"/>
            </a:endParaRPr>
          </a:p>
          <a:p>
            <a:pPr marL="232932" indent="-232932">
              <a:buFont typeface="Arial" pitchFamily="34" charset="0"/>
              <a:buChar char="•"/>
            </a:pPr>
            <a:r>
              <a:rPr lang="en-US" dirty="0">
                <a:latin typeface="Calibri" charset="0"/>
                <a:ea typeface="ＭＳ Ｐゴシック" charset="0"/>
                <a:cs typeface="ＭＳ Ｐゴシック" charset="0"/>
              </a:rPr>
              <a:t>There are many additional questions that an engineer should ask a client to determine the client’s goals for the design. </a:t>
            </a:r>
          </a:p>
          <a:p>
            <a:pPr marL="232932" indent="-232932"/>
            <a:endParaRPr lang="en-US" sz="600" dirty="0">
              <a:latin typeface="Calibri" charset="0"/>
              <a:ea typeface="ＭＳ Ｐゴシック" charset="0"/>
              <a:cs typeface="ＭＳ Ｐゴシック" charset="0"/>
            </a:endParaRPr>
          </a:p>
          <a:p>
            <a:pPr marL="465864" indent="-232932">
              <a:buFont typeface="Courier New" pitchFamily="49" charset="0"/>
              <a:buChar char="o"/>
            </a:pPr>
            <a:r>
              <a:rPr lang="en-US" dirty="0">
                <a:latin typeface="Calibri" charset="0"/>
              </a:rPr>
              <a:t>What are the maintenance requirements?</a:t>
            </a:r>
          </a:p>
          <a:p>
            <a:pPr marL="465864" indent="-232932"/>
            <a:endParaRPr lang="en-US" sz="600" dirty="0">
              <a:latin typeface="Calibri" charset="0"/>
            </a:endParaRPr>
          </a:p>
          <a:p>
            <a:pPr marL="465864" indent="-232932">
              <a:buFont typeface="Courier New" pitchFamily="49" charset="0"/>
              <a:buChar char="o"/>
            </a:pPr>
            <a:r>
              <a:rPr lang="en-US" dirty="0">
                <a:latin typeface="Calibri" charset="0"/>
              </a:rPr>
              <a:t>Are there any aesthetic goals for the design?</a:t>
            </a:r>
          </a:p>
          <a:p>
            <a:pPr marL="465864" indent="-232932"/>
            <a:endParaRPr lang="en-US" sz="600" dirty="0">
              <a:latin typeface="Calibri" charset="0"/>
            </a:endParaRPr>
          </a:p>
          <a:p>
            <a:pPr marL="465864" indent="-232932">
              <a:buFont typeface="Courier New" pitchFamily="49" charset="0"/>
              <a:buChar char="o"/>
            </a:pPr>
            <a:r>
              <a:rPr lang="en-US" dirty="0">
                <a:latin typeface="Calibri" charset="0"/>
              </a:rPr>
              <a:t>What environmental conditions must the design meet?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29</a:t>
            </a:fld>
            <a:endParaRPr lang="en-US"/>
          </a:p>
        </p:txBody>
      </p:sp>
    </p:spTree>
    <p:extLst>
      <p:ext uri="{BB962C8B-B14F-4D97-AF65-F5344CB8AC3E}">
        <p14:creationId xmlns:p14="http://schemas.microsoft.com/office/powerpoint/2010/main" val="16614521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Practicum in STEM</a:t>
            </a:r>
          </a:p>
          <a:p>
            <a:pPr lvl="1"/>
            <a:r>
              <a:rPr lang="en-US" dirty="0"/>
              <a:t>Mathematical Modeling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 2 - STEM Practicum Lesson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Students will collect data, validate, calculate the solution, and implement their Mathematical Modeling Real-World Problem.</a:t>
            </a:r>
          </a:p>
          <a:p>
            <a:pPr lvl="2"/>
            <a:r>
              <a:rPr lang="en-US" dirty="0"/>
              <a:t> Day 6 – Teams will research and construct their Mathematical Modeling Real-World Problem.</a:t>
            </a:r>
          </a:p>
          <a:p>
            <a:pPr lvl="2"/>
            <a:r>
              <a:rPr lang="en-US" dirty="0"/>
              <a:t> Day 7 – Teams will research and construct their Mathematical Modeling Real-World Problem.</a:t>
            </a:r>
          </a:p>
          <a:p>
            <a:pPr lvl="2"/>
            <a:r>
              <a:rPr lang="en-US" dirty="0"/>
              <a:t> Day 8 – Teams will collect data for their Mathematical Modeling Real-World Problem.</a:t>
            </a:r>
          </a:p>
          <a:p>
            <a:pPr lvl="2"/>
            <a:r>
              <a:rPr lang="en-US" dirty="0"/>
              <a:t> Day 9 – Teams will collect data for their Mathematical Modeling Real-World Problem.</a:t>
            </a:r>
          </a:p>
          <a:p>
            <a:pPr lvl="2"/>
            <a:r>
              <a:rPr lang="en-US" dirty="0"/>
              <a:t> Day 10 – Teams will collect data for their Mathematical Modeling Real-World Problem.</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 3 - STEM Practicum Lesson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Students will collect data, validate, calculate the solution, and implement their Mathematical Modeling Real-World Problem.</a:t>
            </a:r>
          </a:p>
          <a:p>
            <a:pPr lvl="2"/>
            <a:r>
              <a:rPr lang="en-US" dirty="0"/>
              <a:t> Day 11 – Teams will validate their Mathematical Modeling Real-World Problem.</a:t>
            </a:r>
          </a:p>
          <a:p>
            <a:pPr lvl="2"/>
            <a:r>
              <a:rPr lang="en-US" dirty="0"/>
              <a:t> Day 12 – Teams will validate their Mathematical Modeling Real-World Problem.</a:t>
            </a:r>
          </a:p>
          <a:p>
            <a:pPr lvl="2"/>
            <a:r>
              <a:rPr lang="en-US" dirty="0"/>
              <a:t> Day 13 – Teams will validate their Mathematical Modeling Real-World Problem.</a:t>
            </a:r>
          </a:p>
          <a:p>
            <a:pPr lvl="2"/>
            <a:r>
              <a:rPr lang="en-US" dirty="0"/>
              <a:t> Day 14 – Teams will implement their Mathematical Modeling Real-World Problem.</a:t>
            </a:r>
          </a:p>
          <a:p>
            <a:pPr lvl="2"/>
            <a:r>
              <a:rPr lang="en-US" dirty="0"/>
              <a:t> Day 15 – Teams will implement their Mathematical Modeling Real-World Problem.</a:t>
            </a:r>
          </a:p>
          <a:p>
            <a:pPr lvl="1"/>
            <a:endParaRPr lang="en-US" dirty="0"/>
          </a:p>
        </p:txBody>
      </p:sp>
    </p:spTree>
    <p:extLst>
      <p:ext uri="{BB962C8B-B14F-4D97-AF65-F5344CB8AC3E}">
        <p14:creationId xmlns:p14="http://schemas.microsoft.com/office/powerpoint/2010/main" val="242604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 4 - STEM Practicum Lesson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Students will collect data, validate, calculate the solution, and implement their Mathematical Modeling Real-World Problem.</a:t>
            </a:r>
          </a:p>
          <a:p>
            <a:pPr lvl="2"/>
            <a:r>
              <a:rPr lang="en-US" dirty="0"/>
              <a:t> Day 16 – Teams will implement their Mathematical Modeling Real-World Problem.</a:t>
            </a:r>
          </a:p>
          <a:p>
            <a:pPr lvl="2"/>
            <a:r>
              <a:rPr lang="en-US" dirty="0"/>
              <a:t> Day 17 – Teams will implement their Mathematical Modeling Real-World Problem.</a:t>
            </a:r>
          </a:p>
          <a:p>
            <a:pPr lvl="2"/>
            <a:r>
              <a:rPr lang="en-US" dirty="0"/>
              <a:t> Day 18 – Teams will prepare for their STEM Practicum presentations.</a:t>
            </a:r>
          </a:p>
          <a:p>
            <a:pPr lvl="2"/>
            <a:r>
              <a:rPr lang="en-US" dirty="0"/>
              <a:t> Day 19 – Teams will prepare for their STEM Practicum presentations.</a:t>
            </a:r>
          </a:p>
          <a:p>
            <a:pPr lvl="2"/>
            <a:r>
              <a:rPr lang="en-US" dirty="0"/>
              <a:t> Day 20 – STEM Practicum Team Presentations.</a:t>
            </a:r>
          </a:p>
          <a:p>
            <a:pPr lvl="1"/>
            <a:endParaRPr lang="en-US" dirty="0"/>
          </a:p>
        </p:txBody>
      </p:sp>
    </p:spTree>
    <p:extLst>
      <p:ext uri="{BB962C8B-B14F-4D97-AF65-F5344CB8AC3E}">
        <p14:creationId xmlns:p14="http://schemas.microsoft.com/office/powerpoint/2010/main" val="2959324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15736"/>
            <a:ext cx="11055750" cy="4539002"/>
          </a:xfrm>
        </p:spPr>
        <p:txBody>
          <a:bodyPr/>
          <a:lstStyle/>
          <a:p>
            <a:pPr algn="ctr"/>
            <a:r>
              <a:rPr lang="en-US" sz="9600" dirty="0">
                <a:latin typeface="Calibri" panose="020F0502020204030204" pitchFamily="34" charset="0"/>
                <a:cs typeface="Times New Roman" pitchFamily="18" charset="0"/>
              </a:rPr>
              <a:t>Week 1</a:t>
            </a:r>
          </a:p>
          <a:p>
            <a:pPr marL="365760" lvl="1" indent="-256032" algn="ctr">
              <a:spcBef>
                <a:spcPts val="400"/>
              </a:spcBef>
              <a:buSzPct val="68000"/>
              <a:buNone/>
            </a:pPr>
            <a:r>
              <a:rPr lang="en-US" sz="3600" b="1" dirty="0">
                <a:latin typeface="Calibri" panose="020F0502020204030204" pitchFamily="34" charset="0"/>
                <a:cs typeface="Times New Roman" pitchFamily="18" charset="0"/>
              </a:rPr>
              <a:t>Day 1 </a:t>
            </a:r>
            <a:r>
              <a:rPr lang="en-US" sz="3600" dirty="0">
                <a:latin typeface="Calibri" panose="020F0502020204030204" pitchFamily="34" charset="0"/>
                <a:cs typeface="Times New Roman" pitchFamily="18" charset="0"/>
              </a:rPr>
              <a:t>– Overview of the Mathematical Modeling Process</a:t>
            </a:r>
          </a:p>
          <a:p>
            <a:pPr lvl="1"/>
            <a:endParaRPr lang="en-US" dirty="0"/>
          </a:p>
        </p:txBody>
      </p:sp>
    </p:spTree>
    <p:extLst>
      <p:ext uri="{BB962C8B-B14F-4D97-AF65-F5344CB8AC3E}">
        <p14:creationId xmlns:p14="http://schemas.microsoft.com/office/powerpoint/2010/main" val="1215651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Mathematical Modeling?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Mathematical Modeling is the process of using mathematics to solve real-world problems. </a:t>
            </a:r>
          </a:p>
          <a:p>
            <a:pPr lvl="1"/>
            <a:r>
              <a:rPr lang="en-US" dirty="0"/>
              <a:t>Emphasis is placed on model construction in order to promote student creativity and demonstrate the link between theoretical mathematics and real world applications.</a:t>
            </a:r>
          </a:p>
          <a:p>
            <a:pPr lvl="1"/>
            <a:endParaRPr lang="en-US" dirty="0"/>
          </a:p>
        </p:txBody>
      </p:sp>
    </p:spTree>
    <p:extLst>
      <p:ext uri="{BB962C8B-B14F-4D97-AF65-F5344CB8AC3E}">
        <p14:creationId xmlns:p14="http://schemas.microsoft.com/office/powerpoint/2010/main" val="35041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3 Steps of Mathematical Modeling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The Mathematical Modeling Process consist of three steps:</a:t>
            </a:r>
          </a:p>
          <a:p>
            <a:pPr lvl="1"/>
            <a:r>
              <a:rPr lang="en-US" dirty="0"/>
              <a:t>Construct the mathematical model, a problem whose solution will provide information about a real-world problem.</a:t>
            </a:r>
          </a:p>
          <a:p>
            <a:pPr lvl="1"/>
            <a:r>
              <a:rPr lang="en-US" dirty="0"/>
              <a:t>Solve the mathematical model.</a:t>
            </a:r>
          </a:p>
          <a:p>
            <a:pPr lvl="1"/>
            <a:r>
              <a:rPr lang="en-US" dirty="0"/>
              <a:t>Interpret the solution to the mathematical model in terms of the original real-world problem.</a:t>
            </a:r>
          </a:p>
          <a:p>
            <a:pPr lvl="1"/>
            <a:endParaRPr lang="en-US" dirty="0"/>
          </a:p>
        </p:txBody>
      </p:sp>
    </p:spTree>
    <p:extLst>
      <p:ext uri="{BB962C8B-B14F-4D97-AF65-F5344CB8AC3E}">
        <p14:creationId xmlns:p14="http://schemas.microsoft.com/office/powerpoint/2010/main" val="2268708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Videos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Watch the following videos to understand the Mathematics Modeling Process.</a:t>
            </a:r>
          </a:p>
          <a:p>
            <a:pPr lvl="1"/>
            <a:r>
              <a:rPr lang="en-US" dirty="0"/>
              <a:t> Video #1 Introduction: Mathematical Modeling </a:t>
            </a:r>
          </a:p>
          <a:p>
            <a:pPr lvl="1"/>
            <a:r>
              <a:rPr lang="en-US" dirty="0"/>
              <a:t> Video #2 Introduction: Tradeoffs In Mathematical Modeling</a:t>
            </a:r>
          </a:p>
          <a:p>
            <a:pPr lvl="1"/>
            <a:endParaRPr lang="en-US" dirty="0"/>
          </a:p>
        </p:txBody>
      </p:sp>
    </p:spTree>
    <p:extLst>
      <p:ext uri="{BB962C8B-B14F-4D97-AF65-F5344CB8AC3E}">
        <p14:creationId xmlns:p14="http://schemas.microsoft.com/office/powerpoint/2010/main" val="1236915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Videos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Watch the following video to understand the Mathematics Modeling Process.</a:t>
            </a:r>
          </a:p>
          <a:p>
            <a:pPr lvl="1"/>
            <a:r>
              <a:rPr lang="en-US" dirty="0"/>
              <a:t> Video #3 Introduction: Error Analysis</a:t>
            </a:r>
          </a:p>
          <a:p>
            <a:pPr lvl="1"/>
            <a:endParaRPr lang="en-US" dirty="0"/>
          </a:p>
        </p:txBody>
      </p:sp>
    </p:spTree>
    <p:extLst>
      <p:ext uri="{BB962C8B-B14F-4D97-AF65-F5344CB8AC3E}">
        <p14:creationId xmlns:p14="http://schemas.microsoft.com/office/powerpoint/2010/main" val="1497389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7980"/>
            <a:ext cx="11055750" cy="4556757"/>
          </a:xfrm>
        </p:spPr>
        <p:txBody>
          <a:bodyPr/>
          <a:lstStyle/>
          <a:p>
            <a:pPr algn="ctr"/>
            <a:r>
              <a:rPr lang="en-US" sz="9600" dirty="0">
                <a:latin typeface="Calibri" panose="020F0502020204030204" pitchFamily="34" charset="0"/>
                <a:cs typeface="Times New Roman" pitchFamily="18" charset="0"/>
              </a:rPr>
              <a:t>Week 1</a:t>
            </a:r>
          </a:p>
          <a:p>
            <a:pPr lvl="1"/>
            <a:r>
              <a:rPr lang="en-US" sz="3600" b="1" dirty="0">
                <a:latin typeface="Calibri" panose="020F0502020204030204" pitchFamily="34" charset="0"/>
                <a:cs typeface="Times New Roman" pitchFamily="18" charset="0"/>
              </a:rPr>
              <a:t>Day 2 </a:t>
            </a:r>
            <a:r>
              <a:rPr lang="en-US" sz="3600" dirty="0">
                <a:latin typeface="Calibri" panose="020F0502020204030204" pitchFamily="34" charset="0"/>
                <a:cs typeface="Times New Roman" pitchFamily="18" charset="0"/>
              </a:rPr>
              <a:t>– Overview of the Problem Solving Process and the Engineering Design Process</a:t>
            </a:r>
          </a:p>
          <a:p>
            <a:pPr lvl="1"/>
            <a:endParaRPr lang="en-US" dirty="0"/>
          </a:p>
        </p:txBody>
      </p:sp>
    </p:spTree>
    <p:extLst>
      <p:ext uri="{BB962C8B-B14F-4D97-AF65-F5344CB8AC3E}">
        <p14:creationId xmlns:p14="http://schemas.microsoft.com/office/powerpoint/2010/main" val="32214202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Problem-Solving Process</a:t>
            </a:r>
          </a:p>
        </p:txBody>
      </p:sp>
      <p:grpSp>
        <p:nvGrpSpPr>
          <p:cNvPr id="4" name="Group 10">
            <a:extLst>
              <a:ext uri="{FF2B5EF4-FFF2-40B4-BE49-F238E27FC236}">
                <a16:creationId xmlns:a16="http://schemas.microsoft.com/office/drawing/2014/main" id="{2546E170-3873-4C6E-A74C-011A08C01052}"/>
              </a:ext>
            </a:extLst>
          </p:cNvPr>
          <p:cNvGrpSpPr>
            <a:grpSpLocks noGrp="1"/>
          </p:cNvGrpSpPr>
          <p:nvPr/>
        </p:nvGrpSpPr>
        <p:grpSpPr bwMode="auto">
          <a:xfrm>
            <a:off x="2867125" y="1541541"/>
            <a:ext cx="6368627" cy="4204102"/>
            <a:chOff x="826" y="468"/>
            <a:chExt cx="4139" cy="3169"/>
          </a:xfrm>
        </p:grpSpPr>
        <p:sp>
          <p:nvSpPr>
            <p:cNvPr id="5" name="Oval 11">
              <a:extLst>
                <a:ext uri="{FF2B5EF4-FFF2-40B4-BE49-F238E27FC236}">
                  <a16:creationId xmlns:a16="http://schemas.microsoft.com/office/drawing/2014/main" id="{96A69D53-CFFC-4E5B-978D-C51EEE3B247E}"/>
                </a:ext>
              </a:extLst>
            </p:cNvPr>
            <p:cNvSpPr>
              <a:spLocks noChangeArrowheads="1"/>
            </p:cNvSpPr>
            <p:nvPr/>
          </p:nvSpPr>
          <p:spPr bwMode="auto">
            <a:xfrm>
              <a:off x="1300" y="715"/>
              <a:ext cx="3158" cy="2922"/>
            </a:xfrm>
            <a:prstGeom prst="ellipse">
              <a:avLst/>
            </a:prstGeom>
            <a:noFill/>
            <a:ln w="508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ea typeface="ＭＳ Ｐゴシック" charset="0"/>
                <a:cs typeface="ＭＳ Ｐゴシック" charset="0"/>
              </a:endParaRPr>
            </a:p>
          </p:txBody>
        </p:sp>
        <p:sp>
          <p:nvSpPr>
            <p:cNvPr id="6" name="AutoShape 13">
              <a:extLst>
                <a:ext uri="{FF2B5EF4-FFF2-40B4-BE49-F238E27FC236}">
                  <a16:creationId xmlns:a16="http://schemas.microsoft.com/office/drawing/2014/main" id="{BEDA7537-EB2D-4357-8FEA-3FB7C5F51A33}"/>
                </a:ext>
              </a:extLst>
            </p:cNvPr>
            <p:cNvSpPr>
              <a:spLocks noChangeArrowheads="1"/>
            </p:cNvSpPr>
            <p:nvPr/>
          </p:nvSpPr>
          <p:spPr bwMode="auto">
            <a:xfrm>
              <a:off x="1044" y="2823"/>
              <a:ext cx="1267" cy="536"/>
            </a:xfrm>
            <a:prstGeom prst="roundRect">
              <a:avLst>
                <a:gd name="adj" fmla="val 16667"/>
              </a:avLst>
            </a:prstGeom>
            <a:solidFill>
              <a:srgbClr val="4E7CBE"/>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Implement Plan</a:t>
              </a:r>
            </a:p>
          </p:txBody>
        </p:sp>
        <p:sp>
          <p:nvSpPr>
            <p:cNvPr id="7" name="AutoShape 14">
              <a:extLst>
                <a:ext uri="{FF2B5EF4-FFF2-40B4-BE49-F238E27FC236}">
                  <a16:creationId xmlns:a16="http://schemas.microsoft.com/office/drawing/2014/main" id="{C59B8C4C-D3E4-4AAC-8BEB-45DA4D255D67}"/>
                </a:ext>
              </a:extLst>
            </p:cNvPr>
            <p:cNvSpPr>
              <a:spLocks noChangeArrowheads="1"/>
            </p:cNvSpPr>
            <p:nvPr/>
          </p:nvSpPr>
          <p:spPr bwMode="auto">
            <a:xfrm>
              <a:off x="2390" y="468"/>
              <a:ext cx="1056" cy="536"/>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Define the </a:t>
              </a:r>
            </a:p>
            <a:p>
              <a:pPr algn="ctr">
                <a:defRPr/>
              </a:pPr>
              <a:r>
                <a:rPr lang="en-US" sz="1800" dirty="0">
                  <a:solidFill>
                    <a:schemeClr val="bg1"/>
                  </a:solidFill>
                  <a:latin typeface="Calibri" charset="0"/>
                  <a:ea typeface="ＭＳ Ｐゴシック" charset="0"/>
                  <a:cs typeface="ＭＳ Ｐゴシック" charset="0"/>
                </a:rPr>
                <a:t>Problem</a:t>
              </a:r>
            </a:p>
          </p:txBody>
        </p:sp>
        <p:sp>
          <p:nvSpPr>
            <p:cNvPr id="8" name="AutoShape 15">
              <a:extLst>
                <a:ext uri="{FF2B5EF4-FFF2-40B4-BE49-F238E27FC236}">
                  <a16:creationId xmlns:a16="http://schemas.microsoft.com/office/drawing/2014/main" id="{07FE2258-B3FD-450D-AFE4-11A2A85B7621}"/>
                </a:ext>
              </a:extLst>
            </p:cNvPr>
            <p:cNvSpPr>
              <a:spLocks noChangeArrowheads="1"/>
            </p:cNvSpPr>
            <p:nvPr/>
          </p:nvSpPr>
          <p:spPr bwMode="auto">
            <a:xfrm>
              <a:off x="3615" y="2850"/>
              <a:ext cx="1152" cy="536"/>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Develop a Plan</a:t>
              </a:r>
            </a:p>
          </p:txBody>
        </p:sp>
        <p:sp>
          <p:nvSpPr>
            <p:cNvPr id="9" name="AutoShape 16">
              <a:extLst>
                <a:ext uri="{FF2B5EF4-FFF2-40B4-BE49-F238E27FC236}">
                  <a16:creationId xmlns:a16="http://schemas.microsoft.com/office/drawing/2014/main" id="{5C3DA86A-9E25-4CB9-9D2E-A308BF0E9977}"/>
                </a:ext>
              </a:extLst>
            </p:cNvPr>
            <p:cNvSpPr>
              <a:spLocks noChangeArrowheads="1"/>
            </p:cNvSpPr>
            <p:nvPr/>
          </p:nvSpPr>
          <p:spPr bwMode="auto">
            <a:xfrm>
              <a:off x="826" y="1644"/>
              <a:ext cx="1209" cy="536"/>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Evaluate</a:t>
              </a:r>
            </a:p>
          </p:txBody>
        </p:sp>
        <p:sp>
          <p:nvSpPr>
            <p:cNvPr id="10" name="AutoShape 20">
              <a:extLst>
                <a:ext uri="{FF2B5EF4-FFF2-40B4-BE49-F238E27FC236}">
                  <a16:creationId xmlns:a16="http://schemas.microsoft.com/office/drawing/2014/main" id="{B224A791-9943-445E-A891-5D61C365FB8E}"/>
                </a:ext>
              </a:extLst>
            </p:cNvPr>
            <p:cNvSpPr>
              <a:spLocks noChangeArrowheads="1"/>
            </p:cNvSpPr>
            <p:nvPr/>
          </p:nvSpPr>
          <p:spPr bwMode="auto">
            <a:xfrm>
              <a:off x="3698" y="1644"/>
              <a:ext cx="1267" cy="536"/>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Analyze the </a:t>
              </a:r>
            </a:p>
            <a:p>
              <a:pPr algn="ctr">
                <a:defRPr/>
              </a:pPr>
              <a:r>
                <a:rPr lang="en-US" sz="1800" dirty="0">
                  <a:solidFill>
                    <a:schemeClr val="bg1"/>
                  </a:solidFill>
                  <a:latin typeface="Calibri" charset="0"/>
                  <a:ea typeface="ＭＳ Ｐゴシック" charset="0"/>
                  <a:cs typeface="ＭＳ Ｐゴシック" charset="0"/>
                </a:rPr>
                <a:t>Problem</a:t>
              </a:r>
            </a:p>
          </p:txBody>
        </p:sp>
      </p:grpSp>
    </p:spTree>
    <p:extLst>
      <p:ext uri="{BB962C8B-B14F-4D97-AF65-F5344CB8AC3E}">
        <p14:creationId xmlns:p14="http://schemas.microsoft.com/office/powerpoint/2010/main" val="102730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1</a:t>
            </a:r>
          </a:p>
        </p:txBody>
      </p:sp>
      <p:sp>
        <p:nvSpPr>
          <p:cNvPr id="6" name="Content Placeholder 5">
            <a:extLst>
              <a:ext uri="{FF2B5EF4-FFF2-40B4-BE49-F238E27FC236}">
                <a16:creationId xmlns:a16="http://schemas.microsoft.com/office/drawing/2014/main" id="{3EF0AA16-97CA-4D90-B1EE-7B397DA607F5}"/>
              </a:ext>
            </a:extLst>
          </p:cNvPr>
          <p:cNvSpPr>
            <a:spLocks noGrp="1"/>
          </p:cNvSpPr>
          <p:nvPr>
            <p:ph sz="half" idx="1"/>
          </p:nvPr>
        </p:nvSpPr>
        <p:spPr>
          <a:xfrm>
            <a:off x="4587249" y="2842774"/>
            <a:ext cx="7254875" cy="612743"/>
          </a:xfrm>
        </p:spPr>
        <p:txBody>
          <a:bodyPr/>
          <a:lstStyle/>
          <a:p>
            <a:pPr marL="0" lvl="1" indent="0">
              <a:buNone/>
            </a:pPr>
            <a:r>
              <a:rPr lang="en-US" sz="2800" dirty="0"/>
              <a:t>Answer the question: What is the problem?</a:t>
            </a:r>
          </a:p>
          <a:p>
            <a:endParaRPr lang="en-US" sz="2800" dirty="0"/>
          </a:p>
        </p:txBody>
      </p:sp>
      <p:sp>
        <p:nvSpPr>
          <p:cNvPr id="4" name="Text Placeholder 3">
            <a:extLst>
              <a:ext uri="{FF2B5EF4-FFF2-40B4-BE49-F238E27FC236}">
                <a16:creationId xmlns:a16="http://schemas.microsoft.com/office/drawing/2014/main" id="{544F2074-33DE-45EE-A988-725747CB9F1A}"/>
              </a:ext>
            </a:extLst>
          </p:cNvPr>
          <p:cNvSpPr>
            <a:spLocks noGrp="1"/>
          </p:cNvSpPr>
          <p:nvPr>
            <p:ph type="body" sz="quarter" idx="10"/>
          </p:nvPr>
        </p:nvSpPr>
        <p:spPr/>
        <p:txBody>
          <a:bodyPr/>
          <a:lstStyle/>
          <a:p>
            <a:r>
              <a:rPr lang="en-US" dirty="0">
                <a:latin typeface="Calibri" panose="020F0502020204030204" pitchFamily="34" charset="0"/>
              </a:rPr>
              <a:t>Define the Problem</a:t>
            </a:r>
            <a:endParaRPr lang="en-US" dirty="0"/>
          </a:p>
        </p:txBody>
      </p:sp>
    </p:spTree>
    <p:extLst>
      <p:ext uri="{BB962C8B-B14F-4D97-AF65-F5344CB8AC3E}">
        <p14:creationId xmlns:p14="http://schemas.microsoft.com/office/powerpoint/2010/main" val="3959136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2</a:t>
            </a:r>
          </a:p>
        </p:txBody>
      </p:sp>
      <p:sp>
        <p:nvSpPr>
          <p:cNvPr id="6" name="Content Placeholder 5">
            <a:extLst>
              <a:ext uri="{FF2B5EF4-FFF2-40B4-BE49-F238E27FC236}">
                <a16:creationId xmlns:a16="http://schemas.microsoft.com/office/drawing/2014/main" id="{3EF0AA16-97CA-4D90-B1EE-7B397DA607F5}"/>
              </a:ext>
            </a:extLst>
          </p:cNvPr>
          <p:cNvSpPr>
            <a:spLocks noGrp="1"/>
          </p:cNvSpPr>
          <p:nvPr>
            <p:ph sz="half" idx="1"/>
          </p:nvPr>
        </p:nvSpPr>
        <p:spPr>
          <a:xfrm>
            <a:off x="4608849" y="2842774"/>
            <a:ext cx="7254875" cy="612743"/>
          </a:xfrm>
        </p:spPr>
        <p:txBody>
          <a:bodyPr/>
          <a:lstStyle/>
          <a:p>
            <a:pPr marL="0" lvl="1" indent="0">
              <a:buNone/>
            </a:pPr>
            <a:r>
              <a:rPr lang="en-US" sz="2800" dirty="0"/>
              <a:t>Answer the question: Why is the problem occurring?</a:t>
            </a:r>
          </a:p>
          <a:p>
            <a:endParaRPr lang="en-US" sz="2800" dirty="0"/>
          </a:p>
        </p:txBody>
      </p:sp>
      <p:sp>
        <p:nvSpPr>
          <p:cNvPr id="4" name="Text Placeholder 3">
            <a:extLst>
              <a:ext uri="{FF2B5EF4-FFF2-40B4-BE49-F238E27FC236}">
                <a16:creationId xmlns:a16="http://schemas.microsoft.com/office/drawing/2014/main" id="{544F2074-33DE-45EE-A988-725747CB9F1A}"/>
              </a:ext>
            </a:extLst>
          </p:cNvPr>
          <p:cNvSpPr>
            <a:spLocks noGrp="1"/>
          </p:cNvSpPr>
          <p:nvPr>
            <p:ph type="body" sz="quarter" idx="10"/>
          </p:nvPr>
        </p:nvSpPr>
        <p:spPr/>
        <p:txBody>
          <a:bodyPr/>
          <a:lstStyle/>
          <a:p>
            <a:r>
              <a:rPr lang="en-US" dirty="0">
                <a:latin typeface="Calibri" panose="020F0502020204030204" pitchFamily="34" charset="0"/>
              </a:rPr>
              <a:t>Analyze the Problem</a:t>
            </a:r>
          </a:p>
        </p:txBody>
      </p:sp>
    </p:spTree>
    <p:extLst>
      <p:ext uri="{BB962C8B-B14F-4D97-AF65-F5344CB8AC3E}">
        <p14:creationId xmlns:p14="http://schemas.microsoft.com/office/powerpoint/2010/main" val="5021255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3</a:t>
            </a:r>
          </a:p>
        </p:txBody>
      </p:sp>
      <p:sp>
        <p:nvSpPr>
          <p:cNvPr id="6" name="Content Placeholder 5">
            <a:extLst>
              <a:ext uri="{FF2B5EF4-FFF2-40B4-BE49-F238E27FC236}">
                <a16:creationId xmlns:a16="http://schemas.microsoft.com/office/drawing/2014/main" id="{3EF0AA16-97CA-4D90-B1EE-7B397DA607F5}"/>
              </a:ext>
            </a:extLst>
          </p:cNvPr>
          <p:cNvSpPr>
            <a:spLocks noGrp="1"/>
          </p:cNvSpPr>
          <p:nvPr>
            <p:ph sz="half" idx="1"/>
          </p:nvPr>
        </p:nvSpPr>
        <p:spPr>
          <a:xfrm>
            <a:off x="4536849" y="2842774"/>
            <a:ext cx="7254875" cy="612743"/>
          </a:xfrm>
        </p:spPr>
        <p:txBody>
          <a:bodyPr/>
          <a:lstStyle/>
          <a:p>
            <a:pPr marL="0" lvl="1" indent="0">
              <a:buNone/>
            </a:pPr>
            <a:r>
              <a:rPr lang="en-US" sz="2800" dirty="0"/>
              <a:t>Answer</a:t>
            </a:r>
            <a:r>
              <a:rPr lang="en-US" dirty="0"/>
              <a:t> the question: What are we going to do?</a:t>
            </a:r>
          </a:p>
          <a:p>
            <a:endParaRPr lang="en-US" dirty="0"/>
          </a:p>
        </p:txBody>
      </p:sp>
      <p:sp>
        <p:nvSpPr>
          <p:cNvPr id="4" name="Text Placeholder 3">
            <a:extLst>
              <a:ext uri="{FF2B5EF4-FFF2-40B4-BE49-F238E27FC236}">
                <a16:creationId xmlns:a16="http://schemas.microsoft.com/office/drawing/2014/main" id="{544F2074-33DE-45EE-A988-725747CB9F1A}"/>
              </a:ext>
            </a:extLst>
          </p:cNvPr>
          <p:cNvSpPr>
            <a:spLocks noGrp="1"/>
          </p:cNvSpPr>
          <p:nvPr>
            <p:ph type="body" sz="quarter" idx="10"/>
          </p:nvPr>
        </p:nvSpPr>
        <p:spPr/>
        <p:txBody>
          <a:bodyPr/>
          <a:lstStyle/>
          <a:p>
            <a:r>
              <a:rPr lang="en-US" dirty="0">
                <a:latin typeface="Calibri" panose="020F0502020204030204" pitchFamily="34" charset="0"/>
              </a:rPr>
              <a:t>Develop a Plan</a:t>
            </a:r>
          </a:p>
        </p:txBody>
      </p:sp>
    </p:spTree>
    <p:extLst>
      <p:ext uri="{BB962C8B-B14F-4D97-AF65-F5344CB8AC3E}">
        <p14:creationId xmlns:p14="http://schemas.microsoft.com/office/powerpoint/2010/main" val="1286087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4</a:t>
            </a:r>
          </a:p>
        </p:txBody>
      </p:sp>
      <p:sp>
        <p:nvSpPr>
          <p:cNvPr id="6" name="Content Placeholder 5">
            <a:extLst>
              <a:ext uri="{FF2B5EF4-FFF2-40B4-BE49-F238E27FC236}">
                <a16:creationId xmlns:a16="http://schemas.microsoft.com/office/drawing/2014/main" id="{3EF0AA16-97CA-4D90-B1EE-7B397DA607F5}"/>
              </a:ext>
            </a:extLst>
          </p:cNvPr>
          <p:cNvSpPr>
            <a:spLocks noGrp="1"/>
          </p:cNvSpPr>
          <p:nvPr>
            <p:ph sz="half" idx="1"/>
          </p:nvPr>
        </p:nvSpPr>
        <p:spPr>
          <a:xfrm>
            <a:off x="4544049" y="2842774"/>
            <a:ext cx="7254875" cy="612743"/>
          </a:xfrm>
        </p:spPr>
        <p:txBody>
          <a:bodyPr/>
          <a:lstStyle/>
          <a:p>
            <a:pPr marL="0" lvl="1" indent="0">
              <a:buNone/>
            </a:pPr>
            <a:r>
              <a:rPr lang="en-US" sz="2800" dirty="0">
                <a:latin typeface="Calibri" panose="020F0502020204030204" pitchFamily="34" charset="0"/>
                <a:ea typeface="ＭＳ Ｐゴシック" charset="0"/>
                <a:cs typeface="Times New Roman" pitchFamily="18" charset="0"/>
              </a:rPr>
              <a:t>Action Plan: Carry out the intervention.</a:t>
            </a:r>
          </a:p>
          <a:p>
            <a:pPr marL="0" lvl="1" indent="0">
              <a:buNone/>
            </a:pPr>
            <a:endParaRPr lang="en-US" sz="2800" b="1" dirty="0"/>
          </a:p>
        </p:txBody>
      </p:sp>
      <p:sp>
        <p:nvSpPr>
          <p:cNvPr id="4" name="Text Placeholder 3">
            <a:extLst>
              <a:ext uri="{FF2B5EF4-FFF2-40B4-BE49-F238E27FC236}">
                <a16:creationId xmlns:a16="http://schemas.microsoft.com/office/drawing/2014/main" id="{544F2074-33DE-45EE-A988-725747CB9F1A}"/>
              </a:ext>
            </a:extLst>
          </p:cNvPr>
          <p:cNvSpPr>
            <a:spLocks noGrp="1"/>
          </p:cNvSpPr>
          <p:nvPr>
            <p:ph type="body" sz="quarter" idx="10"/>
          </p:nvPr>
        </p:nvSpPr>
        <p:spPr/>
        <p:txBody>
          <a:bodyPr/>
          <a:lstStyle/>
          <a:p>
            <a:r>
              <a:rPr lang="en-US" dirty="0">
                <a:latin typeface="Calibri" panose="020F0502020204030204" pitchFamily="34" charset="0"/>
              </a:rPr>
              <a:t>Implement Plan</a:t>
            </a:r>
          </a:p>
        </p:txBody>
      </p:sp>
    </p:spTree>
    <p:extLst>
      <p:ext uri="{BB962C8B-B14F-4D97-AF65-F5344CB8AC3E}">
        <p14:creationId xmlns:p14="http://schemas.microsoft.com/office/powerpoint/2010/main" val="11234305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5</a:t>
            </a:r>
          </a:p>
        </p:txBody>
      </p:sp>
      <p:sp>
        <p:nvSpPr>
          <p:cNvPr id="6" name="Content Placeholder 5">
            <a:extLst>
              <a:ext uri="{FF2B5EF4-FFF2-40B4-BE49-F238E27FC236}">
                <a16:creationId xmlns:a16="http://schemas.microsoft.com/office/drawing/2014/main" id="{3EF0AA16-97CA-4D90-B1EE-7B397DA607F5}"/>
              </a:ext>
            </a:extLst>
          </p:cNvPr>
          <p:cNvSpPr>
            <a:spLocks noGrp="1"/>
          </p:cNvSpPr>
          <p:nvPr>
            <p:ph sz="half" idx="1"/>
          </p:nvPr>
        </p:nvSpPr>
        <p:spPr>
          <a:xfrm>
            <a:off x="4544049" y="2842774"/>
            <a:ext cx="7254875" cy="612743"/>
          </a:xfrm>
        </p:spPr>
        <p:txBody>
          <a:bodyPr/>
          <a:lstStyle/>
          <a:p>
            <a:r>
              <a:rPr lang="en-US" sz="2800" dirty="0">
                <a:latin typeface="Calibri" panose="020F0502020204030204" pitchFamily="34" charset="0"/>
                <a:cs typeface="Times New Roman" pitchFamily="18" charset="0"/>
              </a:rPr>
              <a:t>Answer the question: Did your plan work?</a:t>
            </a:r>
          </a:p>
          <a:p>
            <a:pPr marL="0" lvl="1" indent="0">
              <a:buNone/>
            </a:pPr>
            <a:endParaRPr lang="en-US" b="1" dirty="0"/>
          </a:p>
        </p:txBody>
      </p:sp>
      <p:sp>
        <p:nvSpPr>
          <p:cNvPr id="4" name="Text Placeholder 3">
            <a:extLst>
              <a:ext uri="{FF2B5EF4-FFF2-40B4-BE49-F238E27FC236}">
                <a16:creationId xmlns:a16="http://schemas.microsoft.com/office/drawing/2014/main" id="{544F2074-33DE-45EE-A988-725747CB9F1A}"/>
              </a:ext>
            </a:extLst>
          </p:cNvPr>
          <p:cNvSpPr>
            <a:spLocks noGrp="1"/>
          </p:cNvSpPr>
          <p:nvPr>
            <p:ph type="body" sz="quarter" idx="10"/>
          </p:nvPr>
        </p:nvSpPr>
        <p:spPr/>
        <p:txBody>
          <a:bodyPr/>
          <a:lstStyle/>
          <a:p>
            <a:r>
              <a:rPr lang="en-US" dirty="0">
                <a:latin typeface="Calibri" panose="020F0502020204030204" pitchFamily="34" charset="0"/>
              </a:rPr>
              <a:t>Evaluate</a:t>
            </a:r>
          </a:p>
        </p:txBody>
      </p:sp>
    </p:spTree>
    <p:extLst>
      <p:ext uri="{BB962C8B-B14F-4D97-AF65-F5344CB8AC3E}">
        <p14:creationId xmlns:p14="http://schemas.microsoft.com/office/powerpoint/2010/main" val="1009407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Engineering Design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Engineering Design Process (EDP) is a problem-solving process .</a:t>
            </a:r>
          </a:p>
          <a:p>
            <a:pPr lvl="1"/>
            <a:r>
              <a:rPr lang="en-US" dirty="0"/>
              <a:t>It teaches someone how to think critically and carefully through a problem so that a clear, reasoned, and purposeful solution is reached.</a:t>
            </a:r>
          </a:p>
          <a:p>
            <a:pPr lvl="1"/>
            <a:r>
              <a:rPr lang="en-US" dirty="0"/>
              <a:t>This design process is a powerful tool that leads to better-engineered products.</a:t>
            </a:r>
          </a:p>
          <a:p>
            <a:pPr lvl="1"/>
            <a:endParaRPr lang="en-US" dirty="0"/>
          </a:p>
        </p:txBody>
      </p:sp>
    </p:spTree>
    <p:extLst>
      <p:ext uri="{BB962C8B-B14F-4D97-AF65-F5344CB8AC3E}">
        <p14:creationId xmlns:p14="http://schemas.microsoft.com/office/powerpoint/2010/main" val="5515932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Engineering Design Process</a:t>
            </a:r>
          </a:p>
        </p:txBody>
      </p:sp>
      <p:grpSp>
        <p:nvGrpSpPr>
          <p:cNvPr id="6" name="Group 10">
            <a:extLst>
              <a:ext uri="{FF2B5EF4-FFF2-40B4-BE49-F238E27FC236}">
                <a16:creationId xmlns:a16="http://schemas.microsoft.com/office/drawing/2014/main" id="{4ADEA01A-B52F-4ABF-A559-2BFF2B4D1069}"/>
              </a:ext>
            </a:extLst>
          </p:cNvPr>
          <p:cNvGrpSpPr>
            <a:grpSpLocks noGrp="1"/>
          </p:cNvGrpSpPr>
          <p:nvPr/>
        </p:nvGrpSpPr>
        <p:grpSpPr bwMode="auto">
          <a:xfrm>
            <a:off x="2921400" y="1665000"/>
            <a:ext cx="6705600" cy="4343400"/>
            <a:chOff x="739" y="514"/>
            <a:chExt cx="4358" cy="3274"/>
          </a:xfrm>
        </p:grpSpPr>
        <p:sp>
          <p:nvSpPr>
            <p:cNvPr id="7" name="Oval 11">
              <a:extLst>
                <a:ext uri="{FF2B5EF4-FFF2-40B4-BE49-F238E27FC236}">
                  <a16:creationId xmlns:a16="http://schemas.microsoft.com/office/drawing/2014/main" id="{F70BC4C0-A247-4EA1-BA02-9912E9192E94}"/>
                </a:ext>
              </a:extLst>
            </p:cNvPr>
            <p:cNvSpPr>
              <a:spLocks noChangeArrowheads="1"/>
            </p:cNvSpPr>
            <p:nvPr/>
          </p:nvSpPr>
          <p:spPr bwMode="auto">
            <a:xfrm>
              <a:off x="1300" y="715"/>
              <a:ext cx="3158" cy="2922"/>
            </a:xfrm>
            <a:prstGeom prst="ellipse">
              <a:avLst/>
            </a:prstGeom>
            <a:noFill/>
            <a:ln w="50800">
              <a:solidFill>
                <a:schemeClr val="tx1"/>
              </a:solidFill>
              <a:round/>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8" name="AutoShape 12">
              <a:extLst>
                <a:ext uri="{FF2B5EF4-FFF2-40B4-BE49-F238E27FC236}">
                  <a16:creationId xmlns:a16="http://schemas.microsoft.com/office/drawing/2014/main" id="{4CAB8E76-97B4-4BC8-84BC-D73F8936B2F0}"/>
                </a:ext>
              </a:extLst>
            </p:cNvPr>
            <p:cNvSpPr>
              <a:spLocks noChangeArrowheads="1"/>
            </p:cNvSpPr>
            <p:nvPr/>
          </p:nvSpPr>
          <p:spPr bwMode="auto">
            <a:xfrm>
              <a:off x="1304" y="3353"/>
              <a:ext cx="1209" cy="432"/>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Test and Evaluate</a:t>
              </a:r>
            </a:p>
            <a:p>
              <a:pPr algn="ctr">
                <a:defRPr/>
              </a:pPr>
              <a:r>
                <a:rPr lang="en-US" sz="1800" dirty="0">
                  <a:solidFill>
                    <a:schemeClr val="bg1"/>
                  </a:solidFill>
                  <a:latin typeface="Calibri" charset="0"/>
                  <a:ea typeface="ＭＳ Ｐゴシック" charset="0"/>
                  <a:cs typeface="ＭＳ Ｐゴシック" charset="0"/>
                </a:rPr>
                <a:t>Solutions</a:t>
              </a:r>
            </a:p>
          </p:txBody>
        </p:sp>
        <p:sp>
          <p:nvSpPr>
            <p:cNvPr id="9" name="AutoShape 13">
              <a:extLst>
                <a:ext uri="{FF2B5EF4-FFF2-40B4-BE49-F238E27FC236}">
                  <a16:creationId xmlns:a16="http://schemas.microsoft.com/office/drawing/2014/main" id="{32270273-241C-485D-96B3-C75BF99B71AF}"/>
                </a:ext>
              </a:extLst>
            </p:cNvPr>
            <p:cNvSpPr>
              <a:spLocks noChangeArrowheads="1"/>
            </p:cNvSpPr>
            <p:nvPr/>
          </p:nvSpPr>
          <p:spPr bwMode="auto">
            <a:xfrm>
              <a:off x="739" y="2663"/>
              <a:ext cx="1267" cy="432"/>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Choose and Justify</a:t>
              </a:r>
            </a:p>
            <a:p>
              <a:pPr algn="ctr">
                <a:defRPr/>
              </a:pPr>
              <a:r>
                <a:rPr lang="en-US" sz="1800" dirty="0">
                  <a:solidFill>
                    <a:schemeClr val="bg1"/>
                  </a:solidFill>
                  <a:latin typeface="Calibri" charset="0"/>
                  <a:ea typeface="ＭＳ Ｐゴシック" charset="0"/>
                  <a:cs typeface="ＭＳ Ｐゴシック" charset="0"/>
                </a:rPr>
                <a:t>a Solution</a:t>
              </a:r>
            </a:p>
          </p:txBody>
        </p:sp>
        <p:sp>
          <p:nvSpPr>
            <p:cNvPr id="10" name="AutoShape 14">
              <a:extLst>
                <a:ext uri="{FF2B5EF4-FFF2-40B4-BE49-F238E27FC236}">
                  <a16:creationId xmlns:a16="http://schemas.microsoft.com/office/drawing/2014/main" id="{2559543A-6AB4-4FE8-8974-FE78AAE13C61}"/>
                </a:ext>
              </a:extLst>
            </p:cNvPr>
            <p:cNvSpPr>
              <a:spLocks noChangeArrowheads="1"/>
            </p:cNvSpPr>
            <p:nvPr/>
          </p:nvSpPr>
          <p:spPr bwMode="auto">
            <a:xfrm>
              <a:off x="2341" y="514"/>
              <a:ext cx="1056" cy="432"/>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Identify the </a:t>
              </a:r>
            </a:p>
            <a:p>
              <a:pPr algn="ctr">
                <a:defRPr/>
              </a:pPr>
              <a:r>
                <a:rPr lang="en-US" sz="1800" dirty="0">
                  <a:solidFill>
                    <a:schemeClr val="bg1"/>
                  </a:solidFill>
                  <a:latin typeface="Calibri" charset="0"/>
                  <a:ea typeface="ＭＳ Ｐゴシック" charset="0"/>
                  <a:cs typeface="ＭＳ Ｐゴシック" charset="0"/>
                </a:rPr>
                <a:t>Problem</a:t>
              </a:r>
            </a:p>
          </p:txBody>
        </p:sp>
        <p:sp>
          <p:nvSpPr>
            <p:cNvPr id="11" name="AutoShape 15">
              <a:extLst>
                <a:ext uri="{FF2B5EF4-FFF2-40B4-BE49-F238E27FC236}">
                  <a16:creationId xmlns:a16="http://schemas.microsoft.com/office/drawing/2014/main" id="{426B4CAC-7D36-40A6-9AB6-CBF82B08A409}"/>
                </a:ext>
              </a:extLst>
            </p:cNvPr>
            <p:cNvSpPr>
              <a:spLocks noChangeArrowheads="1"/>
            </p:cNvSpPr>
            <p:nvPr/>
          </p:nvSpPr>
          <p:spPr bwMode="auto">
            <a:xfrm>
              <a:off x="3243" y="3356"/>
              <a:ext cx="1152" cy="432"/>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Identify Solutions</a:t>
              </a:r>
            </a:p>
            <a:p>
              <a:pPr algn="ctr">
                <a:defRPr/>
              </a:pPr>
              <a:r>
                <a:rPr lang="en-US" sz="1800" dirty="0">
                  <a:solidFill>
                    <a:schemeClr val="bg1"/>
                  </a:solidFill>
                  <a:latin typeface="Calibri" charset="0"/>
                  <a:ea typeface="ＭＳ Ｐゴシック" charset="0"/>
                  <a:cs typeface="ＭＳ Ｐゴシック" charset="0"/>
                </a:rPr>
                <a:t>to the Problem</a:t>
              </a:r>
            </a:p>
          </p:txBody>
        </p:sp>
        <p:sp>
          <p:nvSpPr>
            <p:cNvPr id="12" name="AutoShape 16">
              <a:extLst>
                <a:ext uri="{FF2B5EF4-FFF2-40B4-BE49-F238E27FC236}">
                  <a16:creationId xmlns:a16="http://schemas.microsoft.com/office/drawing/2014/main" id="{15126D66-406B-4CA5-BAA6-C89A50EA7617}"/>
                </a:ext>
              </a:extLst>
            </p:cNvPr>
            <p:cNvSpPr>
              <a:spLocks noChangeArrowheads="1"/>
            </p:cNvSpPr>
            <p:nvPr/>
          </p:nvSpPr>
          <p:spPr bwMode="auto">
            <a:xfrm>
              <a:off x="740" y="1850"/>
              <a:ext cx="1209" cy="432"/>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Evaluate Chosen</a:t>
              </a:r>
            </a:p>
            <a:p>
              <a:pPr algn="ctr">
                <a:defRPr/>
              </a:pPr>
              <a:r>
                <a:rPr lang="en-US" sz="1800" dirty="0">
                  <a:solidFill>
                    <a:schemeClr val="bg1"/>
                  </a:solidFill>
                  <a:latin typeface="Calibri" charset="0"/>
                  <a:ea typeface="ＭＳ Ｐゴシック" charset="0"/>
                  <a:cs typeface="ＭＳ Ｐゴシック" charset="0"/>
                </a:rPr>
                <a:t>Solution</a:t>
              </a:r>
            </a:p>
          </p:txBody>
        </p:sp>
        <p:sp>
          <p:nvSpPr>
            <p:cNvPr id="13" name="AutoShape 17">
              <a:extLst>
                <a:ext uri="{FF2B5EF4-FFF2-40B4-BE49-F238E27FC236}">
                  <a16:creationId xmlns:a16="http://schemas.microsoft.com/office/drawing/2014/main" id="{F1A8AFB5-58A6-4C32-98F5-CDF628F1456F}"/>
                </a:ext>
              </a:extLst>
            </p:cNvPr>
            <p:cNvSpPr>
              <a:spLocks noChangeArrowheads="1"/>
            </p:cNvSpPr>
            <p:nvPr/>
          </p:nvSpPr>
          <p:spPr bwMode="auto">
            <a:xfrm>
              <a:off x="1265" y="1066"/>
              <a:ext cx="1209" cy="432"/>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Communicate the </a:t>
              </a:r>
            </a:p>
            <a:p>
              <a:pPr algn="ctr">
                <a:defRPr/>
              </a:pPr>
              <a:r>
                <a:rPr lang="en-US" sz="1800" dirty="0">
                  <a:solidFill>
                    <a:schemeClr val="bg1"/>
                  </a:solidFill>
                  <a:latin typeface="Calibri" charset="0"/>
                  <a:ea typeface="ＭＳ Ｐゴシック" charset="0"/>
                  <a:cs typeface="ＭＳ Ｐゴシック" charset="0"/>
                </a:rPr>
                <a:t>Solution</a:t>
              </a:r>
            </a:p>
          </p:txBody>
        </p:sp>
        <p:sp>
          <p:nvSpPr>
            <p:cNvPr id="14" name="AutoShape 18">
              <a:extLst>
                <a:ext uri="{FF2B5EF4-FFF2-40B4-BE49-F238E27FC236}">
                  <a16:creationId xmlns:a16="http://schemas.microsoft.com/office/drawing/2014/main" id="{48BE0194-EDED-4801-82C0-0830C152AC85}"/>
                </a:ext>
              </a:extLst>
            </p:cNvPr>
            <p:cNvSpPr>
              <a:spLocks noChangeArrowheads="1"/>
            </p:cNvSpPr>
            <p:nvPr/>
          </p:nvSpPr>
          <p:spPr bwMode="auto">
            <a:xfrm>
              <a:off x="3143" y="1063"/>
              <a:ext cx="1440" cy="432"/>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Determine Goals for </a:t>
              </a:r>
            </a:p>
            <a:p>
              <a:pPr algn="ctr">
                <a:defRPr/>
              </a:pPr>
              <a:r>
                <a:rPr lang="en-US" sz="1800" dirty="0">
                  <a:solidFill>
                    <a:schemeClr val="bg1"/>
                  </a:solidFill>
                  <a:latin typeface="Calibri" charset="0"/>
                  <a:ea typeface="ＭＳ Ｐゴシック" charset="0"/>
                  <a:cs typeface="ＭＳ Ｐゴシック" charset="0"/>
                </a:rPr>
                <a:t>Problem Solution</a:t>
              </a:r>
            </a:p>
          </p:txBody>
        </p:sp>
        <p:sp>
          <p:nvSpPr>
            <p:cNvPr id="15" name="AutoShape 19">
              <a:extLst>
                <a:ext uri="{FF2B5EF4-FFF2-40B4-BE49-F238E27FC236}">
                  <a16:creationId xmlns:a16="http://schemas.microsoft.com/office/drawing/2014/main" id="{4EA2D31F-1FBA-49B9-8BB0-5AE0F12808A1}"/>
                </a:ext>
              </a:extLst>
            </p:cNvPr>
            <p:cNvSpPr>
              <a:spLocks noChangeArrowheads="1"/>
            </p:cNvSpPr>
            <p:nvPr/>
          </p:nvSpPr>
          <p:spPr bwMode="auto">
            <a:xfrm>
              <a:off x="3657" y="2666"/>
              <a:ext cx="1440" cy="432"/>
            </a:xfrm>
            <a:prstGeom prst="roundRect">
              <a:avLst>
                <a:gd name="adj" fmla="val 16667"/>
              </a:avLst>
            </a:prstGeom>
            <a:solidFill>
              <a:srgbClr val="4E7CBD"/>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Establish and </a:t>
              </a:r>
            </a:p>
            <a:p>
              <a:pPr algn="ctr">
                <a:defRPr/>
              </a:pPr>
              <a:r>
                <a:rPr lang="en-US" sz="1800" dirty="0">
                  <a:solidFill>
                    <a:schemeClr val="bg1"/>
                  </a:solidFill>
                  <a:latin typeface="Calibri" charset="0"/>
                  <a:ea typeface="ＭＳ Ｐゴシック" charset="0"/>
                  <a:cs typeface="ＭＳ Ｐゴシック" charset="0"/>
                </a:rPr>
                <a:t>Evaluate Constraints</a:t>
              </a:r>
            </a:p>
          </p:txBody>
        </p:sp>
        <p:sp>
          <p:nvSpPr>
            <p:cNvPr id="16" name="AutoShape 20">
              <a:extLst>
                <a:ext uri="{FF2B5EF4-FFF2-40B4-BE49-F238E27FC236}">
                  <a16:creationId xmlns:a16="http://schemas.microsoft.com/office/drawing/2014/main" id="{80FDB34A-B7EA-45DF-858A-5C9064665D3B}"/>
                </a:ext>
              </a:extLst>
            </p:cNvPr>
            <p:cNvSpPr>
              <a:spLocks noChangeArrowheads="1"/>
            </p:cNvSpPr>
            <p:nvPr/>
          </p:nvSpPr>
          <p:spPr bwMode="auto">
            <a:xfrm>
              <a:off x="3768" y="1875"/>
              <a:ext cx="1267" cy="432"/>
            </a:xfrm>
            <a:prstGeom prst="roundRect">
              <a:avLst>
                <a:gd name="adj" fmla="val 16667"/>
              </a:avLst>
            </a:prstGeom>
            <a:solidFill>
              <a:srgbClr val="BF2033"/>
            </a:solidFill>
            <a:ln w="25400">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lgn="ctr">
                <a:defRPr/>
              </a:pPr>
              <a:r>
                <a:rPr lang="en-US" sz="1800" dirty="0">
                  <a:solidFill>
                    <a:schemeClr val="bg1"/>
                  </a:solidFill>
                  <a:latin typeface="Calibri" charset="0"/>
                  <a:ea typeface="ＭＳ Ｐゴシック" charset="0"/>
                  <a:cs typeface="ＭＳ Ｐゴシック" charset="0"/>
                </a:rPr>
                <a:t>Determine Design </a:t>
              </a:r>
            </a:p>
            <a:p>
              <a:pPr algn="ctr">
                <a:defRPr/>
              </a:pPr>
              <a:r>
                <a:rPr lang="en-US" sz="1800" dirty="0">
                  <a:solidFill>
                    <a:schemeClr val="bg1"/>
                  </a:solidFill>
                  <a:latin typeface="Calibri" charset="0"/>
                  <a:ea typeface="ＭＳ Ｐゴシック" charset="0"/>
                  <a:cs typeface="ＭＳ Ｐゴシック" charset="0"/>
                </a:rPr>
                <a:t>Parameters</a:t>
              </a:r>
            </a:p>
          </p:txBody>
        </p:sp>
        <p:sp>
          <p:nvSpPr>
            <p:cNvPr id="17" name="AutoShape 21">
              <a:extLst>
                <a:ext uri="{FF2B5EF4-FFF2-40B4-BE49-F238E27FC236}">
                  <a16:creationId xmlns:a16="http://schemas.microsoft.com/office/drawing/2014/main" id="{7CC244F9-4671-4D54-9314-82AC2C0173AF}"/>
                </a:ext>
              </a:extLst>
            </p:cNvPr>
            <p:cNvSpPr>
              <a:spLocks noChangeArrowheads="1"/>
            </p:cNvSpPr>
            <p:nvPr/>
          </p:nvSpPr>
          <p:spPr bwMode="auto">
            <a:xfrm rot="4550818">
              <a:off x="2205" y="742"/>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18" name="AutoShape 22">
              <a:extLst>
                <a:ext uri="{FF2B5EF4-FFF2-40B4-BE49-F238E27FC236}">
                  <a16:creationId xmlns:a16="http://schemas.microsoft.com/office/drawing/2014/main" id="{ED6D5040-8062-4404-B7C0-638DB079010E}"/>
                </a:ext>
              </a:extLst>
            </p:cNvPr>
            <p:cNvSpPr>
              <a:spLocks noChangeArrowheads="1"/>
            </p:cNvSpPr>
            <p:nvPr/>
          </p:nvSpPr>
          <p:spPr bwMode="auto">
            <a:xfrm rot="7500396">
              <a:off x="3783" y="940"/>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19" name="AutoShape 23">
              <a:extLst>
                <a:ext uri="{FF2B5EF4-FFF2-40B4-BE49-F238E27FC236}">
                  <a16:creationId xmlns:a16="http://schemas.microsoft.com/office/drawing/2014/main" id="{D636F967-1633-4A06-8E50-B6E3907E8921}"/>
                </a:ext>
              </a:extLst>
            </p:cNvPr>
            <p:cNvSpPr>
              <a:spLocks noChangeArrowheads="1"/>
            </p:cNvSpPr>
            <p:nvPr/>
          </p:nvSpPr>
          <p:spPr bwMode="auto">
            <a:xfrm rot="10041229">
              <a:off x="4341" y="1726"/>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0" name="AutoShape 24">
              <a:extLst>
                <a:ext uri="{FF2B5EF4-FFF2-40B4-BE49-F238E27FC236}">
                  <a16:creationId xmlns:a16="http://schemas.microsoft.com/office/drawing/2014/main" id="{A9BBCE3A-C422-4B18-B240-B5DEAFBA5C27}"/>
                </a:ext>
              </a:extLst>
            </p:cNvPr>
            <p:cNvSpPr>
              <a:spLocks noChangeArrowheads="1"/>
            </p:cNvSpPr>
            <p:nvPr/>
          </p:nvSpPr>
          <p:spPr bwMode="auto">
            <a:xfrm rot="-9609217">
              <a:off x="4323" y="2518"/>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1" name="AutoShape 25">
              <a:extLst>
                <a:ext uri="{FF2B5EF4-FFF2-40B4-BE49-F238E27FC236}">
                  <a16:creationId xmlns:a16="http://schemas.microsoft.com/office/drawing/2014/main" id="{E557395E-1364-453F-8F22-33B0401322BC}"/>
                </a:ext>
              </a:extLst>
            </p:cNvPr>
            <p:cNvSpPr>
              <a:spLocks noChangeArrowheads="1"/>
            </p:cNvSpPr>
            <p:nvPr/>
          </p:nvSpPr>
          <p:spPr bwMode="auto">
            <a:xfrm rot="-7840914">
              <a:off x="3789" y="3232"/>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2" name="AutoShape 26">
              <a:extLst>
                <a:ext uri="{FF2B5EF4-FFF2-40B4-BE49-F238E27FC236}">
                  <a16:creationId xmlns:a16="http://schemas.microsoft.com/office/drawing/2014/main" id="{382BE763-37FE-4EF6-A528-11ECA2C0B2C9}"/>
                </a:ext>
              </a:extLst>
            </p:cNvPr>
            <p:cNvSpPr>
              <a:spLocks noChangeArrowheads="1"/>
            </p:cNvSpPr>
            <p:nvPr/>
          </p:nvSpPr>
          <p:spPr bwMode="auto">
            <a:xfrm rot="-4768960">
              <a:off x="2511" y="3526"/>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3" name="AutoShape 27">
              <a:extLst>
                <a:ext uri="{FF2B5EF4-FFF2-40B4-BE49-F238E27FC236}">
                  <a16:creationId xmlns:a16="http://schemas.microsoft.com/office/drawing/2014/main" id="{4B793D55-59EA-470E-B10A-2200ED331BBA}"/>
                </a:ext>
              </a:extLst>
            </p:cNvPr>
            <p:cNvSpPr>
              <a:spLocks noChangeArrowheads="1"/>
            </p:cNvSpPr>
            <p:nvPr/>
          </p:nvSpPr>
          <p:spPr bwMode="auto">
            <a:xfrm rot="-2863931">
              <a:off x="1641" y="3064"/>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4" name="AutoShape 28">
              <a:extLst>
                <a:ext uri="{FF2B5EF4-FFF2-40B4-BE49-F238E27FC236}">
                  <a16:creationId xmlns:a16="http://schemas.microsoft.com/office/drawing/2014/main" id="{0E3F562E-9B83-427F-B4C6-7F5448AE8E20}"/>
                </a:ext>
              </a:extLst>
            </p:cNvPr>
            <p:cNvSpPr>
              <a:spLocks noChangeArrowheads="1"/>
            </p:cNvSpPr>
            <p:nvPr/>
          </p:nvSpPr>
          <p:spPr bwMode="auto">
            <a:xfrm rot="-346944">
              <a:off x="1245" y="2272"/>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sp>
          <p:nvSpPr>
            <p:cNvPr id="25" name="AutoShape 29">
              <a:extLst>
                <a:ext uri="{FF2B5EF4-FFF2-40B4-BE49-F238E27FC236}">
                  <a16:creationId xmlns:a16="http://schemas.microsoft.com/office/drawing/2014/main" id="{04A87FC5-BDED-4AE6-97E6-29E3EB9AD419}"/>
                </a:ext>
              </a:extLst>
            </p:cNvPr>
            <p:cNvSpPr>
              <a:spLocks noChangeArrowheads="1"/>
            </p:cNvSpPr>
            <p:nvPr/>
          </p:nvSpPr>
          <p:spPr bwMode="auto">
            <a:xfrm rot="1638543">
              <a:off x="1383" y="1480"/>
              <a:ext cx="134" cy="158"/>
            </a:xfrm>
            <a:prstGeom prst="triangle">
              <a:avLst>
                <a:gd name="adj" fmla="val 50000"/>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7"/>
                      </a:schemeClr>
                    </a:outerShdw>
                  </a:effectLst>
                </a14:hiddenEffects>
              </a:ext>
            </a:extLst>
          </p:spPr>
          <p:txBody>
            <a:bodyPr wrap="none" anchor="ctr"/>
            <a:lstStyle/>
            <a:p>
              <a:pPr>
                <a:defRPr/>
              </a:pPr>
              <a:endParaRPr lang="en-US">
                <a:solidFill>
                  <a:schemeClr val="bg1"/>
                </a:solidFill>
                <a:ea typeface="ＭＳ Ｐゴシック" charset="0"/>
                <a:cs typeface="ＭＳ Ｐゴシック" charset="0"/>
              </a:endParaRPr>
            </a:p>
          </p:txBody>
        </p:sp>
      </p:grpSp>
    </p:spTree>
    <p:extLst>
      <p:ext uri="{BB962C8B-B14F-4D97-AF65-F5344CB8AC3E}">
        <p14:creationId xmlns:p14="http://schemas.microsoft.com/office/powerpoint/2010/main" val="1284136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Who Uses the Engineering Design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Many professionals can and do use the engineering design process (EDP) to solve problems, such as</a:t>
            </a:r>
          </a:p>
          <a:p>
            <a:pPr lvl="2"/>
            <a:r>
              <a:rPr lang="en-US" dirty="0"/>
              <a:t>scientists,</a:t>
            </a:r>
          </a:p>
          <a:p>
            <a:pPr lvl="2"/>
            <a:r>
              <a:rPr lang="en-US" dirty="0"/>
              <a:t>fashion designers,</a:t>
            </a:r>
          </a:p>
          <a:p>
            <a:pPr lvl="2"/>
            <a:r>
              <a:rPr lang="en-US" dirty="0"/>
              <a:t>businessmen and lawyers,</a:t>
            </a:r>
          </a:p>
          <a:p>
            <a:pPr lvl="2"/>
            <a:r>
              <a:rPr lang="en-US" dirty="0"/>
              <a:t>doctors and nurses,</a:t>
            </a:r>
          </a:p>
          <a:p>
            <a:pPr lvl="2"/>
            <a:r>
              <a:rPr lang="en-US" dirty="0"/>
              <a:t>mechanics, and</a:t>
            </a:r>
          </a:p>
          <a:p>
            <a:pPr lvl="2"/>
            <a:r>
              <a:rPr lang="en-US" dirty="0"/>
              <a:t>teachers.</a:t>
            </a:r>
          </a:p>
          <a:p>
            <a:pPr lvl="1"/>
            <a:r>
              <a:rPr lang="en-US" dirty="0"/>
              <a:t>How can EDP be used in each of these professions?</a:t>
            </a:r>
          </a:p>
          <a:p>
            <a:pPr lvl="1"/>
            <a:endParaRPr lang="en-US" dirty="0"/>
          </a:p>
        </p:txBody>
      </p:sp>
    </p:spTree>
    <p:extLst>
      <p:ext uri="{BB962C8B-B14F-4D97-AF65-F5344CB8AC3E}">
        <p14:creationId xmlns:p14="http://schemas.microsoft.com/office/powerpoint/2010/main" val="1527483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1</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What is the problem in this scenario?</a:t>
            </a:r>
          </a:p>
          <a:p>
            <a:pPr marL="0" lvl="1" indent="0">
              <a:buNone/>
            </a:pPr>
            <a:endParaRPr lang="en-US" dirty="0"/>
          </a:p>
          <a:p>
            <a:pPr marL="0" lvl="1" indent="0">
              <a:buNone/>
            </a:pPr>
            <a:r>
              <a:rPr lang="en-US" dirty="0"/>
              <a:t>The zoo wants a structure that connects the two monkey buildings and allows the visitors to view them as they cross.</a:t>
            </a:r>
          </a:p>
          <a:p>
            <a:pPr lvl="1"/>
            <a:endParaRPr lang="en-US" dirty="0"/>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t>Identify the Problem </a:t>
            </a:r>
          </a:p>
        </p:txBody>
      </p:sp>
    </p:spTree>
    <p:extLst>
      <p:ext uri="{BB962C8B-B14F-4D97-AF65-F5344CB8AC3E}">
        <p14:creationId xmlns:p14="http://schemas.microsoft.com/office/powerpoint/2010/main" val="628369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2</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What are the goals for the design in this scenario?</a:t>
            </a:r>
          </a:p>
          <a:p>
            <a:pPr marL="0" lvl="1" indent="0">
              <a:buNone/>
            </a:pPr>
            <a:endParaRPr lang="en-US" dirty="0"/>
          </a:p>
          <a:p>
            <a:pPr marL="0" lvl="1" indent="0">
              <a:buNone/>
            </a:pPr>
            <a:r>
              <a:rPr lang="en-US" dirty="0"/>
              <a:t>- The goals are stated or implied by the scenario.</a:t>
            </a:r>
          </a:p>
          <a:p>
            <a:pPr marL="0" lvl="1" indent="0">
              <a:buNone/>
            </a:pPr>
            <a:r>
              <a:rPr lang="en-US" dirty="0"/>
              <a:t>- What are some additional questions that an engineer should ask a client to determine the client’s goals for the design? </a:t>
            </a:r>
          </a:p>
          <a:p>
            <a:pPr lvl="1"/>
            <a:endParaRPr lang="en-US" dirty="0"/>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Determine Goal for Problem Solution</a:t>
            </a:r>
          </a:p>
        </p:txBody>
      </p:sp>
    </p:spTree>
    <p:extLst>
      <p:ext uri="{BB962C8B-B14F-4D97-AF65-F5344CB8AC3E}">
        <p14:creationId xmlns:p14="http://schemas.microsoft.com/office/powerpoint/2010/main" val="84647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Please use the Note Taking handout to record notes during today’s Mathematical Modeling presentation.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3</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What are the parameters?</a:t>
            </a:r>
          </a:p>
          <a:p>
            <a:pPr marL="0" lvl="1" indent="0">
              <a:buNone/>
            </a:pPr>
            <a:endParaRPr lang="en-US" b="1" dirty="0"/>
          </a:p>
          <a:p>
            <a:pPr marL="0" lvl="1" indent="0">
              <a:buNone/>
            </a:pPr>
            <a:r>
              <a:rPr lang="en-US" dirty="0"/>
              <a:t> - What is the budget for the project?</a:t>
            </a:r>
          </a:p>
          <a:p>
            <a:pPr marL="0" lvl="1" indent="0">
              <a:buNone/>
            </a:pPr>
            <a:r>
              <a:rPr lang="en-US" dirty="0"/>
              <a:t> - In each design, what materials will be used?</a:t>
            </a:r>
          </a:p>
          <a:p>
            <a:pPr marL="0" lvl="1" indent="0">
              <a:buNone/>
            </a:pPr>
            <a:r>
              <a:rPr lang="en-US" dirty="0"/>
              <a:t> - How wide, tall, and long must the bridge be?</a:t>
            </a:r>
          </a:p>
          <a:p>
            <a:pPr marL="0" lvl="1" indent="0">
              <a:buNone/>
            </a:pPr>
            <a:r>
              <a:rPr lang="en-US" dirty="0"/>
              <a:t> - How much time is allotted for construction?</a:t>
            </a:r>
          </a:p>
          <a:p>
            <a:pPr lvl="1"/>
            <a:endParaRPr lang="en-US" dirty="0"/>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Determine Design Parameters</a:t>
            </a:r>
          </a:p>
        </p:txBody>
      </p:sp>
    </p:spTree>
    <p:extLst>
      <p:ext uri="{BB962C8B-B14F-4D97-AF65-F5344CB8AC3E}">
        <p14:creationId xmlns:p14="http://schemas.microsoft.com/office/powerpoint/2010/main" val="923656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4</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What are the constraints?</a:t>
            </a:r>
          </a:p>
          <a:p>
            <a:pPr marL="0" lvl="1" indent="0">
              <a:buNone/>
            </a:pPr>
            <a:r>
              <a:rPr lang="en-US" dirty="0"/>
              <a:t>- How much weight must the bridge be able to carry?</a:t>
            </a:r>
          </a:p>
          <a:p>
            <a:pPr marL="0" lvl="1" indent="0">
              <a:buNone/>
            </a:pPr>
            <a:r>
              <a:rPr lang="en-US" dirty="0"/>
              <a:t>- Does the design keep the monkeys safe from  visitors and the visitors safe from the monkeys?</a:t>
            </a:r>
          </a:p>
          <a:p>
            <a:pPr marL="0" lvl="1" indent="0">
              <a:buNone/>
            </a:pPr>
            <a:r>
              <a:rPr lang="en-US" dirty="0"/>
              <a:t>- What environmental conditions does the zoo experience, and does the bridge have function in extreme cold or heat?</a:t>
            </a:r>
          </a:p>
          <a:p>
            <a:pPr marL="0" lvl="1" indent="0">
              <a:buNone/>
            </a:pPr>
            <a:r>
              <a:rPr lang="en-US" dirty="0"/>
              <a:t>- What regulations and codes exist for zoo structures?</a:t>
            </a:r>
          </a:p>
          <a:p>
            <a:pPr lvl="1"/>
            <a:endParaRPr lang="en-US" dirty="0"/>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Establish and Evaluate Constraints</a:t>
            </a:r>
          </a:p>
        </p:txBody>
      </p:sp>
    </p:spTree>
    <p:extLst>
      <p:ext uri="{BB962C8B-B14F-4D97-AF65-F5344CB8AC3E}">
        <p14:creationId xmlns:p14="http://schemas.microsoft.com/office/powerpoint/2010/main" val="1217676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5</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565649" y="1478280"/>
            <a:ext cx="7254875" cy="3360120"/>
          </a:xfrm>
        </p:spPr>
        <p:txBody>
          <a:bodyPr anchor="ctr"/>
          <a:lstStyle/>
          <a:p>
            <a:pPr marL="0" lvl="1" indent="0">
              <a:buNone/>
            </a:pPr>
            <a:r>
              <a:rPr lang="en-US" dirty="0"/>
              <a:t>Research the problem and put together several monkey bridge designs, making sure that all of the parameters and constraints are addressed and the goals are met.</a:t>
            </a:r>
          </a:p>
          <a:p>
            <a:pPr lvl="1"/>
            <a:endParaRPr lang="en-US" dirty="0"/>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Identify Solutions to the Problem</a:t>
            </a:r>
          </a:p>
        </p:txBody>
      </p:sp>
    </p:spTree>
    <p:extLst>
      <p:ext uri="{BB962C8B-B14F-4D97-AF65-F5344CB8AC3E}">
        <p14:creationId xmlns:p14="http://schemas.microsoft.com/office/powerpoint/2010/main" val="4834307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6</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565649" y="1478280"/>
            <a:ext cx="7254875" cy="3360120"/>
          </a:xfrm>
        </p:spPr>
        <p:txBody>
          <a:bodyPr anchor="ctr"/>
          <a:lstStyle/>
          <a:p>
            <a:pPr marL="0" lvl="1" indent="0">
              <a:buNone/>
            </a:pPr>
            <a:r>
              <a:rPr lang="en-US" dirty="0"/>
              <a:t>Review each of the bridge designs. Run computer simulations, build and test scale models, and run experiments. </a:t>
            </a:r>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Test and Evaluate Solutions</a:t>
            </a:r>
          </a:p>
        </p:txBody>
      </p:sp>
    </p:spTree>
    <p:extLst>
      <p:ext uri="{BB962C8B-B14F-4D97-AF65-F5344CB8AC3E}">
        <p14:creationId xmlns:p14="http://schemas.microsoft.com/office/powerpoint/2010/main" val="1417475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7</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565649" y="1478280"/>
            <a:ext cx="7254875" cy="3360120"/>
          </a:xfrm>
        </p:spPr>
        <p:txBody>
          <a:bodyPr anchor="ctr"/>
          <a:lstStyle/>
          <a:p>
            <a:pPr marL="0" lvl="1" indent="0">
              <a:buNone/>
            </a:pPr>
            <a:r>
              <a:rPr lang="en-US" dirty="0"/>
              <a:t>Using the results from tests and experiments, choose the most viable bridge design.</a:t>
            </a:r>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Evaluate Chosen Solution</a:t>
            </a:r>
          </a:p>
        </p:txBody>
      </p:sp>
    </p:spTree>
    <p:extLst>
      <p:ext uri="{BB962C8B-B14F-4D97-AF65-F5344CB8AC3E}">
        <p14:creationId xmlns:p14="http://schemas.microsoft.com/office/powerpoint/2010/main" val="38157493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8</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565649" y="1478280"/>
            <a:ext cx="7254875" cy="3360120"/>
          </a:xfrm>
        </p:spPr>
        <p:txBody>
          <a:bodyPr anchor="ctr"/>
          <a:lstStyle/>
          <a:p>
            <a:pPr marL="0" lvl="1" indent="0">
              <a:buNone/>
            </a:pPr>
            <a:r>
              <a:rPr lang="en-US" dirty="0"/>
              <a:t>Test the chosen bridge design against the goals, parameters, and constraints. </a:t>
            </a:r>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a:latin typeface="Calibri" panose="020F0502020204030204" pitchFamily="34" charset="0"/>
              </a:rPr>
              <a:t>Choose and Justify a Solution</a:t>
            </a:r>
          </a:p>
        </p:txBody>
      </p:sp>
    </p:spTree>
    <p:extLst>
      <p:ext uri="{BB962C8B-B14F-4D97-AF65-F5344CB8AC3E}">
        <p14:creationId xmlns:p14="http://schemas.microsoft.com/office/powerpoint/2010/main" val="3123183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4565649" y="1478280"/>
            <a:ext cx="7254875" cy="3360120"/>
          </a:xfrm>
        </p:spPr>
        <p:txBody>
          <a:bodyPr anchor="ctr"/>
          <a:lstStyle/>
          <a:p>
            <a:pPr marL="0" lvl="1" indent="0">
              <a:buNone/>
            </a:pPr>
            <a:r>
              <a:rPr lang="en-US" dirty="0"/>
              <a:t>- After the monkey bridge design has been chosen, the design must be presented to the client. Communicating the design usually involves some combination of an oral presentation, a written report, a model, and/or a simulation.</a:t>
            </a:r>
          </a:p>
          <a:p>
            <a:pPr marL="0" lvl="1" indent="0">
              <a:buNone/>
            </a:pPr>
            <a:r>
              <a:rPr lang="en-US" dirty="0"/>
              <a:t>- Using the feedback on the proposed solution, repeat the design process as needed.</a:t>
            </a:r>
          </a:p>
        </p:txBody>
      </p:sp>
      <p:sp>
        <p:nvSpPr>
          <p:cNvPr id="4" name="Text Placeholder 3">
            <a:extLst>
              <a:ext uri="{FF2B5EF4-FFF2-40B4-BE49-F238E27FC236}">
                <a16:creationId xmlns:a16="http://schemas.microsoft.com/office/drawing/2014/main" id="{85BA1A4F-C88A-4444-A5ED-D7A130778659}"/>
              </a:ext>
            </a:extLst>
          </p:cNvPr>
          <p:cNvSpPr>
            <a:spLocks noGrp="1"/>
          </p:cNvSpPr>
          <p:nvPr>
            <p:ph type="body" sz="quarter" idx="10"/>
          </p:nvPr>
        </p:nvSpPr>
        <p:spPr/>
        <p:txBody>
          <a:bodyPr/>
          <a:lstStyle/>
          <a:p>
            <a:r>
              <a:rPr lang="en-US" dirty="0" err="1">
                <a:latin typeface="Calibri" panose="020F0502020204030204" pitchFamily="34" charset="0"/>
              </a:rPr>
              <a:t>Communi</a:t>
            </a:r>
            <a:r>
              <a:rPr lang="en-US" dirty="0">
                <a:latin typeface="Calibri" panose="020F0502020204030204" pitchFamily="34" charset="0"/>
              </a:rPr>
              <a:t>-cate the Solution</a:t>
            </a:r>
          </a:p>
        </p:txBody>
      </p:sp>
    </p:spTree>
    <p:extLst>
      <p:ext uri="{BB962C8B-B14F-4D97-AF65-F5344CB8AC3E}">
        <p14:creationId xmlns:p14="http://schemas.microsoft.com/office/powerpoint/2010/main" val="25280106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Applying the Design Process: Step 9</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5328050" cy="4734318"/>
          </a:xfrm>
        </p:spPr>
        <p:txBody>
          <a:bodyPr/>
          <a:lstStyle/>
          <a:p>
            <a:pPr marL="0" lvl="1" indent="0">
              <a:buNone/>
            </a:pPr>
            <a:r>
              <a:rPr lang="en-US" dirty="0"/>
              <a:t>Here are some examples of how to communicate the chosen solution to the problem.</a:t>
            </a:r>
          </a:p>
          <a:p>
            <a:pPr lvl="2"/>
            <a:r>
              <a:rPr lang="en-US" sz="2200" dirty="0"/>
              <a:t>Write a technical report paper</a:t>
            </a:r>
          </a:p>
          <a:p>
            <a:pPr lvl="2"/>
            <a:r>
              <a:rPr lang="en-US" sz="2200" dirty="0"/>
              <a:t>Write an engineering journal article</a:t>
            </a:r>
          </a:p>
          <a:p>
            <a:pPr lvl="2"/>
            <a:r>
              <a:rPr lang="en-US" sz="2200" dirty="0"/>
              <a:t>Create a press release(s): news paper, social media, and/or video</a:t>
            </a:r>
          </a:p>
          <a:p>
            <a:pPr lvl="2"/>
            <a:r>
              <a:rPr lang="en-US" sz="2200" dirty="0"/>
              <a:t>Give a presentation with model to the client and/or the public</a:t>
            </a:r>
          </a:p>
          <a:p>
            <a:pPr lvl="2"/>
            <a:r>
              <a:rPr lang="en-US" sz="2200" dirty="0"/>
              <a:t>Complete the patent paperwork</a:t>
            </a:r>
          </a:p>
          <a:p>
            <a:pPr lvl="1"/>
            <a:endParaRPr lang="en-US" dirty="0"/>
          </a:p>
        </p:txBody>
      </p:sp>
      <p:sp>
        <p:nvSpPr>
          <p:cNvPr id="4" name="Content Placeholder 3">
            <a:extLst>
              <a:ext uri="{FF2B5EF4-FFF2-40B4-BE49-F238E27FC236}">
                <a16:creationId xmlns:a16="http://schemas.microsoft.com/office/drawing/2014/main" id="{F353C342-C661-45B3-9568-BADC4AC7B81D}"/>
              </a:ext>
            </a:extLst>
          </p:cNvPr>
          <p:cNvSpPr>
            <a:spLocks noGrp="1"/>
          </p:cNvSpPr>
          <p:nvPr>
            <p:ph sz="half" idx="10"/>
          </p:nvPr>
        </p:nvSpPr>
        <p:spPr/>
        <p:txBody>
          <a:bodyPr/>
          <a:lstStyle/>
          <a:p>
            <a:r>
              <a:rPr lang="en-US" dirty="0"/>
              <a:t>NASA and other government websites have resources that can assist you in this process.</a:t>
            </a:r>
          </a:p>
          <a:p>
            <a:pPr lvl="2"/>
            <a:r>
              <a:rPr lang="en-US" sz="2200" dirty="0"/>
              <a:t>Technical reports</a:t>
            </a:r>
          </a:p>
          <a:p>
            <a:pPr lvl="2"/>
            <a:r>
              <a:rPr lang="en-US" sz="2200" dirty="0"/>
              <a:t>Engineering journal articles</a:t>
            </a:r>
          </a:p>
          <a:p>
            <a:pPr lvl="2"/>
            <a:r>
              <a:rPr lang="en-US" sz="2200" dirty="0"/>
              <a:t>Press release(s)</a:t>
            </a:r>
          </a:p>
          <a:p>
            <a:pPr lvl="2"/>
            <a:r>
              <a:rPr lang="en-US" sz="2200" dirty="0"/>
              <a:t>Presentation with model to the client and/or the public</a:t>
            </a:r>
          </a:p>
          <a:p>
            <a:pPr lvl="2"/>
            <a:r>
              <a:rPr lang="en-US" sz="2200" dirty="0"/>
              <a:t>The U.S. Patent and Trademark Office</a:t>
            </a:r>
          </a:p>
          <a:p>
            <a:endParaRPr lang="en-US" dirty="0"/>
          </a:p>
        </p:txBody>
      </p:sp>
      <p:sp>
        <p:nvSpPr>
          <p:cNvPr id="7" name="Text Placeholder 2">
            <a:extLst>
              <a:ext uri="{FF2B5EF4-FFF2-40B4-BE49-F238E27FC236}">
                <a16:creationId xmlns:a16="http://schemas.microsoft.com/office/drawing/2014/main" id="{74037885-6B49-4819-A279-68B4763BC0AE}"/>
              </a:ext>
            </a:extLst>
          </p:cNvPr>
          <p:cNvSpPr txBox="1">
            <a:spLocks/>
          </p:cNvSpPr>
          <p:nvPr/>
        </p:nvSpPr>
        <p:spPr>
          <a:xfrm>
            <a:off x="795600" y="5392738"/>
            <a:ext cx="5324882" cy="762000"/>
          </a:xfrm>
          <a:prstGeom prst="rect">
            <a:avLst/>
          </a:prstGeom>
          <a:solidFill>
            <a:srgbClr val="2DA2BF"/>
          </a:solidFill>
          <a:ln w="9652">
            <a:solidFill>
              <a:srgbClr val="2DA2BF"/>
            </a:solidFill>
            <a:miter lim="800000"/>
          </a:ln>
        </p:spPr>
        <p:txBody>
          <a:bodyPr vert="horz" lIns="182880" anchor="ctr">
            <a:normAutofit/>
          </a:bodyPr>
          <a:lstStyle>
            <a:lvl1pPr marL="0" indent="0" algn="l" rtl="0" eaLnBrk="1" latinLnBrk="0" hangingPunct="1">
              <a:spcBef>
                <a:spcPts val="400"/>
              </a:spcBef>
              <a:spcAft>
                <a:spcPts val="0"/>
              </a:spcAft>
              <a:buClr>
                <a:schemeClr val="accent1"/>
              </a:buClr>
              <a:buSzPct val="68000"/>
              <a:buFont typeface="Wingdings 3"/>
              <a:buNone/>
              <a:defRPr kumimoji="0" sz="2400" b="0" kern="1200">
                <a:solidFill>
                  <a:schemeClr val="bg1"/>
                </a:solidFill>
                <a:latin typeface="+mn-lt"/>
                <a:ea typeface="+mn-ea"/>
                <a:cs typeface="+mn-cs"/>
              </a:defRPr>
            </a:lvl1pPr>
            <a:lvl2pPr marL="621792" indent="-228600" algn="l" rtl="0" eaLnBrk="1" latinLnBrk="0" hangingPunct="1">
              <a:spcBef>
                <a:spcPts val="324"/>
              </a:spcBef>
              <a:buClr>
                <a:schemeClr val="accent1"/>
              </a:buClr>
              <a:buFont typeface="Verdana"/>
              <a:buNone/>
              <a:defRPr kumimoji="0" sz="2000" b="1"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None/>
              <a:defRPr kumimoji="0" sz="1800" b="1"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None/>
              <a:defRPr kumimoji="0" sz="1600" b="1"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None/>
              <a:defRPr kumimoji="0" sz="1600" b="1"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marR="0" lvl="0" indent="0" algn="ctr"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en-US" sz="2400" b="0" i="0" u="none" strike="noStrike" kern="1200" cap="none" spc="0" normalizeH="0" baseline="0" noProof="0">
                <a:ln>
                  <a:noFill/>
                </a:ln>
                <a:solidFill>
                  <a:sysClr val="window" lastClr="FFFFFF"/>
                </a:solidFill>
                <a:effectLst/>
                <a:uLnTx/>
                <a:uFillTx/>
                <a:latin typeface="Calibri" panose="020F0502020204030204" pitchFamily="34" charset="0"/>
                <a:ea typeface="+mn-ea"/>
                <a:cs typeface="+mn-cs"/>
              </a:rPr>
              <a:t>Examples</a:t>
            </a:r>
            <a:endParaRPr kumimoji="0" lang="en-US" sz="2400" b="0" i="0" u="none" strike="noStrike" kern="1200" cap="none" spc="0" normalizeH="0" baseline="0" noProof="0" dirty="0">
              <a:ln>
                <a:noFill/>
              </a:ln>
              <a:solidFill>
                <a:sysClr val="window" lastClr="FFFFFF"/>
              </a:solidFill>
              <a:effectLst/>
              <a:uLnTx/>
              <a:uFillTx/>
              <a:latin typeface="Calibri" panose="020F0502020204030204" pitchFamily="34" charset="0"/>
              <a:ea typeface="+mn-ea"/>
              <a:cs typeface="+mn-cs"/>
            </a:endParaRPr>
          </a:p>
        </p:txBody>
      </p:sp>
      <p:sp>
        <p:nvSpPr>
          <p:cNvPr id="8" name="Text Placeholder 4">
            <a:extLst>
              <a:ext uri="{FF2B5EF4-FFF2-40B4-BE49-F238E27FC236}">
                <a16:creationId xmlns:a16="http://schemas.microsoft.com/office/drawing/2014/main" id="{B5BC2E80-4B00-4AE7-89E1-FAD229AB15F4}"/>
              </a:ext>
            </a:extLst>
          </p:cNvPr>
          <p:cNvSpPr txBox="1">
            <a:spLocks/>
          </p:cNvSpPr>
          <p:nvPr/>
        </p:nvSpPr>
        <p:spPr>
          <a:xfrm>
            <a:off x="6589026" y="5392738"/>
            <a:ext cx="5326974" cy="762000"/>
          </a:xfrm>
          <a:prstGeom prst="rect">
            <a:avLst/>
          </a:prstGeom>
          <a:solidFill>
            <a:srgbClr val="39639D">
              <a:lumMod val="75000"/>
            </a:srgbClr>
          </a:solidFill>
          <a:ln w="9652">
            <a:solidFill>
              <a:srgbClr val="2DA2BF"/>
            </a:solidFill>
            <a:miter lim="800000"/>
          </a:ln>
        </p:spPr>
        <p:txBody>
          <a:bodyPr vert="horz" lIns="182880" anchor="ctr">
            <a:normAutofit/>
          </a:bodyPr>
          <a:lstStyle>
            <a:lvl1pPr marL="0" indent="0" algn="l" rtl="0" eaLnBrk="1" latinLnBrk="0" hangingPunct="1">
              <a:spcBef>
                <a:spcPts val="400"/>
              </a:spcBef>
              <a:spcAft>
                <a:spcPts val="0"/>
              </a:spcAft>
              <a:buClr>
                <a:schemeClr val="accent1"/>
              </a:buClr>
              <a:buSzPct val="68000"/>
              <a:buFont typeface="Wingdings 3"/>
              <a:buNone/>
              <a:defRPr kumimoji="0" sz="2400" b="0" kern="1200">
                <a:solidFill>
                  <a:schemeClr val="bg1"/>
                </a:solidFill>
                <a:latin typeface="+mn-lt"/>
                <a:ea typeface="+mn-ea"/>
                <a:cs typeface="+mn-cs"/>
              </a:defRPr>
            </a:lvl1pPr>
            <a:lvl2pPr marL="621792" indent="-228600" algn="l" rtl="0" eaLnBrk="1" latinLnBrk="0" hangingPunct="1">
              <a:spcBef>
                <a:spcPts val="324"/>
              </a:spcBef>
              <a:buClr>
                <a:schemeClr val="accent1"/>
              </a:buClr>
              <a:buFont typeface="Verdana"/>
              <a:buNone/>
              <a:defRPr kumimoji="0" sz="2000" b="1"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None/>
              <a:defRPr kumimoji="0" sz="1800" b="1"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None/>
              <a:defRPr kumimoji="0" sz="1600" b="1"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None/>
              <a:defRPr kumimoji="0" sz="1600" b="1"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0" marR="0" lvl="0" indent="0" algn="ctr" defTabSz="914400" rtl="0" eaLnBrk="1" fontAlgn="auto" latinLnBrk="0" hangingPunct="1">
              <a:lnSpc>
                <a:spcPct val="100000"/>
              </a:lnSpc>
              <a:spcBef>
                <a:spcPts val="400"/>
              </a:spcBef>
              <a:spcAft>
                <a:spcPts val="0"/>
              </a:spcAft>
              <a:buClr>
                <a:srgbClr val="2DA2BF"/>
              </a:buClr>
              <a:buSzPct val="68000"/>
              <a:buFont typeface="Wingdings 3"/>
              <a:buNone/>
              <a:tabLst/>
              <a:defRPr/>
            </a:pPr>
            <a:r>
              <a:rPr kumimoji="0" lang="en-US" sz="2400" b="0" i="0" u="none" strike="noStrike" kern="1200" cap="none" spc="0" normalizeH="0" baseline="0" noProof="0" dirty="0">
                <a:ln>
                  <a:noFill/>
                </a:ln>
                <a:solidFill>
                  <a:sysClr val="window" lastClr="FFFFFF"/>
                </a:solidFill>
                <a:effectLst/>
                <a:uLnTx/>
                <a:uFillTx/>
                <a:latin typeface="Calibri" panose="020F0502020204030204" pitchFamily="34" charset="0"/>
                <a:ea typeface="+mn-ea"/>
                <a:cs typeface="+mn-cs"/>
              </a:rPr>
              <a:t>Resources</a:t>
            </a:r>
          </a:p>
        </p:txBody>
      </p:sp>
    </p:spTree>
    <p:extLst>
      <p:ext uri="{BB962C8B-B14F-4D97-AF65-F5344CB8AC3E}">
        <p14:creationId xmlns:p14="http://schemas.microsoft.com/office/powerpoint/2010/main" val="1315544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Use EDP to Develop Projects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861980"/>
          </a:xfrm>
        </p:spPr>
        <p:txBody>
          <a:bodyPr/>
          <a:lstStyle/>
          <a:p>
            <a:pPr marL="0" lvl="1" indent="0">
              <a:buNone/>
            </a:pPr>
            <a:r>
              <a:rPr lang="en-US" dirty="0"/>
              <a:t>Your team may refer to the engineering design process as you work on your Mathematical Modeling Real-World Problem.</a:t>
            </a:r>
          </a:p>
          <a:p>
            <a:pPr lvl="1"/>
            <a:endParaRPr lang="en-US" dirty="0"/>
          </a:p>
        </p:txBody>
      </p:sp>
      <p:pic>
        <p:nvPicPr>
          <p:cNvPr id="4" name="Picture 3">
            <a:extLst>
              <a:ext uri="{FF2B5EF4-FFF2-40B4-BE49-F238E27FC236}">
                <a16:creationId xmlns:a16="http://schemas.microsoft.com/office/drawing/2014/main" id="{8370C0EF-EB87-4277-BFB5-BF5532D30453}"/>
              </a:ext>
            </a:extLst>
          </p:cNvPr>
          <p:cNvPicPr>
            <a:picLocks noChangeAspect="1"/>
          </p:cNvPicPr>
          <p:nvPr/>
        </p:nvPicPr>
        <p:blipFill>
          <a:blip r:embed="rId3"/>
          <a:stretch>
            <a:fillRect/>
          </a:stretch>
        </p:blipFill>
        <p:spPr>
          <a:xfrm>
            <a:off x="2703022" y="2180443"/>
            <a:ext cx="6480174" cy="4357157"/>
          </a:xfrm>
          <a:prstGeom prst="rect">
            <a:avLst/>
          </a:prstGeom>
        </p:spPr>
      </p:pic>
    </p:spTree>
    <p:extLst>
      <p:ext uri="{BB962C8B-B14F-4D97-AF65-F5344CB8AC3E}">
        <p14:creationId xmlns:p14="http://schemas.microsoft.com/office/powerpoint/2010/main" val="1272837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05600"/>
            <a:ext cx="11055750" cy="4549138"/>
          </a:xfrm>
        </p:spPr>
        <p:txBody>
          <a:bodyPr/>
          <a:lstStyle/>
          <a:p>
            <a:pPr algn="ctr"/>
            <a:r>
              <a:rPr lang="en-US" sz="9600" dirty="0">
                <a:latin typeface="Calibri" panose="020F0502020204030204" pitchFamily="34" charset="0"/>
                <a:cs typeface="Times New Roman" pitchFamily="18" charset="0"/>
              </a:rPr>
              <a:t>Week 1</a:t>
            </a:r>
          </a:p>
          <a:p>
            <a:pPr lvl="1"/>
            <a:r>
              <a:rPr lang="en-US" sz="3600" b="1" dirty="0">
                <a:latin typeface="Calibri" panose="020F0502020204030204" pitchFamily="34" charset="0"/>
                <a:cs typeface="Times New Roman" pitchFamily="18" charset="0"/>
              </a:rPr>
              <a:t>Day 3 </a:t>
            </a:r>
            <a:r>
              <a:rPr lang="en-US" sz="3600" dirty="0">
                <a:latin typeface="Calibri" panose="020F0502020204030204" pitchFamily="34" charset="0"/>
                <a:cs typeface="Times New Roman" pitchFamily="18" charset="0"/>
              </a:rPr>
              <a:t>– Establish Mathematical Modeling Teams</a:t>
            </a:r>
            <a:endParaRPr lang="en-US" sz="20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56238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STEM stands for a cluster of careers in the fields of:</a:t>
            </a:r>
          </a:p>
          <a:p>
            <a:pPr lvl="2"/>
            <a:r>
              <a:rPr lang="en-US" dirty="0"/>
              <a:t> Science</a:t>
            </a:r>
          </a:p>
          <a:p>
            <a:pPr lvl="2"/>
            <a:r>
              <a:rPr lang="en-US" dirty="0"/>
              <a:t> Technology</a:t>
            </a:r>
          </a:p>
          <a:p>
            <a:pPr lvl="2"/>
            <a:r>
              <a:rPr lang="en-US" dirty="0"/>
              <a:t> Engineering</a:t>
            </a:r>
          </a:p>
          <a:p>
            <a:pPr lvl="2"/>
            <a:r>
              <a:rPr lang="en-US" dirty="0"/>
              <a:t> Mathematics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Teams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 Pickup a Mathematical Modeling Team Tasks form. </a:t>
            </a:r>
          </a:p>
          <a:p>
            <a:pPr lvl="1"/>
            <a:r>
              <a:rPr lang="en-US" dirty="0"/>
              <a:t> Form your Mathematical Modeling Team. Your team may consist of two to three members.</a:t>
            </a:r>
          </a:p>
          <a:p>
            <a:pPr lvl="1"/>
            <a:r>
              <a:rPr lang="en-US" dirty="0"/>
              <a:t> Record the names of your team members on the </a:t>
            </a:r>
            <a:r>
              <a:rPr lang="en-US" i="1" dirty="0"/>
              <a:t>Mathematical Modeling Team Tasks </a:t>
            </a:r>
            <a:r>
              <a:rPr lang="en-US" dirty="0"/>
              <a:t>form.</a:t>
            </a:r>
          </a:p>
          <a:p>
            <a:pPr lvl="1"/>
            <a:endParaRPr lang="en-US" dirty="0"/>
          </a:p>
        </p:txBody>
      </p:sp>
    </p:spTree>
    <p:extLst>
      <p:ext uri="{BB962C8B-B14F-4D97-AF65-F5344CB8AC3E}">
        <p14:creationId xmlns:p14="http://schemas.microsoft.com/office/powerpoint/2010/main" val="42238135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algn="ctr"/>
            <a:r>
              <a:rPr lang="en-US" sz="9600" dirty="0">
                <a:latin typeface="Calibri" panose="020F0502020204030204" pitchFamily="34" charset="0"/>
                <a:cs typeface="Times New Roman" pitchFamily="18" charset="0"/>
              </a:rPr>
              <a:t>Week 1</a:t>
            </a:r>
          </a:p>
          <a:p>
            <a:pPr marL="0" lvl="1" indent="0">
              <a:buNone/>
            </a:pPr>
            <a:r>
              <a:rPr lang="en-US" sz="3600" b="1" dirty="0">
                <a:latin typeface="Calibri" panose="020F0502020204030204" pitchFamily="34" charset="0"/>
                <a:cs typeface="Times New Roman" pitchFamily="18" charset="0"/>
              </a:rPr>
              <a:t>Days 3 and 4 </a:t>
            </a:r>
            <a:r>
              <a:rPr lang="en-US" sz="3600" dirty="0">
                <a:latin typeface="Calibri" panose="020F0502020204030204" pitchFamily="34" charset="0"/>
                <a:cs typeface="Times New Roman" pitchFamily="18" charset="0"/>
              </a:rPr>
              <a:t>– Select one of four </a:t>
            </a:r>
            <a:r>
              <a:rPr lang="en-US" sz="3600" i="1" dirty="0">
                <a:latin typeface="Calibri" panose="020F0502020204030204" pitchFamily="34" charset="0"/>
                <a:cs typeface="Times New Roman" pitchFamily="18" charset="0"/>
              </a:rPr>
              <a:t>Mathematical Modeling Real-World Problems</a:t>
            </a:r>
            <a:r>
              <a:rPr lang="en-US" sz="3600" dirty="0">
                <a:latin typeface="Calibri" panose="020F0502020204030204" pitchFamily="34" charset="0"/>
                <a:cs typeface="Times New Roman" pitchFamily="18" charset="0"/>
              </a:rPr>
              <a:t>. Student teams will begin researching their </a:t>
            </a:r>
            <a:r>
              <a:rPr lang="en-US" sz="3600" i="1" dirty="0">
                <a:latin typeface="Calibri" panose="020F0502020204030204" pitchFamily="34" charset="0"/>
                <a:cs typeface="Times New Roman" pitchFamily="18" charset="0"/>
              </a:rPr>
              <a:t>Mathematical Modeling Real-World Problem</a:t>
            </a:r>
            <a:r>
              <a:rPr lang="en-US" sz="3600" dirty="0">
                <a:latin typeface="Calibri" panose="020F0502020204030204" pitchFamily="34" charset="0"/>
                <a:cs typeface="Times New Roman" pitchFamily="18" charset="0"/>
              </a:rPr>
              <a:t>.</a:t>
            </a:r>
            <a:endParaRPr lang="en-US" sz="20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36201428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Real-World Problems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Review the following </a:t>
            </a:r>
            <a:r>
              <a:rPr lang="en-US" i="1" dirty="0"/>
              <a:t>Mathematical Modeling Real-World Problems</a:t>
            </a:r>
            <a:r>
              <a:rPr lang="en-US" dirty="0"/>
              <a:t>.</a:t>
            </a:r>
          </a:p>
          <a:p>
            <a:pPr lvl="1"/>
            <a:r>
              <a:rPr lang="en-US" dirty="0"/>
              <a:t>Pick one of the </a:t>
            </a:r>
            <a:r>
              <a:rPr lang="en-US" i="1" dirty="0"/>
              <a:t>Mathematical Modeling Real-World Problem </a:t>
            </a:r>
            <a:r>
              <a:rPr lang="en-US" dirty="0"/>
              <a:t>and record the title of your problem on the </a:t>
            </a:r>
            <a:r>
              <a:rPr lang="en-US" i="1" dirty="0"/>
              <a:t>Mathematical Modeling Team Tasks </a:t>
            </a:r>
            <a:r>
              <a:rPr lang="en-US" dirty="0"/>
              <a:t>form.</a:t>
            </a:r>
          </a:p>
          <a:p>
            <a:pPr lvl="1"/>
            <a:endParaRPr lang="en-US" dirty="0"/>
          </a:p>
        </p:txBody>
      </p:sp>
    </p:spTree>
    <p:extLst>
      <p:ext uri="{BB962C8B-B14F-4D97-AF65-F5344CB8AC3E}">
        <p14:creationId xmlns:p14="http://schemas.microsoft.com/office/powerpoint/2010/main" val="944852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A: Mathematical Model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PROBLEM A: Eradicating Ebola</a:t>
            </a:r>
            <a:br>
              <a:rPr lang="en-US" dirty="0"/>
            </a:br>
            <a:r>
              <a:rPr lang="en-US" dirty="0"/>
              <a:t> The world medical association has announced that their new medication could stop Ebola and cure patients whose disease is not advanced. Build a realistic, sensible, and useful model that considers not only the spread of the disease, the quantity of the medicine needed, possible feasible delivery systems (sending the medicine to where it is needed), (geographical) locations of delivery, speed of manufacturing of the vaccine or drug, but also any other critical factors your team considers necessary as part of the model to optimize the eradication of Ebola, or at least its current strain. In addition to your modeling approach for the contest, prepare a one to two-paged, non-technical letter for the world medical association to use in their announcement. </a:t>
            </a:r>
          </a:p>
          <a:p>
            <a:pPr lvl="1"/>
            <a:endParaRPr lang="en-US" dirty="0"/>
          </a:p>
        </p:txBody>
      </p:sp>
    </p:spTree>
    <p:extLst>
      <p:ext uri="{BB962C8B-B14F-4D97-AF65-F5344CB8AC3E}">
        <p14:creationId xmlns:p14="http://schemas.microsoft.com/office/powerpoint/2010/main" val="31811609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B: Mathematical Model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t>PROBLEM B: Searching for a lost plane</a:t>
            </a:r>
            <a:br>
              <a:rPr lang="en-US" dirty="0"/>
            </a:br>
            <a:r>
              <a:rPr lang="en-US" dirty="0"/>
              <a:t>Recall the lost Malaysian flight MH370. Build a generic mathematical model that could assist "searchers" in planning a useful search for a lost plane feared to have crashed in open water, such as the Atlantic, Pacific, Indian, Southern, or Arctic Ocean while flying from Point A to Point B. Assume that there are no signals from the downed plane. Your model should recognize that there are many different types of planes for which we might be searching and that there are many different types of search planes, often using different electronics or sensors. Additionally, prepare a one to two-paged, non-technical paper for the airlines to use in their press conferences concerning their plan for future searches.</a:t>
            </a:r>
          </a:p>
        </p:txBody>
      </p:sp>
    </p:spTree>
    <p:extLst>
      <p:ext uri="{BB962C8B-B14F-4D97-AF65-F5344CB8AC3E}">
        <p14:creationId xmlns:p14="http://schemas.microsoft.com/office/powerpoint/2010/main" val="20194775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C: Mathematical Model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PROBLEM C: Teacher Custom Mathematical Model</a:t>
            </a:r>
          </a:p>
        </p:txBody>
      </p:sp>
    </p:spTree>
    <p:extLst>
      <p:ext uri="{BB962C8B-B14F-4D97-AF65-F5344CB8AC3E}">
        <p14:creationId xmlns:p14="http://schemas.microsoft.com/office/powerpoint/2010/main" val="39136212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D: Mathematical Model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PROBLEM D: Practicum Industry Partner Custom Mathematical Model</a:t>
            </a:r>
          </a:p>
        </p:txBody>
      </p:sp>
    </p:spTree>
    <p:extLst>
      <p:ext uri="{BB962C8B-B14F-4D97-AF65-F5344CB8AC3E}">
        <p14:creationId xmlns:p14="http://schemas.microsoft.com/office/powerpoint/2010/main" val="6671692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 E: Mathematical Model</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b="1" dirty="0">
                <a:cs typeface="Times New Roman" pitchFamily="18" charset="0"/>
              </a:rPr>
              <a:t>PROBLEM E: Student Team Selected Mathematical Model</a:t>
            </a:r>
            <a:endParaRPr lang="en-US" dirty="0"/>
          </a:p>
        </p:txBody>
      </p:sp>
    </p:spTree>
    <p:extLst>
      <p:ext uri="{BB962C8B-B14F-4D97-AF65-F5344CB8AC3E}">
        <p14:creationId xmlns:p14="http://schemas.microsoft.com/office/powerpoint/2010/main" val="30986347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05600"/>
            <a:ext cx="11055750" cy="4549138"/>
          </a:xfrm>
        </p:spPr>
        <p:txBody>
          <a:bodyPr/>
          <a:lstStyle/>
          <a:p>
            <a:pPr algn="ctr"/>
            <a:r>
              <a:rPr lang="en-US" sz="9600" dirty="0">
                <a:latin typeface="Calibri" panose="020F0502020204030204" pitchFamily="34" charset="0"/>
                <a:cs typeface="Times New Roman" pitchFamily="18" charset="0"/>
              </a:rPr>
              <a:t>Week 1</a:t>
            </a:r>
          </a:p>
          <a:p>
            <a:pPr marL="0" lvl="1" indent="0">
              <a:buNone/>
            </a:pPr>
            <a:r>
              <a:rPr lang="en-US" sz="3600" b="1" dirty="0">
                <a:latin typeface="Calibri" panose="020F0502020204030204" pitchFamily="34" charset="0"/>
                <a:cs typeface="Times New Roman" pitchFamily="18" charset="0"/>
              </a:rPr>
              <a:t>Day 5 </a:t>
            </a:r>
            <a:r>
              <a:rPr lang="en-US" sz="3600" dirty="0">
                <a:latin typeface="Calibri" panose="020F0502020204030204" pitchFamily="34" charset="0"/>
                <a:cs typeface="Times New Roman" pitchFamily="18" charset="0"/>
              </a:rPr>
              <a:t>– Teams will research and construct their </a:t>
            </a:r>
            <a:r>
              <a:rPr lang="en-US" sz="3600" i="1" dirty="0">
                <a:latin typeface="Calibri" panose="020F0502020204030204" pitchFamily="34" charset="0"/>
                <a:cs typeface="Times New Roman" pitchFamily="18" charset="0"/>
              </a:rPr>
              <a:t>Mathematical Modeling Real-World Problem</a:t>
            </a:r>
            <a:endParaRPr lang="en-US" sz="3100" dirty="0">
              <a:latin typeface="Calibri" panose="020F0502020204030204" pitchFamily="34" charset="0"/>
              <a:cs typeface="Times New Roman" pitchFamily="18" charset="0"/>
            </a:endParaRPr>
          </a:p>
          <a:p>
            <a:pPr marL="0" lvl="1" indent="0">
              <a:buNone/>
            </a:pPr>
            <a:endParaRPr lang="en-US" dirty="0"/>
          </a:p>
        </p:txBody>
      </p:sp>
    </p:spTree>
    <p:extLst>
      <p:ext uri="{BB962C8B-B14F-4D97-AF65-F5344CB8AC3E}">
        <p14:creationId xmlns:p14="http://schemas.microsoft.com/office/powerpoint/2010/main" val="3403806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Research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and construct your team  Mathematical Modeling Real-World Problem.</a:t>
            </a:r>
          </a:p>
          <a:p>
            <a:pPr lvl="1"/>
            <a:endParaRPr lang="en-US" dirty="0"/>
          </a:p>
          <a:p>
            <a:pPr lvl="1"/>
            <a:r>
              <a:rPr lang="en-US" dirty="0"/>
              <a:t>Use the BEST PRACTICE: SUMMARIZING NOTETAKING handout written by the Texas Education Agency.</a:t>
            </a:r>
          </a:p>
          <a:p>
            <a:pPr lvl="1"/>
            <a:endParaRPr lang="en-US" dirty="0"/>
          </a:p>
        </p:txBody>
      </p:sp>
    </p:spTree>
    <p:extLst>
      <p:ext uri="{BB962C8B-B14F-4D97-AF65-F5344CB8AC3E}">
        <p14:creationId xmlns:p14="http://schemas.microsoft.com/office/powerpoint/2010/main" val="2853750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a Practicum?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A Practicum is designed to be a capstone experience </a:t>
            </a:r>
          </a:p>
          <a:p>
            <a:pPr lvl="2"/>
            <a:r>
              <a:rPr lang="en-US" dirty="0"/>
              <a:t>providing supervised practical application of knowledge and skills</a:t>
            </a:r>
          </a:p>
          <a:p>
            <a:pPr lvl="2"/>
            <a:r>
              <a:rPr lang="en-US" dirty="0"/>
              <a:t> following a coherent sequence of courses and </a:t>
            </a:r>
          </a:p>
          <a:p>
            <a:pPr lvl="2"/>
            <a:r>
              <a:rPr lang="en-US" dirty="0"/>
              <a:t>should ensure that students are meeting the 2-credit or 3-credit requirements. </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1200"/>
            <a:ext cx="11055750" cy="4563538"/>
          </a:xfrm>
        </p:spPr>
        <p:txBody>
          <a:bodyPr/>
          <a:lstStyle/>
          <a:p>
            <a:pPr algn="ctr"/>
            <a:r>
              <a:rPr lang="en-US" sz="9600" dirty="0">
                <a:latin typeface="Calibri" panose="020F0502020204030204" pitchFamily="34" charset="0"/>
                <a:cs typeface="Times New Roman" pitchFamily="18" charset="0"/>
              </a:rPr>
              <a:t>Week 2</a:t>
            </a:r>
          </a:p>
          <a:p>
            <a:pPr marL="0" lvl="1" indent="0">
              <a:buNone/>
            </a:pPr>
            <a:r>
              <a:rPr lang="en-US" sz="3600" b="1" dirty="0">
                <a:latin typeface="Calibri" panose="020F0502020204030204" pitchFamily="34" charset="0"/>
                <a:cs typeface="Times New Roman" pitchFamily="18" charset="0"/>
              </a:rPr>
              <a:t>Day 6 </a:t>
            </a:r>
            <a:r>
              <a:rPr lang="en-US" sz="3600" dirty="0">
                <a:latin typeface="Calibri" panose="020F0502020204030204" pitchFamily="34" charset="0"/>
                <a:cs typeface="Times New Roman" pitchFamily="18" charset="0"/>
              </a:rPr>
              <a:t>– Teams will research and construct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36105640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Research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and construct your team  Mathematical Modeling Real-World Problem.</a:t>
            </a:r>
          </a:p>
          <a:p>
            <a:pPr lvl="1"/>
            <a:r>
              <a:rPr lang="en-US" dirty="0"/>
              <a:t>Use the BEST PRACTICE: SUMMARIZING NOTETAKING handout.</a:t>
            </a:r>
          </a:p>
          <a:p>
            <a:pPr lvl="1"/>
            <a:endParaRPr lang="en-US" dirty="0"/>
          </a:p>
        </p:txBody>
      </p:sp>
    </p:spTree>
    <p:extLst>
      <p:ext uri="{BB962C8B-B14F-4D97-AF65-F5344CB8AC3E}">
        <p14:creationId xmlns:p14="http://schemas.microsoft.com/office/powerpoint/2010/main" val="38079001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05600"/>
            <a:ext cx="11055750" cy="4549138"/>
          </a:xfrm>
        </p:spPr>
        <p:txBody>
          <a:bodyPr/>
          <a:lstStyle/>
          <a:p>
            <a:pPr algn="ctr"/>
            <a:r>
              <a:rPr lang="en-US" sz="9600" dirty="0">
                <a:latin typeface="Calibri" panose="020F0502020204030204" pitchFamily="34" charset="0"/>
                <a:cs typeface="Times New Roman" pitchFamily="18" charset="0"/>
              </a:rPr>
              <a:t>Week 2</a:t>
            </a:r>
          </a:p>
          <a:p>
            <a:pPr marL="0" lvl="1" indent="0">
              <a:buNone/>
            </a:pPr>
            <a:r>
              <a:rPr lang="en-US" sz="3600" b="1" dirty="0">
                <a:latin typeface="Calibri" panose="020F0502020204030204" pitchFamily="34" charset="0"/>
                <a:cs typeface="Times New Roman" pitchFamily="18" charset="0"/>
              </a:rPr>
              <a:t>Day 7 </a:t>
            </a:r>
            <a:r>
              <a:rPr lang="en-US" sz="3600" dirty="0">
                <a:latin typeface="Calibri" panose="020F0502020204030204" pitchFamily="34" charset="0"/>
                <a:cs typeface="Times New Roman" pitchFamily="18" charset="0"/>
              </a:rPr>
              <a:t>– Teams will research and construct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9989066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Research</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Research and construct your team  Mathematical Modeling Real-World Problem.</a:t>
            </a:r>
          </a:p>
          <a:p>
            <a:pPr lvl="1"/>
            <a:r>
              <a:rPr lang="en-US" dirty="0"/>
              <a:t>Use the BEST PRACTICE: SUMMARIZING NOTETAKING handout.</a:t>
            </a:r>
          </a:p>
          <a:p>
            <a:pPr lvl="1"/>
            <a:endParaRPr lang="en-US" dirty="0"/>
          </a:p>
        </p:txBody>
      </p:sp>
    </p:spTree>
    <p:extLst>
      <p:ext uri="{BB962C8B-B14F-4D97-AF65-F5344CB8AC3E}">
        <p14:creationId xmlns:p14="http://schemas.microsoft.com/office/powerpoint/2010/main" val="26672299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27200"/>
            <a:ext cx="11055750" cy="4527538"/>
          </a:xfrm>
        </p:spPr>
        <p:txBody>
          <a:bodyPr/>
          <a:lstStyle/>
          <a:p>
            <a:pPr algn="ctr"/>
            <a:r>
              <a:rPr lang="en-US" sz="9600" dirty="0">
                <a:latin typeface="Calibri" panose="020F0502020204030204" pitchFamily="34" charset="0"/>
                <a:cs typeface="Times New Roman" pitchFamily="18" charset="0"/>
              </a:rPr>
              <a:t>Week 2</a:t>
            </a:r>
          </a:p>
          <a:p>
            <a:pPr marL="0" lvl="1" indent="0">
              <a:buNone/>
            </a:pPr>
            <a:r>
              <a:rPr lang="en-US" sz="3600" b="1" dirty="0">
                <a:latin typeface="Calibri" panose="020F0502020204030204" pitchFamily="34" charset="0"/>
                <a:cs typeface="Times New Roman" pitchFamily="18" charset="0"/>
              </a:rPr>
              <a:t>Day 8 </a:t>
            </a:r>
            <a:r>
              <a:rPr lang="en-US" sz="3600" dirty="0">
                <a:latin typeface="Calibri" panose="020F0502020204030204" pitchFamily="34" charset="0"/>
                <a:cs typeface="Times New Roman" pitchFamily="18" charset="0"/>
              </a:rPr>
              <a:t>– Teams will collect data for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36757625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Collect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Collect data for your team  Mathematical Modeling Real-World Problem.</a:t>
            </a:r>
          </a:p>
          <a:p>
            <a:pPr lvl="1"/>
            <a:r>
              <a:rPr lang="en-US" dirty="0"/>
              <a:t>Use the BEST PRACTICE: SUMMARIZING NOTETAKING handout.</a:t>
            </a:r>
          </a:p>
          <a:p>
            <a:pPr lvl="1"/>
            <a:endParaRPr lang="en-US" dirty="0"/>
          </a:p>
        </p:txBody>
      </p:sp>
    </p:spTree>
    <p:extLst>
      <p:ext uri="{BB962C8B-B14F-4D97-AF65-F5344CB8AC3E}">
        <p14:creationId xmlns:p14="http://schemas.microsoft.com/office/powerpoint/2010/main" val="198391166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12800"/>
            <a:ext cx="11055750" cy="4541938"/>
          </a:xfrm>
        </p:spPr>
        <p:txBody>
          <a:bodyPr/>
          <a:lstStyle/>
          <a:p>
            <a:pPr algn="ctr"/>
            <a:r>
              <a:rPr lang="en-US" sz="9600" dirty="0">
                <a:latin typeface="Calibri" panose="020F0502020204030204" pitchFamily="34" charset="0"/>
                <a:cs typeface="Times New Roman" pitchFamily="18" charset="0"/>
              </a:rPr>
              <a:t>Week 2</a:t>
            </a:r>
          </a:p>
          <a:p>
            <a:pPr marL="0" lvl="1" indent="0">
              <a:buNone/>
            </a:pPr>
            <a:r>
              <a:rPr lang="en-US" sz="3600" b="1" dirty="0">
                <a:latin typeface="Calibri" panose="020F0502020204030204" pitchFamily="34" charset="0"/>
                <a:cs typeface="Times New Roman" pitchFamily="18" charset="0"/>
              </a:rPr>
              <a:t>Day 9 </a:t>
            </a:r>
            <a:r>
              <a:rPr lang="en-US" sz="3600" dirty="0">
                <a:latin typeface="Calibri" panose="020F0502020204030204" pitchFamily="34" charset="0"/>
                <a:cs typeface="Times New Roman" pitchFamily="18" charset="0"/>
              </a:rPr>
              <a:t>– Teams will collect data for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15068892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Collect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 Collect data for your team  Mathematical Modeling Real-World Problem.</a:t>
            </a:r>
          </a:p>
          <a:p>
            <a:pPr lvl="1"/>
            <a:r>
              <a:rPr lang="en-US" dirty="0"/>
              <a:t>Use the BEST PRACTICE: SUMMARIZING NOTETAKING handout.</a:t>
            </a:r>
          </a:p>
          <a:p>
            <a:pPr lvl="1"/>
            <a:endParaRPr lang="en-US" dirty="0"/>
          </a:p>
          <a:p>
            <a:pPr lvl="1"/>
            <a:endParaRPr lang="en-US" dirty="0"/>
          </a:p>
        </p:txBody>
      </p:sp>
    </p:spTree>
    <p:extLst>
      <p:ext uri="{BB962C8B-B14F-4D97-AF65-F5344CB8AC3E}">
        <p14:creationId xmlns:p14="http://schemas.microsoft.com/office/powerpoint/2010/main" val="32420190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56338"/>
          </a:xfrm>
        </p:spPr>
        <p:txBody>
          <a:bodyPr/>
          <a:lstStyle/>
          <a:p>
            <a:pPr algn="ctr"/>
            <a:r>
              <a:rPr lang="en-US" sz="9600" dirty="0">
                <a:latin typeface="Calibri" panose="020F0502020204030204" pitchFamily="34" charset="0"/>
                <a:cs typeface="Times New Roman" pitchFamily="18" charset="0"/>
              </a:rPr>
              <a:t>Week 2</a:t>
            </a:r>
          </a:p>
          <a:p>
            <a:pPr marL="0" lvl="1" indent="0">
              <a:buNone/>
            </a:pPr>
            <a:r>
              <a:rPr lang="en-US" sz="3600" b="1" dirty="0">
                <a:latin typeface="Calibri" panose="020F0502020204030204" pitchFamily="34" charset="0"/>
                <a:cs typeface="Times New Roman" pitchFamily="18" charset="0"/>
              </a:rPr>
              <a:t>Day 10 </a:t>
            </a:r>
            <a:r>
              <a:rPr lang="en-US" sz="3600" dirty="0">
                <a:latin typeface="Calibri" panose="020F0502020204030204" pitchFamily="34" charset="0"/>
                <a:cs typeface="Times New Roman" pitchFamily="18" charset="0"/>
              </a:rPr>
              <a:t>– Teams will collect data for their </a:t>
            </a:r>
            <a:r>
              <a:rPr lang="en-US" sz="3600" i="1" dirty="0">
                <a:latin typeface="Calibri" panose="020F0502020204030204" pitchFamily="34" charset="0"/>
                <a:cs typeface="Times New Roman" pitchFamily="18" charset="0"/>
              </a:rPr>
              <a:t>Mathematical Modeling Real-World Problem</a:t>
            </a:r>
            <a:endParaRPr lang="en-US" sz="31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40954748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Collect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Collect data for your team  Mathematical Modeling Real-World Problem.</a:t>
            </a:r>
          </a:p>
          <a:p>
            <a:pPr lvl="1"/>
            <a:r>
              <a:rPr lang="en-US" dirty="0"/>
              <a:t>Use the BEST PRACTICE: SUMMARIZING NOTETAKING handout.</a:t>
            </a:r>
          </a:p>
          <a:p>
            <a:pPr lvl="1"/>
            <a:endParaRPr lang="en-US" dirty="0"/>
          </a:p>
        </p:txBody>
      </p:sp>
    </p:spTree>
    <p:extLst>
      <p:ext uri="{BB962C8B-B14F-4D97-AF65-F5344CB8AC3E}">
        <p14:creationId xmlns:p14="http://schemas.microsoft.com/office/powerpoint/2010/main" val="1161491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STEM Practicum (2-Credit Course)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 The STEM Practicum 2-credit course consists of:  </a:t>
            </a:r>
          </a:p>
          <a:p>
            <a:pPr lvl="1"/>
            <a:r>
              <a:rPr lang="en-US" dirty="0"/>
              <a:t>90 minute (or two 45-minutes) lab-based class (training plan should be on file if students leave campus).</a:t>
            </a:r>
          </a:p>
          <a:p>
            <a:pPr marL="0" lvl="1" indent="0">
              <a:buNone/>
            </a:pPr>
            <a:r>
              <a:rPr lang="en-US" dirty="0"/>
              <a:t>    OR		</a:t>
            </a:r>
          </a:p>
          <a:p>
            <a:pPr lvl="1"/>
            <a:r>
              <a:rPr lang="en-US" dirty="0"/>
              <a:t>At least 45 minutes of daily instruction time and 10 hours per week average work required (like a career preparation class with a paid or unpaid training plan on file for the work portion). </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1200"/>
            <a:ext cx="11055750" cy="4563538"/>
          </a:xfrm>
        </p:spPr>
        <p:txBody>
          <a:bodyPr/>
          <a:lstStyle/>
          <a:p>
            <a:pPr algn="ctr"/>
            <a:r>
              <a:rPr lang="en-US" sz="9600" dirty="0">
                <a:latin typeface="Calibri" panose="020F0502020204030204" pitchFamily="34" charset="0"/>
                <a:cs typeface="Times New Roman" pitchFamily="18" charset="0"/>
              </a:rPr>
              <a:t>Week 3</a:t>
            </a:r>
          </a:p>
          <a:p>
            <a:pPr marL="0" lvl="1" indent="0">
              <a:buNone/>
            </a:pPr>
            <a:r>
              <a:rPr lang="en-US" sz="3600" b="1" dirty="0">
                <a:latin typeface="Calibri" panose="020F0502020204030204" pitchFamily="34" charset="0"/>
                <a:cs typeface="Times New Roman" pitchFamily="18" charset="0"/>
              </a:rPr>
              <a:t>Day 11 </a:t>
            </a:r>
            <a:r>
              <a:rPr lang="en-US" sz="3600" dirty="0">
                <a:latin typeface="Calibri" panose="020F0502020204030204" pitchFamily="34" charset="0"/>
                <a:cs typeface="Times New Roman" pitchFamily="18" charset="0"/>
              </a:rPr>
              <a:t>– Teams will validate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marL="0" lvl="1" indent="0">
              <a:buNone/>
            </a:pPr>
            <a:endParaRPr lang="en-US" dirty="0"/>
          </a:p>
        </p:txBody>
      </p:sp>
    </p:spTree>
    <p:extLst>
      <p:ext uri="{BB962C8B-B14F-4D97-AF65-F5344CB8AC3E}">
        <p14:creationId xmlns:p14="http://schemas.microsoft.com/office/powerpoint/2010/main" val="36970954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Validate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Validate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23409688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29558"/>
          </a:xfrm>
        </p:spPr>
        <p:txBody>
          <a:bodyPr/>
          <a:lstStyle/>
          <a:p>
            <a:pPr algn="ctr"/>
            <a:r>
              <a:rPr lang="en-US" sz="9600" dirty="0">
                <a:latin typeface="Calibri" panose="020F0502020204030204" pitchFamily="34" charset="0"/>
                <a:cs typeface="Times New Roman" pitchFamily="18" charset="0"/>
              </a:rPr>
              <a:t>Week 3</a:t>
            </a:r>
          </a:p>
          <a:p>
            <a:pPr marL="0" lvl="1" indent="0">
              <a:buNone/>
            </a:pPr>
            <a:r>
              <a:rPr lang="en-US" sz="3600" b="1" dirty="0">
                <a:latin typeface="Calibri" panose="020F0502020204030204" pitchFamily="34" charset="0"/>
                <a:cs typeface="Times New Roman" pitchFamily="18" charset="0"/>
              </a:rPr>
              <a:t>Day 12 </a:t>
            </a:r>
            <a:r>
              <a:rPr lang="en-US" sz="3600" dirty="0">
                <a:latin typeface="Calibri" panose="020F0502020204030204" pitchFamily="34" charset="0"/>
                <a:cs typeface="Times New Roman" pitchFamily="18" charset="0"/>
              </a:rPr>
              <a:t>– Teams will validate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p:txBody>
      </p:sp>
    </p:spTree>
    <p:extLst>
      <p:ext uri="{BB962C8B-B14F-4D97-AF65-F5344CB8AC3E}">
        <p14:creationId xmlns:p14="http://schemas.microsoft.com/office/powerpoint/2010/main" val="241737046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Validate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Validate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40645883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56338"/>
          </a:xfrm>
        </p:spPr>
        <p:txBody>
          <a:bodyPr/>
          <a:lstStyle/>
          <a:p>
            <a:pPr algn="ctr"/>
            <a:r>
              <a:rPr lang="en-US" sz="9600" dirty="0">
                <a:latin typeface="Calibri" panose="020F0502020204030204" pitchFamily="34" charset="0"/>
                <a:cs typeface="Times New Roman" pitchFamily="18" charset="0"/>
              </a:rPr>
              <a:t>Week 3</a:t>
            </a:r>
          </a:p>
          <a:p>
            <a:pPr marL="0" lvl="1" indent="0">
              <a:buNone/>
            </a:pPr>
            <a:r>
              <a:rPr lang="en-US" sz="3600" b="1" dirty="0">
                <a:latin typeface="Calibri" panose="020F0502020204030204" pitchFamily="34" charset="0"/>
                <a:cs typeface="Times New Roman" pitchFamily="18" charset="0"/>
              </a:rPr>
              <a:t>Day 13 </a:t>
            </a:r>
            <a:r>
              <a:rPr lang="en-US" sz="3600" dirty="0">
                <a:latin typeface="Calibri" panose="020F0502020204030204" pitchFamily="34" charset="0"/>
                <a:cs typeface="Times New Roman" pitchFamily="18" charset="0"/>
              </a:rPr>
              <a:t>– Teams will validate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120721369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Validate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Validate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357580988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1200"/>
            <a:ext cx="11055750" cy="4563538"/>
          </a:xfrm>
        </p:spPr>
        <p:txBody>
          <a:bodyPr/>
          <a:lstStyle/>
          <a:p>
            <a:pPr algn="ctr"/>
            <a:r>
              <a:rPr lang="en-US" sz="9600" dirty="0">
                <a:latin typeface="Calibri" panose="020F0502020204030204" pitchFamily="34" charset="0"/>
                <a:cs typeface="Times New Roman" pitchFamily="18" charset="0"/>
              </a:rPr>
              <a:t>Week 3</a:t>
            </a:r>
          </a:p>
          <a:p>
            <a:pPr marL="0" lvl="1" indent="0">
              <a:buNone/>
            </a:pPr>
            <a:r>
              <a:rPr lang="en-US" sz="3600" b="1" dirty="0">
                <a:latin typeface="Calibri" panose="020F0502020204030204" pitchFamily="34" charset="0"/>
                <a:cs typeface="Times New Roman" pitchFamily="18" charset="0"/>
              </a:rPr>
              <a:t>Day 14 </a:t>
            </a:r>
            <a:r>
              <a:rPr lang="en-US" sz="3600" dirty="0">
                <a:latin typeface="Calibri" panose="020F0502020204030204" pitchFamily="34" charset="0"/>
                <a:cs typeface="Times New Roman" pitchFamily="18" charset="0"/>
              </a:rPr>
              <a:t>– Teams will implement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365263944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Implement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 Based on your team’s research, collection of data, and validation of data, it’s time to implement a solution for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17837915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1200"/>
            <a:ext cx="11055750" cy="4563538"/>
          </a:xfrm>
        </p:spPr>
        <p:txBody>
          <a:bodyPr/>
          <a:lstStyle/>
          <a:p>
            <a:pPr algn="ctr"/>
            <a:r>
              <a:rPr lang="en-US" sz="9600" dirty="0">
                <a:latin typeface="Calibri" panose="020F0502020204030204" pitchFamily="34" charset="0"/>
                <a:cs typeface="Times New Roman" pitchFamily="18" charset="0"/>
              </a:rPr>
              <a:t>Week 3</a:t>
            </a:r>
          </a:p>
          <a:p>
            <a:pPr marL="0" lvl="1" indent="0">
              <a:buNone/>
            </a:pPr>
            <a:r>
              <a:rPr lang="en-US" sz="3600" b="1" dirty="0">
                <a:latin typeface="Calibri" panose="020F0502020204030204" pitchFamily="34" charset="0"/>
                <a:cs typeface="Times New Roman" pitchFamily="18" charset="0"/>
              </a:rPr>
              <a:t>Day 15 </a:t>
            </a:r>
            <a:r>
              <a:rPr lang="en-US" sz="3600" dirty="0">
                <a:latin typeface="Calibri" panose="020F0502020204030204" pitchFamily="34" charset="0"/>
                <a:cs typeface="Times New Roman" pitchFamily="18" charset="0"/>
              </a:rPr>
              <a:t>– Teams will implement their </a:t>
            </a:r>
            <a:r>
              <a:rPr lang="en-US" sz="3600" i="1" dirty="0">
                <a:latin typeface="Calibri" panose="020F0502020204030204" pitchFamily="34" charset="0"/>
                <a:cs typeface="Times New Roman" pitchFamily="18" charset="0"/>
              </a:rPr>
              <a:t>Mathematical Modeling Real-World Problem</a:t>
            </a:r>
            <a:endParaRPr lang="en-US" sz="31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12814593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Implement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Based on your team’s research, collection of data, and validation of data, it’s time to implement a solution for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2094426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STEM Practicum (3-Credit Course)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The STEM Practicum 3-credit course consists of:  </a:t>
            </a:r>
          </a:p>
          <a:p>
            <a:pPr lvl="1"/>
            <a:r>
              <a:rPr lang="en-US" dirty="0"/>
              <a:t>135 minute (or three 45-minute) lab-based class (training plan should be on file if students leave campus).</a:t>
            </a:r>
          </a:p>
          <a:p>
            <a:pPr marL="457200" lvl="2" indent="0">
              <a:buNone/>
            </a:pPr>
            <a:r>
              <a:rPr lang="en-US" dirty="0"/>
              <a:t>OR </a:t>
            </a:r>
          </a:p>
          <a:p>
            <a:pPr lvl="1"/>
            <a:r>
              <a:rPr lang="en-US" dirty="0"/>
              <a:t>At least 45 minutes of instruction time with 15 hours per week average work required (like a career preparation class with a paid or unpaid training plan on file for the work portion). </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05600"/>
            <a:ext cx="11055750" cy="4549138"/>
          </a:xfrm>
        </p:spPr>
        <p:txBody>
          <a:bodyPr/>
          <a:lstStyle/>
          <a:p>
            <a:pPr algn="ctr"/>
            <a:r>
              <a:rPr lang="en-US" sz="9600" dirty="0">
                <a:latin typeface="Calibri" panose="020F0502020204030204" pitchFamily="34" charset="0"/>
                <a:cs typeface="Times New Roman" pitchFamily="18" charset="0"/>
              </a:rPr>
              <a:t>Week 4</a:t>
            </a:r>
          </a:p>
          <a:p>
            <a:pPr marL="0" lvl="1" indent="0">
              <a:buNone/>
            </a:pPr>
            <a:r>
              <a:rPr lang="en-US" sz="3600" b="1" dirty="0">
                <a:latin typeface="Calibri" panose="020F0502020204030204" pitchFamily="34" charset="0"/>
                <a:cs typeface="Times New Roman" pitchFamily="18" charset="0"/>
              </a:rPr>
              <a:t>Day 16 </a:t>
            </a:r>
            <a:r>
              <a:rPr lang="en-US" sz="3600" dirty="0">
                <a:latin typeface="Calibri" panose="020F0502020204030204" pitchFamily="34" charset="0"/>
                <a:cs typeface="Times New Roman" pitchFamily="18" charset="0"/>
              </a:rPr>
              <a:t>– Teams will implement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29629052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Implement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Based on your team’s research, collection of data, and validation of data, it’s time to implement a solution for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301744015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605600"/>
            <a:ext cx="11055750" cy="4549138"/>
          </a:xfrm>
        </p:spPr>
        <p:txBody>
          <a:bodyPr/>
          <a:lstStyle/>
          <a:p>
            <a:pPr algn="ctr"/>
            <a:r>
              <a:rPr lang="en-US" sz="9600" dirty="0">
                <a:latin typeface="Calibri" panose="020F0502020204030204" pitchFamily="34" charset="0"/>
                <a:cs typeface="Times New Roman" pitchFamily="18" charset="0"/>
              </a:rPr>
              <a:t>Week 4</a:t>
            </a:r>
          </a:p>
          <a:p>
            <a:pPr marL="0" lvl="1" indent="0">
              <a:buNone/>
            </a:pPr>
            <a:r>
              <a:rPr lang="en-US" sz="3600" b="1" dirty="0">
                <a:latin typeface="Calibri" panose="020F0502020204030204" pitchFamily="34" charset="0"/>
                <a:cs typeface="Times New Roman" pitchFamily="18" charset="0"/>
              </a:rPr>
              <a:t>Day 17 </a:t>
            </a:r>
            <a:r>
              <a:rPr lang="en-US" sz="3600" dirty="0">
                <a:latin typeface="Calibri" panose="020F0502020204030204" pitchFamily="34" charset="0"/>
                <a:cs typeface="Times New Roman" pitchFamily="18" charset="0"/>
              </a:rPr>
              <a:t>– Teams will implement their </a:t>
            </a:r>
            <a:r>
              <a:rPr lang="en-US" sz="3600" i="1" dirty="0">
                <a:latin typeface="Calibri" panose="020F0502020204030204" pitchFamily="34" charset="0"/>
                <a:cs typeface="Times New Roman" pitchFamily="18" charset="0"/>
              </a:rPr>
              <a:t>Mathematical Modeling Real-World Problem</a:t>
            </a:r>
            <a:endParaRPr lang="en-US" sz="36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410442129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Implement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Based on your team’s research, collection of data, and validation of data, it’s time to implement a solution for your team’s  Mathematical Modeling Real-World Problem data.</a:t>
            </a:r>
          </a:p>
          <a:p>
            <a:pPr lvl="1"/>
            <a:r>
              <a:rPr lang="en-US" dirty="0"/>
              <a:t> Use the BEST PRACTICE: SUMMARIZING NOTETAKING handout.</a:t>
            </a:r>
          </a:p>
          <a:p>
            <a:pPr lvl="1"/>
            <a:endParaRPr lang="en-US" dirty="0"/>
          </a:p>
        </p:txBody>
      </p:sp>
    </p:spTree>
    <p:extLst>
      <p:ext uri="{BB962C8B-B14F-4D97-AF65-F5344CB8AC3E}">
        <p14:creationId xmlns:p14="http://schemas.microsoft.com/office/powerpoint/2010/main" val="149505654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56338"/>
          </a:xfrm>
        </p:spPr>
        <p:txBody>
          <a:bodyPr/>
          <a:lstStyle/>
          <a:p>
            <a:pPr algn="ctr"/>
            <a:r>
              <a:rPr lang="en-US" sz="9600" dirty="0">
                <a:latin typeface="Calibri" panose="020F0502020204030204" pitchFamily="34" charset="0"/>
                <a:cs typeface="Times New Roman" pitchFamily="18" charset="0"/>
              </a:rPr>
              <a:t>Week 4</a:t>
            </a:r>
          </a:p>
          <a:p>
            <a:pPr marL="0" lvl="1" indent="0">
              <a:buNone/>
            </a:pPr>
            <a:r>
              <a:rPr lang="en-US" sz="3600" b="1" dirty="0">
                <a:latin typeface="Calibri" panose="020F0502020204030204" pitchFamily="34" charset="0"/>
                <a:cs typeface="Times New Roman" pitchFamily="18" charset="0"/>
              </a:rPr>
              <a:t>Day 18 </a:t>
            </a:r>
            <a:r>
              <a:rPr lang="en-US" sz="3600" dirty="0">
                <a:latin typeface="Calibri" panose="020F0502020204030204" pitchFamily="34" charset="0"/>
                <a:cs typeface="Times New Roman" pitchFamily="18" charset="0"/>
              </a:rPr>
              <a:t>– Teams will prepare for their STEM Practicum presentations</a:t>
            </a:r>
          </a:p>
          <a:p>
            <a:pPr lvl="1"/>
            <a:endParaRPr lang="en-US" dirty="0"/>
          </a:p>
        </p:txBody>
      </p:sp>
    </p:spTree>
    <p:extLst>
      <p:ext uri="{BB962C8B-B14F-4D97-AF65-F5344CB8AC3E}">
        <p14:creationId xmlns:p14="http://schemas.microsoft.com/office/powerpoint/2010/main" val="172835516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12800" y="407209"/>
            <a:ext cx="10814400" cy="876300"/>
          </a:xfrm>
        </p:spPr>
        <p:txBody>
          <a:bodyPr/>
          <a:lstStyle/>
          <a:p>
            <a:r>
              <a:rPr lang="en-US" dirty="0"/>
              <a:t>Mathematical Modeling – Presentation Preparation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 Based on your team’s research, collection of data, validation of data, and implementation, it’s time to prepare your team’s presentation Mathematical Modeling Real-World Problem.</a:t>
            </a:r>
          </a:p>
          <a:p>
            <a:pPr lvl="1"/>
            <a:endParaRPr lang="en-US" dirty="0"/>
          </a:p>
        </p:txBody>
      </p:sp>
    </p:spTree>
    <p:extLst>
      <p:ext uri="{BB962C8B-B14F-4D97-AF65-F5344CB8AC3E}">
        <p14:creationId xmlns:p14="http://schemas.microsoft.com/office/powerpoint/2010/main" val="7226636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56338"/>
          </a:xfrm>
        </p:spPr>
        <p:txBody>
          <a:bodyPr/>
          <a:lstStyle/>
          <a:p>
            <a:pPr algn="ctr"/>
            <a:r>
              <a:rPr lang="en-US" sz="9600" dirty="0">
                <a:latin typeface="Calibri" panose="020F0502020204030204" pitchFamily="34" charset="0"/>
                <a:cs typeface="Times New Roman" pitchFamily="18" charset="0"/>
              </a:rPr>
              <a:t>Week 4</a:t>
            </a:r>
          </a:p>
          <a:p>
            <a:pPr marL="0" lvl="1" indent="0">
              <a:buNone/>
            </a:pPr>
            <a:r>
              <a:rPr lang="en-US" sz="3600" b="1" dirty="0">
                <a:latin typeface="Calibri" panose="020F0502020204030204" pitchFamily="34" charset="0"/>
                <a:cs typeface="Times New Roman" pitchFamily="18" charset="0"/>
              </a:rPr>
              <a:t>Day 19 </a:t>
            </a:r>
            <a:r>
              <a:rPr lang="en-US" sz="3600" dirty="0">
                <a:latin typeface="Calibri" panose="020F0502020204030204" pitchFamily="34" charset="0"/>
                <a:cs typeface="Times New Roman" pitchFamily="18" charset="0"/>
              </a:rPr>
              <a:t>– Teams will prepare for their STEM Practicum presentations</a:t>
            </a:r>
          </a:p>
          <a:p>
            <a:pPr lvl="1"/>
            <a:endParaRPr lang="en-US" dirty="0"/>
          </a:p>
        </p:txBody>
      </p:sp>
    </p:spTree>
    <p:extLst>
      <p:ext uri="{BB962C8B-B14F-4D97-AF65-F5344CB8AC3E}">
        <p14:creationId xmlns:p14="http://schemas.microsoft.com/office/powerpoint/2010/main" val="47258526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692936" cy="876300"/>
          </a:xfrm>
        </p:spPr>
        <p:txBody>
          <a:bodyPr/>
          <a:lstStyle/>
          <a:p>
            <a:r>
              <a:rPr lang="en-US" dirty="0"/>
              <a:t>Mathematical Modeling – Presentation Preparation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 Based on your team’s research, collection of data, validation of data, and implementation, it’s time to prepare your team’s presentation Mathematical Modeling Real-World Problem.</a:t>
            </a:r>
          </a:p>
          <a:p>
            <a:pPr lvl="1"/>
            <a:endParaRPr lang="en-US" dirty="0"/>
          </a:p>
        </p:txBody>
      </p:sp>
    </p:spTree>
    <p:extLst>
      <p:ext uri="{BB962C8B-B14F-4D97-AF65-F5344CB8AC3E}">
        <p14:creationId xmlns:p14="http://schemas.microsoft.com/office/powerpoint/2010/main" val="28967367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598400"/>
            <a:ext cx="11055750" cy="4556338"/>
          </a:xfrm>
        </p:spPr>
        <p:txBody>
          <a:bodyPr/>
          <a:lstStyle/>
          <a:p>
            <a:pPr algn="ctr"/>
            <a:r>
              <a:rPr lang="en-US" sz="9600" dirty="0">
                <a:latin typeface="Calibri" panose="020F0502020204030204" pitchFamily="34" charset="0"/>
                <a:cs typeface="Times New Roman" pitchFamily="18" charset="0"/>
              </a:rPr>
              <a:t>Week 4</a:t>
            </a:r>
          </a:p>
          <a:p>
            <a:pPr marL="0" lvl="1" indent="0">
              <a:buNone/>
            </a:pPr>
            <a:r>
              <a:rPr lang="en-US" sz="3600" b="1" dirty="0">
                <a:latin typeface="Calibri" panose="020F0502020204030204" pitchFamily="34" charset="0"/>
                <a:cs typeface="Times New Roman" pitchFamily="18" charset="0"/>
              </a:rPr>
              <a:t>Day 20 </a:t>
            </a:r>
            <a:r>
              <a:rPr lang="en-US" sz="3600" dirty="0">
                <a:latin typeface="Calibri" panose="020F0502020204030204" pitchFamily="34" charset="0"/>
                <a:cs typeface="Times New Roman" pitchFamily="18" charset="0"/>
              </a:rPr>
              <a:t>– STEM Practicum Team Presentations</a:t>
            </a:r>
            <a:endParaRPr lang="en-US" sz="3100" dirty="0">
              <a:latin typeface="Calibri" panose="020F0502020204030204" pitchFamily="34" charset="0"/>
              <a:cs typeface="Times New Roman" pitchFamily="18" charset="0"/>
            </a:endParaRPr>
          </a:p>
          <a:p>
            <a:pPr lvl="1"/>
            <a:endParaRPr lang="en-US" dirty="0"/>
          </a:p>
        </p:txBody>
      </p:sp>
    </p:spTree>
    <p:extLst>
      <p:ext uri="{BB962C8B-B14F-4D97-AF65-F5344CB8AC3E}">
        <p14:creationId xmlns:p14="http://schemas.microsoft.com/office/powerpoint/2010/main" val="10712344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Mathematical Modeling – Team Presentations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nchor="ctr"/>
          <a:lstStyle/>
          <a:p>
            <a:pPr algn="ctr"/>
            <a:r>
              <a:rPr lang="en-US" sz="7200" dirty="0">
                <a:latin typeface="Arial Black" panose="020B0A04020102020204" pitchFamily="34" charset="0"/>
              </a:rPr>
              <a:t>Congratulations! </a:t>
            </a:r>
          </a:p>
          <a:p>
            <a:pPr lvl="1"/>
            <a:endParaRPr lang="en-US" dirty="0"/>
          </a:p>
        </p:txBody>
      </p:sp>
    </p:spTree>
    <p:extLst>
      <p:ext uri="{BB962C8B-B14F-4D97-AF65-F5344CB8AC3E}">
        <p14:creationId xmlns:p14="http://schemas.microsoft.com/office/powerpoint/2010/main" val="1798932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Course Objective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This </a:t>
            </a:r>
            <a:r>
              <a:rPr lang="en-US" dirty="0">
                <a:solidFill>
                  <a:srgbClr val="FF0000"/>
                </a:solidFill>
              </a:rPr>
              <a:t>STEM</a:t>
            </a:r>
            <a:r>
              <a:rPr lang="en-US" dirty="0"/>
              <a:t> Practicum course emphasizes  Mathematical Modeling.  </a:t>
            </a:r>
          </a:p>
          <a:p>
            <a:pPr lvl="1"/>
            <a:r>
              <a:rPr lang="en-US" dirty="0"/>
              <a:t>In the Mathematical Modeling lesson, the students will learn how to:</a:t>
            </a:r>
          </a:p>
          <a:p>
            <a:pPr lvl="2"/>
            <a:r>
              <a:rPr lang="en-US" dirty="0"/>
              <a:t>Understand the problem-solving process.</a:t>
            </a:r>
          </a:p>
          <a:p>
            <a:pPr lvl="2"/>
            <a:r>
              <a:rPr lang="en-US" dirty="0"/>
              <a:t>Learn how to identify a problem. </a:t>
            </a:r>
          </a:p>
          <a:p>
            <a:pPr lvl="2"/>
            <a:r>
              <a:rPr lang="en-US" dirty="0"/>
              <a:t>Construct or select a mathematical model. </a:t>
            </a:r>
          </a:p>
          <a:p>
            <a:pPr lvl="2"/>
            <a:r>
              <a:rPr lang="en-US" dirty="0"/>
              <a:t>Determine what data needs to be collected.</a:t>
            </a:r>
          </a:p>
          <a:p>
            <a:pPr lvl="2"/>
            <a:r>
              <a:rPr lang="en-US" dirty="0"/>
              <a:t>Test the validity of the selected model.</a:t>
            </a:r>
          </a:p>
          <a:p>
            <a:pPr lvl="2"/>
            <a:r>
              <a:rPr lang="en-US" dirty="0"/>
              <a:t>Calculate solutions and implement the model. </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Week 1 - STEM Practicum Lesson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Students will understand and work on the Mathematical Modeling Real-World Problem.</a:t>
            </a:r>
          </a:p>
          <a:p>
            <a:pPr lvl="2"/>
            <a:r>
              <a:rPr lang="en-US" dirty="0"/>
              <a:t>Day 1 – Overview of the Mathematical Modeling Process.</a:t>
            </a:r>
          </a:p>
          <a:p>
            <a:pPr lvl="2"/>
            <a:r>
              <a:rPr lang="en-US" dirty="0"/>
              <a:t>Day 2 – Overview of the Problem-Solving Process and the Engineering Design Process.</a:t>
            </a:r>
          </a:p>
          <a:p>
            <a:pPr lvl="2"/>
            <a:r>
              <a:rPr lang="en-US" dirty="0"/>
              <a:t>Day 3 – Establish Mathematical Modeling Teams.</a:t>
            </a:r>
          </a:p>
          <a:p>
            <a:pPr lvl="2"/>
            <a:r>
              <a:rPr lang="en-US" dirty="0"/>
              <a:t>Days 3 and 4 – Select one of four Mathematical Modeling Real-World Problems. Student teams will begin researching their Mathematical Modeling Real-World Problem.</a:t>
            </a:r>
          </a:p>
          <a:p>
            <a:pPr lvl="2"/>
            <a:r>
              <a:rPr lang="en-US" dirty="0"/>
              <a:t>Day 5 – Teams will research and construct their Mathematical Modeling Real-World Problem.</a:t>
            </a:r>
          </a:p>
          <a:p>
            <a:pPr lvl="1"/>
            <a:endParaRPr lang="en-US" dirty="0"/>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openxmlformats.org/package/2006/metadata/core-properties"/>
    <ds:schemaRef ds:uri="http://schemas.microsoft.com/office/2006/documentManagement/types"/>
    <ds:schemaRef ds:uri="http://purl.org/dc/terms/"/>
    <ds:schemaRef ds:uri="http://purl.org/dc/elements/1.1/"/>
    <ds:schemaRef ds:uri="http://purl.org/dc/dcmitype/"/>
    <ds:schemaRef ds:uri="http://schemas.microsoft.com/office/2006/metadata/properties"/>
    <ds:schemaRef ds:uri="56ea17bb-c96d-4826-b465-01eec0dd23dd"/>
    <ds:schemaRef ds:uri="05d88611-e516-4d1a-b12e-39107e78b3d0"/>
    <ds:schemaRef ds:uri="http://schemas.microsoft.com/office/infopath/2007/PartnerControls"/>
    <ds:schemaRef ds:uri="http://schemas.microsoft.com/sharepoint/v3"/>
    <ds:schemaRef ds:uri="http://www.w3.org/XML/1998/namespace"/>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154</TotalTime>
  <Words>3473</Words>
  <Application>Microsoft Office PowerPoint</Application>
  <PresentationFormat>Widescreen</PresentationFormat>
  <Paragraphs>469</Paragraphs>
  <Slides>79</Slides>
  <Notes>17</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79</vt:i4>
      </vt:variant>
    </vt:vector>
  </HeadingPairs>
  <TitlesOfParts>
    <vt:vector size="92" baseType="lpstr">
      <vt:lpstr>ＭＳ Ｐゴシック</vt:lpstr>
      <vt:lpstr>游ゴシック</vt:lpstr>
      <vt:lpstr>.AppleSystemUIFont</vt:lpstr>
      <vt:lpstr>Arial</vt:lpstr>
      <vt:lpstr>Arial Black</vt:lpstr>
      <vt:lpstr>Calibri</vt:lpstr>
      <vt:lpstr>Courier New</vt:lpstr>
      <vt:lpstr>Open Sans</vt:lpstr>
      <vt:lpstr>Open Sans SemiBold</vt:lpstr>
      <vt:lpstr>Times New Roman</vt:lpstr>
      <vt:lpstr>Wingdings 3</vt:lpstr>
      <vt:lpstr>2_Office Theme</vt:lpstr>
      <vt:lpstr>3_Office Theme</vt:lpstr>
      <vt:lpstr>PowerPoint Presentation</vt:lpstr>
      <vt:lpstr>PowerPoint Presentation</vt:lpstr>
      <vt:lpstr>Introduction</vt:lpstr>
      <vt:lpstr>What is STEM?</vt:lpstr>
      <vt:lpstr>What is a Practicum?</vt:lpstr>
      <vt:lpstr>STEM Practicum (2-Credit Course)</vt:lpstr>
      <vt:lpstr>STEM Practicum (3-Credit Course)</vt:lpstr>
      <vt:lpstr>Course Objective</vt:lpstr>
      <vt:lpstr>Week 1 - STEM Practicum Lesson</vt:lpstr>
      <vt:lpstr>Week 2 - STEM Practicum Lesson</vt:lpstr>
      <vt:lpstr>Week 3 - STEM Practicum Lesson</vt:lpstr>
      <vt:lpstr>Week 4 - STEM Practicum Lesson</vt:lpstr>
      <vt:lpstr>PowerPoint Presentation</vt:lpstr>
      <vt:lpstr>What is Mathematical Modeling?</vt:lpstr>
      <vt:lpstr>3 Steps of Mathematical Modeling</vt:lpstr>
      <vt:lpstr>Mathematical Modeling Videos</vt:lpstr>
      <vt:lpstr>Mathematical Modeling Videos</vt:lpstr>
      <vt:lpstr>PowerPoint Presentation</vt:lpstr>
      <vt:lpstr>Problem-Solving Process</vt:lpstr>
      <vt:lpstr>Applying the Design Process: Step 1</vt:lpstr>
      <vt:lpstr>Applying the Design Process: Step 2</vt:lpstr>
      <vt:lpstr>Applying the Design Process: Step 3</vt:lpstr>
      <vt:lpstr>Applying the Design Process: Step 4</vt:lpstr>
      <vt:lpstr>Applying the Design Process: Step 5</vt:lpstr>
      <vt:lpstr>Engineering Design Process</vt:lpstr>
      <vt:lpstr>Engineering Design Process</vt:lpstr>
      <vt:lpstr>Who Uses the Engineering Design Process?</vt:lpstr>
      <vt:lpstr>Applying the Design Process: Step 1</vt:lpstr>
      <vt:lpstr>Applying the Design Process: Step 2</vt:lpstr>
      <vt:lpstr>Applying the Design Process: Step 3</vt:lpstr>
      <vt:lpstr>Applying the Design Process: Step 4</vt:lpstr>
      <vt:lpstr>Applying the Design Process: Step 5</vt:lpstr>
      <vt:lpstr>Applying the Design Process: Step 6</vt:lpstr>
      <vt:lpstr>Applying the Design Process: Step 7</vt:lpstr>
      <vt:lpstr>Applying the Design Process: Step 8</vt:lpstr>
      <vt:lpstr>Applying the Design Process: Step 9</vt:lpstr>
      <vt:lpstr>Applying the Design Process: Step 9</vt:lpstr>
      <vt:lpstr>Use EDP to Develop Projects</vt:lpstr>
      <vt:lpstr>PowerPoint Presentation</vt:lpstr>
      <vt:lpstr>Mathematical Modeling Teams</vt:lpstr>
      <vt:lpstr>PowerPoint Presentation</vt:lpstr>
      <vt:lpstr>Mathematical Modeling Real-World Problems</vt:lpstr>
      <vt:lpstr>Problem A: Mathematical Model</vt:lpstr>
      <vt:lpstr>Problem B: Mathematical Model</vt:lpstr>
      <vt:lpstr>Problem C: Mathematical Model</vt:lpstr>
      <vt:lpstr>Problem D: Mathematical Model</vt:lpstr>
      <vt:lpstr>Problem E: Mathematical Model</vt:lpstr>
      <vt:lpstr>PowerPoint Presentation</vt:lpstr>
      <vt:lpstr>Mathematical Modeling - Research</vt:lpstr>
      <vt:lpstr>PowerPoint Presentation</vt:lpstr>
      <vt:lpstr>Mathematical Modeling - Research</vt:lpstr>
      <vt:lpstr>PowerPoint Presentation</vt:lpstr>
      <vt:lpstr>Mathematical Modeling - Research</vt:lpstr>
      <vt:lpstr>PowerPoint Presentation</vt:lpstr>
      <vt:lpstr>Mathematical Modeling - Collect</vt:lpstr>
      <vt:lpstr>PowerPoint Presentation</vt:lpstr>
      <vt:lpstr>Mathematical Modeling - Collect</vt:lpstr>
      <vt:lpstr>PowerPoint Presentation</vt:lpstr>
      <vt:lpstr>Mathematical Modeling - Collect</vt:lpstr>
      <vt:lpstr>PowerPoint Presentation</vt:lpstr>
      <vt:lpstr>Mathematical Modeling - Validate</vt:lpstr>
      <vt:lpstr>PowerPoint Presentation</vt:lpstr>
      <vt:lpstr>Mathematical Modeling - Validate</vt:lpstr>
      <vt:lpstr>PowerPoint Presentation</vt:lpstr>
      <vt:lpstr>Mathematical Modeling - Validate</vt:lpstr>
      <vt:lpstr>PowerPoint Presentation</vt:lpstr>
      <vt:lpstr>Mathematical Modeling - Implement</vt:lpstr>
      <vt:lpstr>PowerPoint Presentation</vt:lpstr>
      <vt:lpstr>Mathematical Modeling - Implement</vt:lpstr>
      <vt:lpstr>PowerPoint Presentation</vt:lpstr>
      <vt:lpstr>Mathematical Modeling - Implement</vt:lpstr>
      <vt:lpstr>PowerPoint Presentation</vt:lpstr>
      <vt:lpstr>Mathematical Modeling - Implement</vt:lpstr>
      <vt:lpstr>PowerPoint Presentation</vt:lpstr>
      <vt:lpstr>Mathematical Modeling – Presentation Preparation</vt:lpstr>
      <vt:lpstr>PowerPoint Presentation</vt:lpstr>
      <vt:lpstr>Mathematical Modeling – Presentation Preparation</vt:lpstr>
      <vt:lpstr>PowerPoint Presentation</vt:lpstr>
      <vt:lpstr>Mathematical Modeling – Team Presentations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35</cp:revision>
  <cp:lastPrinted>2017-07-07T16:17:37Z</cp:lastPrinted>
  <dcterms:created xsi:type="dcterms:W3CDTF">2017-07-11T23:58:30Z</dcterms:created>
  <dcterms:modified xsi:type="dcterms:W3CDTF">2017-07-13T22:51:13Z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