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2"/>
  </p:notesMasterIdLst>
  <p:sldIdLst>
    <p:sldId id="321" r:id="rId6"/>
    <p:sldId id="319" r:id="rId7"/>
    <p:sldId id="314" r:id="rId8"/>
    <p:sldId id="322" r:id="rId9"/>
    <p:sldId id="323" r:id="rId10"/>
    <p:sldId id="324" r:id="rId11"/>
    <p:sldId id="325" r:id="rId12"/>
    <p:sldId id="326" r:id="rId13"/>
    <p:sldId id="327" r:id="rId14"/>
    <p:sldId id="328" r:id="rId15"/>
    <p:sldId id="329" r:id="rId16"/>
    <p:sldId id="330" r:id="rId17"/>
    <p:sldId id="331" r:id="rId18"/>
    <p:sldId id="332" r:id="rId19"/>
    <p:sldId id="333" r:id="rId20"/>
    <p:sldId id="334"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Title Slide" id="{F315B3CE-C7BB-4240-98E2-2758CCD01063}">
          <p14:sldIdLst>
            <p14:sldId id="321"/>
            <p14:sldId id="319"/>
          </p14:sldIdLst>
        </p14:section>
        <p14:section name="2 Content with Picture Slide" id="{63D2E889-0739-4A6E-B185-D5D1175C00F9}">
          <p14:sldIdLst>
            <p14:sldId id="314"/>
            <p14:sldId id="322"/>
            <p14:sldId id="323"/>
            <p14:sldId id="324"/>
            <p14:sldId id="325"/>
            <p14:sldId id="326"/>
            <p14:sldId id="327"/>
            <p14:sldId id="328"/>
            <p14:sldId id="329"/>
            <p14:sldId id="330"/>
            <p14:sldId id="331"/>
            <p14:sldId id="332"/>
            <p14:sldId id="333"/>
            <p14:sldId id="334"/>
          </p14:sldIdLst>
        </p14:section>
      </p14:sectionLst>
    </p:ex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7/13/2017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Mock Trials	</a:t>
            </a:r>
          </a:p>
          <a:p>
            <a:pPr lvl="1"/>
            <a:r>
              <a:rPr lang="en-US" dirty="0"/>
              <a:t>Court Systems and Practices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Steps in preparing for a Mock Trial</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0" y="1420420"/>
            <a:ext cx="10332574" cy="4734318"/>
          </a:xfrm>
        </p:spPr>
        <p:txBody>
          <a:bodyPr/>
          <a:lstStyle/>
          <a:p>
            <a:pPr lvl="1"/>
            <a:r>
              <a:rPr lang="en-US" dirty="0"/>
              <a:t>Case materials distributed</a:t>
            </a:r>
          </a:p>
          <a:p>
            <a:pPr lvl="1"/>
            <a:r>
              <a:rPr lang="en-US" dirty="0"/>
              <a:t>All persons involved should read the case in its entirety</a:t>
            </a:r>
          </a:p>
          <a:p>
            <a:pPr lvl="1"/>
            <a:r>
              <a:rPr lang="en-US" dirty="0"/>
              <a:t>Roles assigned</a:t>
            </a:r>
          </a:p>
          <a:p>
            <a:pPr lvl="1"/>
            <a:r>
              <a:rPr lang="en-US" dirty="0"/>
              <a:t>Case materials prepared</a:t>
            </a:r>
          </a:p>
          <a:p>
            <a:pPr lvl="2"/>
            <a:r>
              <a:rPr lang="en-US" dirty="0"/>
              <a:t>Join the prosecution or the defense teams to assist the attorneys with preparing the case</a:t>
            </a:r>
          </a:p>
          <a:p>
            <a:pPr lvl="2"/>
            <a:r>
              <a:rPr lang="en-US" dirty="0"/>
              <a:t>Develop direct examination questions for each witness</a:t>
            </a:r>
          </a:p>
          <a:p>
            <a:pPr lvl="2"/>
            <a:r>
              <a:rPr lang="en-US" dirty="0"/>
              <a:t>Become familiar with all of the witness statements</a:t>
            </a:r>
          </a:p>
          <a:p>
            <a:pPr lvl="2"/>
            <a:r>
              <a:rPr lang="en-US" dirty="0"/>
              <a:t>Determine the best method for cross-examination of the witness(</a:t>
            </a:r>
            <a:r>
              <a:rPr lang="en-US" dirty="0" err="1"/>
              <a:t>es</a:t>
            </a:r>
            <a:r>
              <a:rPr lang="en-US" dirty="0"/>
              <a:t>) on the opposing side</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019364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Order of events in a Mock Trial</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0" y="1420420"/>
            <a:ext cx="10332574" cy="4734318"/>
          </a:xfrm>
        </p:spPr>
        <p:txBody>
          <a:bodyPr/>
          <a:lstStyle/>
          <a:p>
            <a:pPr lvl="1"/>
            <a:r>
              <a:rPr lang="en-US" dirty="0"/>
              <a:t>Jury Selection</a:t>
            </a:r>
          </a:p>
          <a:p>
            <a:pPr lvl="2"/>
            <a:r>
              <a:rPr lang="en-US" dirty="0"/>
              <a:t>Select 6 to 12 jurors, depending on the size of your class</a:t>
            </a:r>
          </a:p>
          <a:p>
            <a:pPr lvl="2"/>
            <a:r>
              <a:rPr lang="en-US" dirty="0"/>
              <a:t>Remember that the jury’s job is to listen to the facts of the case and to determine whether or not the prosecution has proven its case beyond a reasonable doubt</a:t>
            </a:r>
          </a:p>
          <a:p>
            <a:pPr lvl="1"/>
            <a:r>
              <a:rPr lang="en-US" dirty="0"/>
              <a:t>Opening Statements</a:t>
            </a:r>
          </a:p>
          <a:p>
            <a:pPr lvl="2"/>
            <a:r>
              <a:rPr lang="en-US" dirty="0"/>
              <a:t>Purpose is to educate the jury</a:t>
            </a:r>
          </a:p>
          <a:p>
            <a:pPr lvl="2"/>
            <a:r>
              <a:rPr lang="en-US" dirty="0"/>
              <a:t>The prosecution goes first, then the defense</a:t>
            </a:r>
          </a:p>
          <a:p>
            <a:pPr lvl="2"/>
            <a:r>
              <a:rPr lang="en-US" dirty="0"/>
              <a:t>Present the facts of the case and the witnesses to testify</a:t>
            </a:r>
          </a:p>
          <a:p>
            <a:pPr lvl="2"/>
            <a:r>
              <a:rPr lang="en-US" dirty="0"/>
              <a:t>Outline the charges brought against the defendant and what the law demands in response</a:t>
            </a:r>
          </a:p>
          <a:p>
            <a:pPr lvl="2"/>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5269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Order of events in a Mock Trial</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0" y="1420420"/>
            <a:ext cx="10332574" cy="4734318"/>
          </a:xfrm>
        </p:spPr>
        <p:txBody>
          <a:bodyPr/>
          <a:lstStyle/>
          <a:p>
            <a:pPr lvl="1"/>
            <a:r>
              <a:rPr lang="en-US" dirty="0"/>
              <a:t>Opening Statements</a:t>
            </a:r>
          </a:p>
          <a:p>
            <a:pPr lvl="2"/>
            <a:r>
              <a:rPr lang="en-US" dirty="0"/>
              <a:t>Purpose is to educate the jury</a:t>
            </a:r>
          </a:p>
          <a:p>
            <a:pPr lvl="2"/>
            <a:r>
              <a:rPr lang="en-US" dirty="0"/>
              <a:t>The prosecution goes first, then the defense</a:t>
            </a:r>
          </a:p>
          <a:p>
            <a:pPr lvl="2"/>
            <a:r>
              <a:rPr lang="en-US" dirty="0"/>
              <a:t>Present the facts of the case and the witnesses to testify</a:t>
            </a:r>
          </a:p>
          <a:p>
            <a:pPr lvl="2"/>
            <a:r>
              <a:rPr lang="en-US" dirty="0"/>
              <a:t>Outline the charges brought against the defendant and what the law demands in response</a:t>
            </a:r>
          </a:p>
          <a:p>
            <a:pPr lvl="2"/>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746356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Order of events in a Mock Trial</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0" y="1420420"/>
            <a:ext cx="10332574" cy="4734318"/>
          </a:xfrm>
        </p:spPr>
        <p:txBody>
          <a:bodyPr/>
          <a:lstStyle/>
          <a:p>
            <a:pPr lvl="1"/>
            <a:r>
              <a:rPr lang="en-US" dirty="0"/>
              <a:t>Presentation of Evidence (Witness Testimony)</a:t>
            </a:r>
          </a:p>
          <a:p>
            <a:pPr lvl="2"/>
            <a:r>
              <a:rPr lang="en-US" dirty="0"/>
              <a:t>The prosecution will conduct direct examination on each of its witnesses </a:t>
            </a:r>
          </a:p>
          <a:p>
            <a:pPr lvl="2"/>
            <a:r>
              <a:rPr lang="en-US" dirty="0"/>
              <a:t>The defense will cross-examine each of the prosecution’s witnesses</a:t>
            </a:r>
          </a:p>
          <a:p>
            <a:pPr lvl="2"/>
            <a:r>
              <a:rPr lang="en-US" dirty="0"/>
              <a:t>After direct examination and cross-examination, a rebuttal is allowed by both sides</a:t>
            </a:r>
          </a:p>
          <a:p>
            <a:pPr lvl="2"/>
            <a:r>
              <a:rPr lang="en-US" dirty="0"/>
              <a:t>Once all of the witnesses on a side have been presented, the side will “rest” and the other side will then present their evidence and testimony</a:t>
            </a:r>
          </a:p>
          <a:p>
            <a:pPr lvl="2"/>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936161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Order of events in a Mock Trial</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0" y="1420420"/>
            <a:ext cx="10332574" cy="4734318"/>
          </a:xfrm>
        </p:spPr>
        <p:txBody>
          <a:bodyPr/>
          <a:lstStyle/>
          <a:p>
            <a:pPr lvl="1"/>
            <a:r>
              <a:rPr lang="en-US" dirty="0"/>
              <a:t>Closing Arguments</a:t>
            </a:r>
          </a:p>
          <a:p>
            <a:pPr lvl="2"/>
            <a:r>
              <a:rPr lang="en-US" dirty="0"/>
              <a:t>Arguments made to the court and jury that review all the evidence presented during the evidentiary phase</a:t>
            </a:r>
          </a:p>
          <a:p>
            <a:pPr lvl="2"/>
            <a:r>
              <a:rPr lang="en-US" dirty="0"/>
              <a:t>The attorneys will review witness testimony and evidence presented that establish their cases</a:t>
            </a:r>
          </a:p>
          <a:p>
            <a:pPr lvl="2"/>
            <a:r>
              <a:rPr lang="en-US" dirty="0"/>
              <a:t>Attorneys will also try to persuade the jury to vote in their favor</a:t>
            </a:r>
          </a:p>
          <a:p>
            <a:pPr lvl="2"/>
            <a:r>
              <a:rPr lang="en-US" dirty="0"/>
              <a:t>Each attorney will point out “holes” in the other side’s case</a:t>
            </a:r>
          </a:p>
          <a:p>
            <a:pPr lvl="2"/>
            <a:r>
              <a:rPr lang="en-US" dirty="0"/>
              <a:t>The theme presented during opening statements should be used to tie the whole case together</a:t>
            </a:r>
          </a:p>
          <a:p>
            <a:pPr lvl="2"/>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9295393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Order of events in a Mock Trial</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0" y="1420420"/>
            <a:ext cx="10332574" cy="4734318"/>
          </a:xfrm>
        </p:spPr>
        <p:txBody>
          <a:bodyPr/>
          <a:lstStyle/>
          <a:p>
            <a:pPr lvl="1"/>
            <a:r>
              <a:rPr lang="en-US" dirty="0"/>
              <a:t>Jury Deliberation – jurors can be removed from the court to an alternate location, or deliberations can be held in front of the class as a discussion </a:t>
            </a:r>
          </a:p>
          <a:p>
            <a:pPr lvl="2"/>
            <a:r>
              <a:rPr lang="en-US" dirty="0"/>
              <a:t>Select a jury foreperson</a:t>
            </a:r>
          </a:p>
          <a:p>
            <a:pPr lvl="2"/>
            <a:r>
              <a:rPr lang="en-US" dirty="0"/>
              <a:t>The jury foreperson will take an initial vote to see what deliberation needs to occur</a:t>
            </a:r>
          </a:p>
          <a:p>
            <a:pPr lvl="2"/>
            <a:r>
              <a:rPr lang="en-US" dirty="0"/>
              <a:t>Allow the jury members to express why they voted the way they did. Each person should be allowed to state their opinion without being interrupted or put down</a:t>
            </a:r>
          </a:p>
          <a:p>
            <a:pPr lvl="2"/>
            <a:r>
              <a:rPr lang="en-US" dirty="0"/>
              <a:t>Jurors should discuss opinions of those that are opposing the majority</a:t>
            </a:r>
          </a:p>
          <a:p>
            <a:pPr lvl="2"/>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733020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Order of events in a Mock Trial</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0" y="1420420"/>
            <a:ext cx="10332574" cy="4734318"/>
          </a:xfrm>
        </p:spPr>
        <p:txBody>
          <a:bodyPr/>
          <a:lstStyle/>
          <a:p>
            <a:pPr lvl="1"/>
            <a:r>
              <a:rPr lang="en-US" dirty="0"/>
              <a:t>Jury Deliberation – jurors can be removed from the court to an alternate location, or deliberations can be held in front of the class as a discussion </a:t>
            </a:r>
          </a:p>
          <a:p>
            <a:pPr lvl="2"/>
            <a:r>
              <a:rPr lang="en-US" dirty="0"/>
              <a:t>Select a jury foreperson</a:t>
            </a:r>
          </a:p>
          <a:p>
            <a:pPr lvl="2"/>
            <a:r>
              <a:rPr lang="en-US" dirty="0"/>
              <a:t>The jury foreperson will take an initial vote to see what deliberation needs to occur</a:t>
            </a:r>
          </a:p>
          <a:p>
            <a:pPr lvl="2"/>
            <a:r>
              <a:rPr lang="en-US" dirty="0"/>
              <a:t>Allow the jury members to express why they voted the way they did. Each person should be allowed to state their opinion without being interrupted or put down</a:t>
            </a:r>
          </a:p>
          <a:p>
            <a:pPr lvl="2"/>
            <a:r>
              <a:rPr lang="en-US" dirty="0"/>
              <a:t>Jurors should discuss opinions of those that are opposing the majority</a:t>
            </a:r>
          </a:p>
          <a:p>
            <a:pPr lvl="2"/>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353013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Mock Trial</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0" y="1420420"/>
            <a:ext cx="5352202" cy="4734318"/>
          </a:xfrm>
        </p:spPr>
        <p:txBody>
          <a:bodyPr/>
          <a:lstStyle/>
          <a:p>
            <a:pPr lvl="1"/>
            <a:r>
              <a:rPr lang="en-US" dirty="0"/>
              <a:t>A conflict or dispute in another matter that remains unresolved</a:t>
            </a:r>
          </a:p>
          <a:p>
            <a:pPr lvl="1"/>
            <a:r>
              <a:rPr lang="en-US" dirty="0"/>
              <a:t>Trial includes</a:t>
            </a:r>
          </a:p>
          <a:p>
            <a:pPr lvl="2"/>
            <a:r>
              <a:rPr lang="en-US" dirty="0"/>
              <a:t>General rules of evidence and procedures</a:t>
            </a:r>
          </a:p>
          <a:p>
            <a:pPr lvl="2"/>
            <a:r>
              <a:rPr lang="en-US" dirty="0"/>
              <a:t>Explanation of the basic facts</a:t>
            </a:r>
          </a:p>
          <a:p>
            <a:pPr lvl="2"/>
            <a:r>
              <a:rPr lang="en-US" dirty="0"/>
              <a:t>Brief statement for each witness</a:t>
            </a:r>
          </a:p>
          <a:p>
            <a:endParaRPr lang="en-US" dirty="0"/>
          </a:p>
        </p:txBody>
      </p:sp>
      <p:sp>
        <p:nvSpPr>
          <p:cNvPr id="13" name="Content Placeholder 2">
            <a:extLst>
              <a:ext uri="{FF2B5EF4-FFF2-40B4-BE49-F238E27FC236}">
                <a16:creationId xmlns:a16="http://schemas.microsoft.com/office/drawing/2014/main" id="{FF12A264-A65D-4781-A460-FF8E78F11658}"/>
              </a:ext>
            </a:extLst>
          </p:cNvPr>
          <p:cNvSpPr txBox="1">
            <a:spLocks/>
          </p:cNvSpPr>
          <p:nvPr/>
        </p:nvSpPr>
        <p:spPr>
          <a:xfrm>
            <a:off x="6367802" y="1420420"/>
            <a:ext cx="53522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t>Cases should be drawn upon</a:t>
            </a:r>
          </a:p>
          <a:p>
            <a:pPr lvl="2"/>
            <a:r>
              <a:rPr lang="en-US" dirty="0"/>
              <a:t>Historical events</a:t>
            </a:r>
          </a:p>
          <a:p>
            <a:pPr lvl="2"/>
            <a:r>
              <a:rPr lang="en-US" dirty="0"/>
              <a:t>Trials of contemporary interest</a:t>
            </a:r>
          </a:p>
          <a:p>
            <a:pPr lvl="2"/>
            <a:r>
              <a:rPr lang="en-US" dirty="0"/>
              <a:t>School and/or classroom situations</a:t>
            </a:r>
          </a:p>
          <a:p>
            <a:pPr lvl="2"/>
            <a:r>
              <a:rPr lang="en-US" dirty="0"/>
              <a:t>Hypothetical fact patterns</a:t>
            </a:r>
          </a:p>
          <a:p>
            <a:endParaRPr lang="en-US" dirty="0"/>
          </a:p>
        </p:txBody>
      </p:sp>
    </p:spTree>
    <p:extLst>
      <p:ext uri="{BB962C8B-B14F-4D97-AF65-F5344CB8AC3E}">
        <p14:creationId xmlns:p14="http://schemas.microsoft.com/office/powerpoint/2010/main" val="4234121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Roles in a Mock Trial: Judge</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0" y="1420420"/>
            <a:ext cx="10332574" cy="4734318"/>
          </a:xfrm>
        </p:spPr>
        <p:txBody>
          <a:bodyPr/>
          <a:lstStyle/>
          <a:p>
            <a:pPr lvl="1"/>
            <a:r>
              <a:rPr lang="en-US" dirty="0"/>
              <a:t>Serves as a referee between the prosecution and the defense</a:t>
            </a:r>
          </a:p>
          <a:p>
            <a:pPr lvl="1"/>
            <a:r>
              <a:rPr lang="en-US" dirty="0"/>
              <a:t>Rules on motions, procedures, and the admissibility of evidence</a:t>
            </a:r>
          </a:p>
          <a:p>
            <a:pPr lvl="1"/>
            <a:r>
              <a:rPr lang="en-US" dirty="0"/>
              <a:t>Instructs the jury before deliberation</a:t>
            </a:r>
          </a:p>
          <a:p>
            <a:endParaRPr lang="en-US" dirty="0"/>
          </a:p>
        </p:txBody>
      </p:sp>
    </p:spTree>
    <p:extLst>
      <p:ext uri="{BB962C8B-B14F-4D97-AF65-F5344CB8AC3E}">
        <p14:creationId xmlns:p14="http://schemas.microsoft.com/office/powerpoint/2010/main" val="3542412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Roles in a Mock Trial: Prosecutor</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0" y="1420420"/>
            <a:ext cx="10332574" cy="4734318"/>
          </a:xfrm>
        </p:spPr>
        <p:txBody>
          <a:bodyPr/>
          <a:lstStyle/>
          <a:p>
            <a:pPr lvl="1"/>
            <a:r>
              <a:rPr lang="en-US" dirty="0"/>
              <a:t>Usually a member of the District Attorney’s office, City Attorney’s office, or state or federal attorney’s office</a:t>
            </a:r>
          </a:p>
          <a:p>
            <a:pPr lvl="1"/>
            <a:r>
              <a:rPr lang="en-US" dirty="0"/>
              <a:t>Must prove the defendant is guilty beyond a reasonable doubt</a:t>
            </a:r>
          </a:p>
          <a:p>
            <a:pPr lvl="1"/>
            <a:endParaRPr lang="en-US" dirty="0"/>
          </a:p>
          <a:p>
            <a:endParaRPr lang="en-US" dirty="0"/>
          </a:p>
        </p:txBody>
      </p:sp>
    </p:spTree>
    <p:extLst>
      <p:ext uri="{BB962C8B-B14F-4D97-AF65-F5344CB8AC3E}">
        <p14:creationId xmlns:p14="http://schemas.microsoft.com/office/powerpoint/2010/main" val="874569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Roles in a Mock Trial: Defense Attorney</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0" y="1420420"/>
            <a:ext cx="10332574" cy="4734318"/>
          </a:xfrm>
        </p:spPr>
        <p:txBody>
          <a:bodyPr/>
          <a:lstStyle/>
          <a:p>
            <a:pPr lvl="1"/>
            <a:r>
              <a:rPr lang="en-US" dirty="0"/>
              <a:t>Member of a public defender’s office or a private attorney</a:t>
            </a:r>
          </a:p>
          <a:p>
            <a:pPr lvl="1"/>
            <a:r>
              <a:rPr lang="en-US" dirty="0"/>
              <a:t>Must prove the prosecution does not have enough evidence to prove guilt beyond a reasonable doubt</a:t>
            </a:r>
          </a:p>
          <a:p>
            <a:pPr lvl="1"/>
            <a:endParaRPr lang="en-US" dirty="0"/>
          </a:p>
          <a:p>
            <a:pPr lvl="1"/>
            <a:endParaRPr lang="en-US" dirty="0"/>
          </a:p>
          <a:p>
            <a:endParaRPr lang="en-US" dirty="0"/>
          </a:p>
        </p:txBody>
      </p:sp>
    </p:spTree>
    <p:extLst>
      <p:ext uri="{BB962C8B-B14F-4D97-AF65-F5344CB8AC3E}">
        <p14:creationId xmlns:p14="http://schemas.microsoft.com/office/powerpoint/2010/main" val="481349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Roles in a Mock Trial: Witness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0" y="1420420"/>
            <a:ext cx="10332574" cy="4734318"/>
          </a:xfrm>
        </p:spPr>
        <p:txBody>
          <a:bodyPr/>
          <a:lstStyle/>
          <a:p>
            <a:pPr lvl="1"/>
            <a:r>
              <a:rPr lang="en-US" dirty="0"/>
              <a:t>Testifies on behalf of the prosecution or the defense</a:t>
            </a:r>
          </a:p>
          <a:p>
            <a:pPr lvl="1"/>
            <a:r>
              <a:rPr lang="en-US" dirty="0"/>
              <a:t>May be an expert in a field of study</a:t>
            </a:r>
          </a:p>
          <a:p>
            <a:pPr lvl="1"/>
            <a:r>
              <a:rPr lang="en-US" dirty="0"/>
              <a:t>Presents the facts of a case as personally experienced or known</a:t>
            </a:r>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184090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Roles in a Mock Trial: Bailiff</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0" y="1420420"/>
            <a:ext cx="10332574" cy="4734318"/>
          </a:xfrm>
        </p:spPr>
        <p:txBody>
          <a:bodyPr/>
          <a:lstStyle/>
          <a:p>
            <a:pPr lvl="1"/>
            <a:r>
              <a:rPr lang="en-US" dirty="0"/>
              <a:t>Position held by a sheriff, marshal, or other law enforcement officer</a:t>
            </a:r>
          </a:p>
          <a:p>
            <a:pPr lvl="1"/>
            <a:r>
              <a:rPr lang="en-US" dirty="0"/>
              <a:t>Maintains order in the courtroom</a:t>
            </a:r>
          </a:p>
          <a:p>
            <a:pPr lvl="1"/>
            <a:r>
              <a:rPr lang="en-US" dirty="0"/>
              <a:t>Protects the jury from outside influence</a:t>
            </a:r>
          </a:p>
          <a:p>
            <a:pPr lvl="1"/>
            <a:r>
              <a:rPr lang="en-US" dirty="0"/>
              <a:t>Performs ceremonial duties such as calling the court to order</a:t>
            </a:r>
          </a:p>
          <a:p>
            <a:pPr lvl="1"/>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782616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Roles in a Mock Trial: Jury</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a:xfrm>
            <a:off x="737880" y="1420420"/>
            <a:ext cx="10332574" cy="4734318"/>
          </a:xfrm>
        </p:spPr>
        <p:txBody>
          <a:bodyPr/>
          <a:lstStyle/>
          <a:p>
            <a:pPr lvl="1"/>
            <a:r>
              <a:rPr lang="en-US" dirty="0"/>
              <a:t>A panel of 6 or 12 members of the community</a:t>
            </a:r>
          </a:p>
          <a:p>
            <a:pPr lvl="1"/>
            <a:r>
              <a:rPr lang="en-US" dirty="0"/>
              <a:t>Their job is to determine if enough evidence exists to convict the defendant of the crime charged</a:t>
            </a:r>
          </a:p>
          <a:p>
            <a:pPr lvl="1"/>
            <a:endParaRPr lang="en-US" dirty="0"/>
          </a:p>
          <a:p>
            <a:pPr lvl="1"/>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448102061"/>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05d88611-e516-4d1a-b12e-39107e78b3d0"/>
    <ds:schemaRef ds:uri="http://schemas.microsoft.com/office/infopath/2007/PartnerControls"/>
    <ds:schemaRef ds:uri="56ea17bb-c96d-4826-b465-01eec0dd23dd"/>
    <ds:schemaRef ds:uri="http://schemas.microsoft.com/office/2006/documentManagement/types"/>
    <ds:schemaRef ds:uri="http://schemas.openxmlformats.org/package/2006/metadata/core-properties"/>
    <ds:schemaRef ds:uri="http://schemas.microsoft.com/sharepoint/v3"/>
    <ds:schemaRef ds:uri="http://purl.org/dc/dcmitype/"/>
    <ds:schemaRef ds:uri="http://purl.org/dc/terms/"/>
    <ds:schemaRef ds:uri="http://schemas.microsoft.com/office/2006/metadata/properties"/>
    <ds:schemaRef ds:uri="http://www.w3.org/XML/1998/namespace"/>
    <ds:schemaRef ds:uri="http://purl.org/dc/elements/1.1/"/>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65</TotalTime>
  <Words>822</Words>
  <Application>Microsoft Office PowerPoint</Application>
  <PresentationFormat>Widescreen</PresentationFormat>
  <Paragraphs>142</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Mock Trial</vt:lpstr>
      <vt:lpstr>Roles in a Mock Trial: Judge</vt:lpstr>
      <vt:lpstr>Roles in a Mock Trial: Prosecutor</vt:lpstr>
      <vt:lpstr>Roles in a Mock Trial: Defense Attorney</vt:lpstr>
      <vt:lpstr>Roles in a Mock Trial: Witness</vt:lpstr>
      <vt:lpstr>Roles in a Mock Trial: Bailiff</vt:lpstr>
      <vt:lpstr>Roles in a Mock Trial: Jury</vt:lpstr>
      <vt:lpstr>Steps in preparing for a Mock Trial</vt:lpstr>
      <vt:lpstr>Order of events in a Mock Trial</vt:lpstr>
      <vt:lpstr>Order of events in a Mock Trial</vt:lpstr>
      <vt:lpstr>Order of events in a Mock Trial</vt:lpstr>
      <vt:lpstr>Order of events in a Mock Trial</vt:lpstr>
      <vt:lpstr>Order of events in a Mock Trial</vt:lpstr>
      <vt:lpstr>Order of events in a Mock Trial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20</cp:revision>
  <cp:lastPrinted>2017-07-07T16:17:37Z</cp:lastPrinted>
  <dcterms:created xsi:type="dcterms:W3CDTF">2017-07-11T23:58:30Z</dcterms:created>
  <dcterms:modified xsi:type="dcterms:W3CDTF">2017-07-13T16:25:59Z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