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25" r:id="rId6"/>
  </p:sldMasterIdLst>
  <p:notesMasterIdLst>
    <p:notesMasterId r:id="rId39"/>
  </p:notesMasterIdLst>
  <p:sldIdLst>
    <p:sldId id="321" r:id="rId7"/>
    <p:sldId id="358" r:id="rId8"/>
    <p:sldId id="325" r:id="rId9"/>
    <p:sldId id="326" r:id="rId10"/>
    <p:sldId id="359" r:id="rId11"/>
    <p:sldId id="328" r:id="rId12"/>
    <p:sldId id="329" r:id="rId13"/>
    <p:sldId id="330" r:id="rId14"/>
    <p:sldId id="331" r:id="rId15"/>
    <p:sldId id="332" r:id="rId16"/>
    <p:sldId id="333" r:id="rId17"/>
    <p:sldId id="334" r:id="rId18"/>
    <p:sldId id="335" r:id="rId19"/>
    <p:sldId id="337" r:id="rId20"/>
    <p:sldId id="338" r:id="rId21"/>
    <p:sldId id="360" r:id="rId22"/>
    <p:sldId id="340" r:id="rId23"/>
    <p:sldId id="341" r:id="rId24"/>
    <p:sldId id="342" r:id="rId25"/>
    <p:sldId id="343" r:id="rId26"/>
    <p:sldId id="344" r:id="rId27"/>
    <p:sldId id="345" r:id="rId28"/>
    <p:sldId id="346" r:id="rId29"/>
    <p:sldId id="347" r:id="rId30"/>
    <p:sldId id="349" r:id="rId31"/>
    <p:sldId id="350" r:id="rId32"/>
    <p:sldId id="351" r:id="rId33"/>
    <p:sldId id="352" r:id="rId34"/>
    <p:sldId id="354" r:id="rId35"/>
    <p:sldId id="355" r:id="rId36"/>
    <p:sldId id="356" r:id="rId37"/>
    <p:sldId id="357" r:id="rId38"/>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Unknown User1" initials="Unknown User1" lastIdx="1" clrIdx="1"/>
  <p:cmAuthor id="3" name="Unknown User2" initials="Unknown User2"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190" autoAdjust="0"/>
  </p:normalViewPr>
  <p:slideViewPr>
    <p:cSldViewPr snapToGrid="0">
      <p:cViewPr varScale="1">
        <p:scale>
          <a:sx n="83" d="100"/>
          <a:sy n="83" d="100"/>
        </p:scale>
        <p:origin x="566"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notesMaster" Target="notesMasters/notesMaster1.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viewProps" Target="viewProps.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commentAuthors" Target="commentAuthors.xml"/><Relationship Id="rId45"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theme" Target="theme/theme1.xml"/><Relationship Id="rId8" Type="http://schemas.openxmlformats.org/officeDocument/2006/relationships/slide" Target="slides/slide2.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20" Type="http://schemas.openxmlformats.org/officeDocument/2006/relationships/slide" Target="slides/slide14.xml"/><Relationship Id="rId4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954F065-5913-44D8-81C8-4E4F8EA3BA9B}"/>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B9E232B5-553D-42C1-B85F-DB9BB7B33FF3}"/>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2F44A95D-9538-476D-A9A1-D28558B3FDD1}" type="datetimeFigureOut">
              <a:rPr lang="en-US"/>
              <a:pPr>
                <a:defRPr/>
              </a:pPr>
              <a:t>7/26/2017</a:t>
            </a:fld>
            <a:endParaRPr lang="en-US"/>
          </a:p>
        </p:txBody>
      </p:sp>
      <p:sp>
        <p:nvSpPr>
          <p:cNvPr id="4" name="Slide Image Placeholder 3">
            <a:extLst>
              <a:ext uri="{FF2B5EF4-FFF2-40B4-BE49-F238E27FC236}">
                <a16:creationId xmlns:a16="http://schemas.microsoft.com/office/drawing/2014/main" id="{7F7D3D7A-DDA6-4385-B91E-8BE2DD9B775A}"/>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C7B2E48E-6FB1-4904-9703-D81D1D8DB967}"/>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4CB2643B-2AB1-4EA0-BA54-754251FEAA15}"/>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7CE3A92B-53CE-4F05-9982-E8586DF86193}"/>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DD7F1D95-2B78-469A-AF91-3364DA2CBB3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5B7867E-4F60-4CE9-84A4-F7C85A65D136}"/>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8C31C280-23B4-405E-ACC0-D8168FA48C7C}"/>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5216C41D-EE98-4BEF-9875-C40DA4BC0550}"/>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5BD0994F-6361-4506-AC3D-82CE222C9806}"/>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714181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44F4D150-6D2C-4012-8F7C-50B0C74FFEC6}"/>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3EA2EEE1-CCC1-4C6C-AC22-ABE8F00B1EE5}"/>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7D29FE44-A4FD-4F3A-BC9F-FE309C838173}"/>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71364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84313-AEEA-49E5-8EF1-4D3779CE142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D197241-F4B7-4DA5-8B93-1C5799D9682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F24080-235B-4800-8465-31B08875A941}"/>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5" name="Footer Placeholder 4">
            <a:extLst>
              <a:ext uri="{FF2B5EF4-FFF2-40B4-BE49-F238E27FC236}">
                <a16:creationId xmlns:a16="http://schemas.microsoft.com/office/drawing/2014/main" id="{F43067E2-108C-48A7-9E2D-516B35B5EA0A}"/>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6" name="Slide Number Placeholder 5">
            <a:extLst>
              <a:ext uri="{FF2B5EF4-FFF2-40B4-BE49-F238E27FC236}">
                <a16:creationId xmlns:a16="http://schemas.microsoft.com/office/drawing/2014/main" id="{A415B6EC-1C5F-4F3F-A1C6-50E461EEAF2D}"/>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AF08334D-587F-415C-885F-916B6CA405B2}" type="slidenum">
              <a:rPr lang="en-US" altLang="en-US"/>
              <a:pPr>
                <a:defRPr/>
              </a:pPr>
              <a:t>‹#›</a:t>
            </a:fld>
            <a:endParaRPr lang="en-US" altLang="en-US"/>
          </a:p>
        </p:txBody>
      </p:sp>
    </p:spTree>
    <p:extLst>
      <p:ext uri="{BB962C8B-B14F-4D97-AF65-F5344CB8AC3E}">
        <p14:creationId xmlns:p14="http://schemas.microsoft.com/office/powerpoint/2010/main" val="27654975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ABED1-B815-444D-9D01-DF4D43F13982}"/>
              </a:ext>
            </a:extLst>
          </p:cNvPr>
          <p:cNvSpPr>
            <a:spLocks noGrp="1"/>
          </p:cNvSpPr>
          <p:nvPr>
            <p:ph type="title"/>
          </p:nvPr>
        </p:nvSpPr>
        <p:spPr>
          <a:xfrm>
            <a:off x="1219200" y="762000"/>
            <a:ext cx="10668000" cy="1143000"/>
          </a:xfrm>
        </p:spPr>
        <p:txBody>
          <a:bodyPr/>
          <a:lstStyle/>
          <a:p>
            <a:r>
              <a:rPr lang="en-US"/>
              <a:t>Click to edit Master title style</a:t>
            </a:r>
          </a:p>
        </p:txBody>
      </p:sp>
      <p:sp>
        <p:nvSpPr>
          <p:cNvPr id="3" name="Text Placeholder 2">
            <a:extLst>
              <a:ext uri="{FF2B5EF4-FFF2-40B4-BE49-F238E27FC236}">
                <a16:creationId xmlns:a16="http://schemas.microsoft.com/office/drawing/2014/main" id="{842262CE-6B94-4D3D-9DB9-61C30079F21B}"/>
              </a:ext>
            </a:extLst>
          </p:cNvPr>
          <p:cNvSpPr>
            <a:spLocks noGrp="1"/>
          </p:cNvSpPr>
          <p:nvPr>
            <p:ph type="body" sz="half" idx="1"/>
          </p:nvPr>
        </p:nvSpPr>
        <p:spPr>
          <a:xfrm>
            <a:off x="1219200" y="2362200"/>
            <a:ext cx="5232400" cy="3733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Online Image Placeholder 3">
            <a:extLst>
              <a:ext uri="{FF2B5EF4-FFF2-40B4-BE49-F238E27FC236}">
                <a16:creationId xmlns:a16="http://schemas.microsoft.com/office/drawing/2014/main" id="{0ECE639F-8B7F-49DA-BF0E-DBA2E26ADD39}"/>
              </a:ext>
            </a:extLst>
          </p:cNvPr>
          <p:cNvSpPr>
            <a:spLocks noGrp="1"/>
          </p:cNvSpPr>
          <p:nvPr>
            <p:ph type="clipArt" sz="half" idx="2"/>
          </p:nvPr>
        </p:nvSpPr>
        <p:spPr>
          <a:xfrm>
            <a:off x="6654800" y="2362200"/>
            <a:ext cx="5232400" cy="3733800"/>
          </a:xfrm>
        </p:spPr>
        <p:txBody>
          <a:bodyPr/>
          <a:lstStyle/>
          <a:p>
            <a:pPr lvl="0"/>
            <a:endParaRPr lang="en-US" noProof="0"/>
          </a:p>
        </p:txBody>
      </p:sp>
      <p:sp>
        <p:nvSpPr>
          <p:cNvPr id="5" name="Date Placeholder 4">
            <a:extLst>
              <a:ext uri="{FF2B5EF4-FFF2-40B4-BE49-F238E27FC236}">
                <a16:creationId xmlns:a16="http://schemas.microsoft.com/office/drawing/2014/main" id="{35C19F6A-C5A3-4A9F-B239-C0502696B9AF}"/>
              </a:ext>
            </a:extLst>
          </p:cNvPr>
          <p:cNvSpPr>
            <a:spLocks noGrp="1"/>
          </p:cNvSpPr>
          <p:nvPr>
            <p:ph type="dt" sz="half" idx="10"/>
          </p:nvPr>
        </p:nvSpPr>
        <p:spPr>
          <a:xfrm>
            <a:off x="9347200" y="6553200"/>
            <a:ext cx="2540000" cy="30480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6" name="Footer Placeholder 5">
            <a:extLst>
              <a:ext uri="{FF2B5EF4-FFF2-40B4-BE49-F238E27FC236}">
                <a16:creationId xmlns:a16="http://schemas.microsoft.com/office/drawing/2014/main" id="{83B54729-3A99-4974-ACC7-E6E068673669}"/>
              </a:ext>
            </a:extLst>
          </p:cNvPr>
          <p:cNvSpPr>
            <a:spLocks noGrp="1"/>
          </p:cNvSpPr>
          <p:nvPr>
            <p:ph type="ftr" sz="quarter" idx="11"/>
          </p:nvPr>
        </p:nvSpPr>
        <p:spPr>
          <a:xfrm>
            <a:off x="3916363" y="6529388"/>
            <a:ext cx="3860800" cy="30480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7" name="Slide Number Placeholder 6">
            <a:extLst>
              <a:ext uri="{FF2B5EF4-FFF2-40B4-BE49-F238E27FC236}">
                <a16:creationId xmlns:a16="http://schemas.microsoft.com/office/drawing/2014/main" id="{727F8F43-A065-4D62-8B59-665734E9A016}"/>
              </a:ext>
            </a:extLst>
          </p:cNvPr>
          <p:cNvSpPr>
            <a:spLocks noGrp="1"/>
          </p:cNvSpPr>
          <p:nvPr>
            <p:ph type="sldNum" sz="quarter" idx="12"/>
          </p:nvPr>
        </p:nvSpPr>
        <p:spPr>
          <a:xfrm>
            <a:off x="112713" y="6343650"/>
            <a:ext cx="782637" cy="488950"/>
          </a:xfrm>
        </p:spPr>
        <p:txBody>
          <a:bodyPr/>
          <a:lstStyle>
            <a:lvl1pPr eaLnBrk="1" fontAlgn="auto" hangingPunct="1">
              <a:spcBef>
                <a:spcPts val="0"/>
              </a:spcBef>
              <a:spcAft>
                <a:spcPts val="0"/>
              </a:spcAft>
              <a:defRPr>
                <a:latin typeface="+mn-lt"/>
              </a:defRPr>
            </a:lvl1pPr>
          </a:lstStyle>
          <a:p>
            <a:pPr>
              <a:defRPr/>
            </a:pPr>
            <a:fld id="{B0E4A14E-57F2-46DE-95CD-4E4C27E34E68}" type="slidenum">
              <a:rPr lang="en-US" altLang="en-US"/>
              <a:pPr>
                <a:defRPr/>
              </a:pPr>
              <a:t>‹#›</a:t>
            </a:fld>
            <a:endParaRPr lang="en-US" altLang="en-US"/>
          </a:p>
        </p:txBody>
      </p:sp>
    </p:spTree>
    <p:extLst>
      <p:ext uri="{BB962C8B-B14F-4D97-AF65-F5344CB8AC3E}">
        <p14:creationId xmlns:p14="http://schemas.microsoft.com/office/powerpoint/2010/main" val="31307780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74492-9E7E-4417-983B-ACFA981B984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3D80AE3-4D68-4BB8-83F3-D06B0344E6D7}"/>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4" name="Footer Placeholder 3">
            <a:extLst>
              <a:ext uri="{FF2B5EF4-FFF2-40B4-BE49-F238E27FC236}">
                <a16:creationId xmlns:a16="http://schemas.microsoft.com/office/drawing/2014/main" id="{C6D49332-B195-438C-B009-10A4D5226FD7}"/>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5" name="Slide Number Placeholder 4">
            <a:extLst>
              <a:ext uri="{FF2B5EF4-FFF2-40B4-BE49-F238E27FC236}">
                <a16:creationId xmlns:a16="http://schemas.microsoft.com/office/drawing/2014/main" id="{79F39053-F8D9-4529-B12C-E09AB8E6DF06}"/>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A7B88F76-B6B7-4A84-B767-DCBC87D71189}" type="slidenum">
              <a:rPr lang="en-US" altLang="en-US"/>
              <a:pPr>
                <a:defRPr/>
              </a:pPr>
              <a:t>‹#›</a:t>
            </a:fld>
            <a:endParaRPr lang="en-US" altLang="en-US"/>
          </a:p>
        </p:txBody>
      </p:sp>
    </p:spTree>
    <p:extLst>
      <p:ext uri="{BB962C8B-B14F-4D97-AF65-F5344CB8AC3E}">
        <p14:creationId xmlns:p14="http://schemas.microsoft.com/office/powerpoint/2010/main" val="21684465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25502625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002937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883652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3971619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40037535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02860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DACAA80-AAF7-4C37-9D6C-4EEDE49020B3}"/>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33B47B82-21E3-41E5-A4B6-17F5CCF29FEF}"/>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34EB30ED-610A-4A95-9A7D-C84919D62DCB}"/>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4112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2553481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311120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1864364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23906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32489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60587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2766090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49461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9E811AEB-B926-419E-B015-E8F544F1BD36}"/>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31673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659AACE2-72C2-48FE-B101-5218936BA483}"/>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FF01C802-9077-4961-BEAA-9E87D0527450}"/>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24B5095C-4774-4C0E-9945-B1B0227FA957}"/>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77076826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image" Target="../media/image5.png"/><Relationship Id="rId5" Type="http://schemas.openxmlformats.org/officeDocument/2006/relationships/slideLayout" Target="../slideLayouts/slideLayout18.xml"/><Relationship Id="rId10" Type="http://schemas.openxmlformats.org/officeDocument/2006/relationships/theme" Target="../theme/theme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11781C6D-D69B-40A9-BC59-1E88A23BD2F0}"/>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19C8F075-5AEA-4299-8211-1DA040ECB4CA}"/>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14"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a:defRPr>
      </a:lvl2pPr>
      <a:lvl3pPr algn="l" rtl="0" fontAlgn="base">
        <a:lnSpc>
          <a:spcPct val="90000"/>
        </a:lnSpc>
        <a:spcBef>
          <a:spcPct val="0"/>
        </a:spcBef>
        <a:spcAft>
          <a:spcPct val="0"/>
        </a:spcAft>
        <a:defRPr sz="4400">
          <a:solidFill>
            <a:schemeClr val="tx1"/>
          </a:solidFill>
          <a:latin typeface="Open Sans"/>
        </a:defRPr>
      </a:lvl3pPr>
      <a:lvl4pPr algn="l" rtl="0" fontAlgn="base">
        <a:lnSpc>
          <a:spcPct val="90000"/>
        </a:lnSpc>
        <a:spcBef>
          <a:spcPct val="0"/>
        </a:spcBef>
        <a:spcAft>
          <a:spcPct val="0"/>
        </a:spcAft>
        <a:defRPr sz="4400">
          <a:solidFill>
            <a:schemeClr val="tx1"/>
          </a:solidFill>
          <a:latin typeface="Open Sans"/>
        </a:defRPr>
      </a:lvl4pPr>
      <a:lvl5pPr algn="l" rtl="0" fontAlgn="base">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3F7D8B9-0A51-4D06-82DB-05A550653395}"/>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F9DEAD7B-FC14-49B7-8D27-BA7B0DADBB48}"/>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EC53E293-FD51-42C8-9074-EA924449696A}"/>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C07727BE-8BB2-4C88-9D76-1152350AC17F}"/>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17588779-ED7E-482F-98AB-ED2004EC170F}"/>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F850CEE9-C697-454A-B07F-17284115F328}"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15" r:id="rId1"/>
    <p:sldLayoutId id="2147483816" r:id="rId2"/>
    <p:sldLayoutId id="2147483810" r:id="rId3"/>
    <p:sldLayoutId id="2147483811" r:id="rId4"/>
    <p:sldLayoutId id="2147483812" r:id="rId5"/>
    <p:sldLayoutId id="2147483813" r:id="rId6"/>
    <p:sldLayoutId id="2147483817" r:id="rId7"/>
    <p:sldLayoutId id="2147483818" r:id="rId8"/>
    <p:sldLayoutId id="2147483819" r:id="rId9"/>
    <p:sldLayoutId id="2147483821" r:id="rId10"/>
    <p:sldLayoutId id="2147483823" r:id="rId11"/>
    <p:sldLayoutId id="2147483824" r:id="rId12"/>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2333162384"/>
      </p:ext>
    </p:extLst>
  </p:cSld>
  <p:clrMap bg1="lt1" tx1="dk1" bg2="lt2" tx2="dk2" accent1="accent1" accent2="accent2" accent3="accent3" accent4="accent4" accent5="accent5" accent6="accent6" hlink="hlink" folHlink="folHlink"/>
  <p:sldLayoutIdLst>
    <p:sldLayoutId id="2147483826" r:id="rId1"/>
    <p:sldLayoutId id="2147483827" r:id="rId2"/>
    <p:sldLayoutId id="2147483828" r:id="rId3"/>
    <p:sldLayoutId id="2147483829" r:id="rId4"/>
    <p:sldLayoutId id="2147483830" r:id="rId5"/>
    <p:sldLayoutId id="2147483831" r:id="rId6"/>
    <p:sldLayoutId id="2147483832" r:id="rId7"/>
    <p:sldLayoutId id="2147483833" r:id="rId8"/>
    <p:sldLayoutId id="2147483834"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wmf"/><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F3D1CAF-CC72-49B1-88DC-26A96103D870}"/>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Muscles &amp; Muscle Tissues</a:t>
            </a:r>
          </a:p>
          <a:p>
            <a:pPr lvl="1" fontAlgn="auto">
              <a:spcAft>
                <a:spcPts val="0"/>
              </a:spcAft>
              <a:defRPr/>
            </a:pP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2E1BC10-871D-4826-A548-2947A9FF299D}"/>
              </a:ext>
            </a:extLst>
          </p:cNvPr>
          <p:cNvSpPr>
            <a:spLocks noGrp="1" noChangeArrowheads="1"/>
          </p:cNvSpPr>
          <p:nvPr>
            <p:ph type="title"/>
          </p:nvPr>
        </p:nvSpPr>
        <p:spPr/>
        <p:txBody>
          <a:bodyPr/>
          <a:lstStyle/>
          <a:p>
            <a:pPr fontAlgn="auto">
              <a:spcAft>
                <a:spcPts val="0"/>
              </a:spcAft>
              <a:defRPr/>
            </a:pPr>
            <a:r>
              <a:rPr lang="en-US" altLang="en-US"/>
              <a:t>A Bands</a:t>
            </a:r>
          </a:p>
        </p:txBody>
      </p:sp>
      <p:sp>
        <p:nvSpPr>
          <p:cNvPr id="25603" name="Rectangle 3">
            <a:extLst>
              <a:ext uri="{FF2B5EF4-FFF2-40B4-BE49-F238E27FC236}">
                <a16:creationId xmlns:a16="http://schemas.microsoft.com/office/drawing/2014/main" id="{77C29710-A523-4B15-BCFE-B351DF82F1C5}"/>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1 sarcomere</a:t>
            </a:r>
          </a:p>
          <a:p>
            <a:pPr lvl="1"/>
            <a:r>
              <a:rPr lang="en-US" altLang="en-US" dirty="0"/>
              <a:t>Extends from Z line to next Z line</a:t>
            </a:r>
          </a:p>
          <a:p>
            <a:pPr lvl="1"/>
            <a:r>
              <a:rPr lang="en-US" altLang="en-US" dirty="0"/>
              <a:t>Contains both actin &amp; myosin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F67C1790-5A7F-4F34-8B1F-024495DF6A3B}"/>
              </a:ext>
            </a:extLst>
          </p:cNvPr>
          <p:cNvSpPr>
            <a:spLocks noGrp="1" noChangeArrowheads="1"/>
          </p:cNvSpPr>
          <p:nvPr>
            <p:ph type="title"/>
          </p:nvPr>
        </p:nvSpPr>
        <p:spPr/>
        <p:txBody>
          <a:bodyPr/>
          <a:lstStyle/>
          <a:p>
            <a:pPr fontAlgn="auto">
              <a:spcAft>
                <a:spcPts val="0"/>
              </a:spcAft>
              <a:defRPr/>
            </a:pPr>
            <a:r>
              <a:rPr lang="en-US" altLang="en-US"/>
              <a:t>I Bands</a:t>
            </a:r>
          </a:p>
        </p:txBody>
      </p:sp>
      <p:sp>
        <p:nvSpPr>
          <p:cNvPr id="26627" name="Rectangle 3">
            <a:extLst>
              <a:ext uri="{FF2B5EF4-FFF2-40B4-BE49-F238E27FC236}">
                <a16:creationId xmlns:a16="http://schemas.microsoft.com/office/drawing/2014/main" id="{3C7C1E80-4B30-4D08-AA27-1E1D411A5588}"/>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sz="2400" dirty="0"/>
              <a:t>Contain actin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EC9356E6-DEA8-43E7-8783-FB5C1D488D1E}"/>
              </a:ext>
            </a:extLst>
          </p:cNvPr>
          <p:cNvSpPr>
            <a:spLocks noGrp="1" noChangeArrowheads="1"/>
          </p:cNvSpPr>
          <p:nvPr>
            <p:ph type="title"/>
          </p:nvPr>
        </p:nvSpPr>
        <p:spPr/>
        <p:txBody>
          <a:bodyPr/>
          <a:lstStyle/>
          <a:p>
            <a:pPr fontAlgn="auto">
              <a:spcAft>
                <a:spcPts val="0"/>
              </a:spcAft>
              <a:defRPr/>
            </a:pPr>
            <a:r>
              <a:rPr lang="en-US" altLang="en-US"/>
              <a:t>Contraction of Muscle Fiber</a:t>
            </a:r>
          </a:p>
        </p:txBody>
      </p:sp>
      <p:sp>
        <p:nvSpPr>
          <p:cNvPr id="27651" name="Rectangle 3">
            <a:extLst>
              <a:ext uri="{FF2B5EF4-FFF2-40B4-BE49-F238E27FC236}">
                <a16:creationId xmlns:a16="http://schemas.microsoft.com/office/drawing/2014/main" id="{8AA9AACA-388E-4842-B4C0-1D5C44584404}"/>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Sarcomeres shorten </a:t>
            </a:r>
            <a:r>
              <a:rPr lang="en-US" altLang="en-US" dirty="0">
                <a:sym typeface="Wingdings" panose="05000000000000000000" pitchFamily="2" charset="2"/>
              </a:rPr>
              <a:t> myofibrils shorten</a:t>
            </a:r>
          </a:p>
          <a:p>
            <a:pPr lvl="1"/>
            <a:r>
              <a:rPr lang="en-US" altLang="en-US" dirty="0">
                <a:sym typeface="Wingdings" panose="05000000000000000000" pitchFamily="2" charset="2"/>
              </a:rPr>
              <a:t>Muscle Mechanics Skit from STARS program</a:t>
            </a:r>
            <a:endParaRPr lang="en-US"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378642DD-E59D-4C33-83CC-923AB2FE2D2A}"/>
              </a:ext>
            </a:extLst>
          </p:cNvPr>
          <p:cNvSpPr>
            <a:spLocks noGrp="1" noChangeArrowheads="1"/>
          </p:cNvSpPr>
          <p:nvPr>
            <p:ph type="title"/>
          </p:nvPr>
        </p:nvSpPr>
        <p:spPr/>
        <p:txBody>
          <a:bodyPr/>
          <a:lstStyle/>
          <a:p>
            <a:pPr fontAlgn="auto">
              <a:spcAft>
                <a:spcPts val="0"/>
              </a:spcAft>
              <a:defRPr/>
            </a:pPr>
            <a:r>
              <a:rPr lang="en-US" altLang="en-US"/>
              <a:t>Sliding Filament Theory of Contraction	</a:t>
            </a:r>
          </a:p>
        </p:txBody>
      </p:sp>
      <p:sp>
        <p:nvSpPr>
          <p:cNvPr id="28675" name="Rectangle 3">
            <a:extLst>
              <a:ext uri="{FF2B5EF4-FFF2-40B4-BE49-F238E27FC236}">
                <a16:creationId xmlns:a16="http://schemas.microsoft.com/office/drawing/2014/main" id="{4F26BAF7-22D7-4A60-8473-A75BD829F714}"/>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err="1"/>
              <a:t>Crossbridge</a:t>
            </a:r>
            <a:r>
              <a:rPr lang="en-US" altLang="en-US" dirty="0"/>
              <a:t> Attachment:  activated myosin heads are strongly attracted to exposed binding sites on actin &amp; </a:t>
            </a:r>
            <a:r>
              <a:rPr lang="en-US" altLang="en-US" dirty="0" err="1"/>
              <a:t>crossbridge</a:t>
            </a:r>
            <a:r>
              <a:rPr lang="en-US" altLang="en-US" dirty="0"/>
              <a:t> binding occurs</a:t>
            </a:r>
          </a:p>
          <a:p>
            <a:pPr lvl="1"/>
            <a:r>
              <a:rPr lang="en-US" altLang="en-US" dirty="0"/>
              <a:t>Power Stroke:  as myosin head binds, it changes from high energy configuration to its bent, low-energy shape, which causes head to pull on thin filament, sliding it toward center of sarcomere</a:t>
            </a:r>
          </a:p>
          <a:p>
            <a:pPr lvl="1"/>
            <a:r>
              <a:rPr lang="en-US" altLang="en-US" dirty="0"/>
              <a:t>As new ATP molecule binds to myosin head, myosin </a:t>
            </a:r>
            <a:r>
              <a:rPr lang="en-US" altLang="en-US" dirty="0" err="1"/>
              <a:t>crossbridge</a:t>
            </a:r>
            <a:r>
              <a:rPr lang="en-US" altLang="en-US" dirty="0"/>
              <a:t> is released from actin</a:t>
            </a:r>
          </a:p>
          <a:p>
            <a:pPr lvl="1"/>
            <a:r>
              <a:rPr lang="en-US" altLang="en-US" dirty="0"/>
              <a:t>Cocking of Myosin Head:  hydrolysis of ATP to ADP and Pi provides energy needed to return myosin head to its high energy or cocked position, which gives it potential energy needed for next attachment</a:t>
            </a:r>
          </a:p>
          <a:p>
            <a:pPr lvl="1"/>
            <a:endParaRPr lang="en-US" altLang="en-US" dirty="0"/>
          </a:p>
          <a:p>
            <a:pPr lvl="1"/>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20FD3708-0729-419A-951D-18036192FA77}"/>
              </a:ext>
            </a:extLst>
          </p:cNvPr>
          <p:cNvSpPr>
            <a:spLocks noGrp="1" noChangeArrowheads="1"/>
          </p:cNvSpPr>
          <p:nvPr>
            <p:ph type="title"/>
          </p:nvPr>
        </p:nvSpPr>
        <p:spPr/>
        <p:txBody>
          <a:bodyPr/>
          <a:lstStyle/>
          <a:p>
            <a:pPr fontAlgn="auto">
              <a:spcAft>
                <a:spcPts val="0"/>
              </a:spcAft>
              <a:defRPr/>
            </a:pPr>
            <a:r>
              <a:rPr lang="en-US" altLang="en-US"/>
              <a:t>Neuromuscular Junction</a:t>
            </a:r>
          </a:p>
        </p:txBody>
      </p:sp>
      <p:sp>
        <p:nvSpPr>
          <p:cNvPr id="30723" name="Rectangle 3">
            <a:extLst>
              <a:ext uri="{FF2B5EF4-FFF2-40B4-BE49-F238E27FC236}">
                <a16:creationId xmlns:a16="http://schemas.microsoft.com/office/drawing/2014/main" id="{8DFA081E-C8E2-4219-838E-A98A2DDA2CAF}"/>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Site where nerve &amp; muscle fiber meet</a:t>
            </a:r>
          </a:p>
          <a:p>
            <a:pPr lvl="1"/>
            <a:r>
              <a:rPr lang="en-US" altLang="en-US" dirty="0"/>
              <a:t>Acetylcholine (</a:t>
            </a:r>
            <a:r>
              <a:rPr lang="en-US" altLang="en-US" dirty="0" err="1"/>
              <a:t>ACh</a:t>
            </a:r>
            <a:r>
              <a:rPr lang="en-US" altLang="en-US" dirty="0"/>
              <a:t>):  neurotransmitter that relays message from nerve to muscle fiber</a:t>
            </a:r>
          </a:p>
          <a:p>
            <a:pPr lvl="1"/>
            <a:r>
              <a:rPr lang="en-US" altLang="en-US" dirty="0"/>
              <a:t>Acetylcholinesterase (</a:t>
            </a:r>
            <a:r>
              <a:rPr lang="en-US" altLang="en-US" dirty="0" err="1"/>
              <a:t>AChE</a:t>
            </a:r>
            <a:r>
              <a:rPr lang="en-US" altLang="en-US" dirty="0"/>
              <a:t>):  An enzyme that breaks down </a:t>
            </a:r>
            <a:r>
              <a:rPr lang="en-US" altLang="en-US" dirty="0" err="1"/>
              <a:t>ACh</a:t>
            </a:r>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AFE4AFA3-DF29-4961-988B-DD935686DE21}"/>
              </a:ext>
            </a:extLst>
          </p:cNvPr>
          <p:cNvSpPr>
            <a:spLocks noGrp="1" noChangeArrowheads="1"/>
          </p:cNvSpPr>
          <p:nvPr>
            <p:ph type="title"/>
          </p:nvPr>
        </p:nvSpPr>
        <p:spPr/>
        <p:txBody>
          <a:bodyPr/>
          <a:lstStyle/>
          <a:p>
            <a:pPr fontAlgn="auto">
              <a:spcAft>
                <a:spcPts val="0"/>
              </a:spcAft>
              <a:defRPr/>
            </a:pPr>
            <a:r>
              <a:rPr lang="en-US" altLang="en-US"/>
              <a:t>Regulation of Contraction Mechanism</a:t>
            </a:r>
          </a:p>
        </p:txBody>
      </p:sp>
      <p:sp>
        <p:nvSpPr>
          <p:cNvPr id="31747" name="Rectangle 3">
            <a:extLst>
              <a:ext uri="{FF2B5EF4-FFF2-40B4-BE49-F238E27FC236}">
                <a16:creationId xmlns:a16="http://schemas.microsoft.com/office/drawing/2014/main" id="{4B74CCD4-44F6-41D2-BA03-93DA79CA8B20}"/>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err="1"/>
              <a:t>ACh</a:t>
            </a:r>
            <a:r>
              <a:rPr lang="en-US" altLang="en-US" dirty="0"/>
              <a:t> is released at neuromuscular junction</a:t>
            </a:r>
          </a:p>
          <a:p>
            <a:pPr lvl="1"/>
            <a:r>
              <a:rPr lang="en-US" altLang="en-US" dirty="0"/>
              <a:t>Calcium diffuses</a:t>
            </a:r>
          </a:p>
          <a:p>
            <a:pPr lvl="1"/>
            <a:r>
              <a:rPr lang="en-US" altLang="en-US" dirty="0"/>
              <a:t>Tropomyosin moves &amp; exposes active sites on actin</a:t>
            </a:r>
          </a:p>
          <a:p>
            <a:pPr lvl="1"/>
            <a:r>
              <a:rPr lang="en-US" altLang="en-US" dirty="0"/>
              <a:t>Linkages form between actin &amp; myosin</a:t>
            </a:r>
          </a:p>
          <a:p>
            <a:pPr lvl="1"/>
            <a:r>
              <a:rPr lang="en-US" altLang="en-US" dirty="0"/>
              <a:t>Muscle fiber shortens</a:t>
            </a:r>
          </a:p>
          <a:p>
            <a:pPr lvl="1"/>
            <a:r>
              <a:rPr lang="en-US" altLang="en-US" dirty="0" err="1"/>
              <a:t>AChE</a:t>
            </a:r>
            <a:r>
              <a:rPr lang="en-US" altLang="en-US" dirty="0"/>
              <a:t> is released &amp; decomposes </a:t>
            </a:r>
            <a:r>
              <a:rPr lang="en-US" altLang="en-US" dirty="0" err="1"/>
              <a:t>ACh</a:t>
            </a:r>
            <a:endParaRPr lang="en-US" altLang="en-US" dirty="0"/>
          </a:p>
          <a:p>
            <a:pPr lvl="1"/>
            <a:r>
              <a:rPr lang="en-US" altLang="en-US" dirty="0"/>
              <a:t>Muscle fiber relaxes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EE020A-4840-4102-8CB9-55E98A3C3F60}"/>
              </a:ext>
            </a:extLst>
          </p:cNvPr>
          <p:cNvSpPr>
            <a:spLocks noGrp="1"/>
          </p:cNvSpPr>
          <p:nvPr>
            <p:ph sz="half" idx="1"/>
          </p:nvPr>
        </p:nvSpPr>
        <p:spPr>
          <a:xfrm>
            <a:off x="740664" y="407209"/>
            <a:ext cx="11055750" cy="6082301"/>
          </a:xfrm>
        </p:spPr>
        <p:txBody>
          <a:bodyPr anchor="ctr"/>
          <a:lstStyle/>
          <a:p>
            <a:pPr algn="ctr"/>
            <a:r>
              <a:rPr lang="en-US" altLang="en-US" sz="3600" b="1" spc="-60" dirty="0">
                <a:solidFill>
                  <a:srgbClr val="000000"/>
                </a:solidFill>
                <a:latin typeface="Open Sans SemiBold" charset="0"/>
              </a:rPr>
              <a:t>Contraction of Skeletal Muscle</a:t>
            </a:r>
          </a:p>
          <a:p>
            <a:pPr algn="ctr"/>
            <a:endParaRPr lang="en-US" dirty="0"/>
          </a:p>
        </p:txBody>
      </p:sp>
    </p:spTree>
    <p:extLst>
      <p:ext uri="{BB962C8B-B14F-4D97-AF65-F5344CB8AC3E}">
        <p14:creationId xmlns:p14="http://schemas.microsoft.com/office/powerpoint/2010/main" val="4271220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E0C65757-720C-4050-A243-CAA506572DEC}"/>
              </a:ext>
            </a:extLst>
          </p:cNvPr>
          <p:cNvSpPr>
            <a:spLocks noGrp="1" noChangeArrowheads="1"/>
          </p:cNvSpPr>
          <p:nvPr>
            <p:ph type="title"/>
          </p:nvPr>
        </p:nvSpPr>
        <p:spPr/>
        <p:txBody>
          <a:bodyPr/>
          <a:lstStyle/>
          <a:p>
            <a:pPr fontAlgn="auto">
              <a:spcAft>
                <a:spcPts val="0"/>
              </a:spcAft>
              <a:defRPr/>
            </a:pPr>
            <a:r>
              <a:rPr lang="en-US" altLang="en-US"/>
              <a:t>Motor Unit</a:t>
            </a:r>
          </a:p>
        </p:txBody>
      </p:sp>
      <p:sp>
        <p:nvSpPr>
          <p:cNvPr id="33795" name="Rectangle 3">
            <a:extLst>
              <a:ext uri="{FF2B5EF4-FFF2-40B4-BE49-F238E27FC236}">
                <a16:creationId xmlns:a16="http://schemas.microsoft.com/office/drawing/2014/main" id="{C0D16F42-8098-45E9-9AFC-991D7DCD40E0}"/>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Motor neuron &amp; all the muscle fibers it supplies</a:t>
            </a:r>
          </a:p>
          <a:p>
            <a:pPr lvl="1"/>
            <a:r>
              <a:rPr lang="en-US" altLang="en-US" dirty="0"/>
              <a:t>Fine control: fingers, eyes </a:t>
            </a:r>
            <a:r>
              <a:rPr lang="en-US" altLang="en-US" dirty="0">
                <a:sym typeface="Wingdings" panose="05000000000000000000" pitchFamily="2" charset="2"/>
              </a:rPr>
              <a:t> &lt; 150 muscle fibers per motor neuron</a:t>
            </a:r>
          </a:p>
          <a:p>
            <a:pPr lvl="1"/>
            <a:r>
              <a:rPr lang="en-US" altLang="en-US" dirty="0">
                <a:sym typeface="Wingdings" panose="05000000000000000000" pitchFamily="2" charset="2"/>
              </a:rPr>
              <a:t>Less precise control:  hips, legs  &gt; 150 muscle fibers per motor neuron</a:t>
            </a:r>
            <a:endParaRPr lang="en-US"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DC903EF3-4E92-4E68-9DDC-8E57913F3258}"/>
              </a:ext>
            </a:extLst>
          </p:cNvPr>
          <p:cNvSpPr>
            <a:spLocks noGrp="1" noChangeArrowheads="1"/>
          </p:cNvSpPr>
          <p:nvPr>
            <p:ph type="title"/>
          </p:nvPr>
        </p:nvSpPr>
        <p:spPr/>
        <p:txBody>
          <a:bodyPr/>
          <a:lstStyle/>
          <a:p>
            <a:pPr fontAlgn="auto">
              <a:spcAft>
                <a:spcPts val="0"/>
              </a:spcAft>
              <a:defRPr/>
            </a:pPr>
            <a:r>
              <a:rPr lang="en-US" altLang="en-US"/>
              <a:t>Graded Muscle Responses</a:t>
            </a:r>
          </a:p>
        </p:txBody>
      </p:sp>
      <p:sp>
        <p:nvSpPr>
          <p:cNvPr id="34819" name="Rectangle 3">
            <a:extLst>
              <a:ext uri="{FF2B5EF4-FFF2-40B4-BE49-F238E27FC236}">
                <a16:creationId xmlns:a16="http://schemas.microsoft.com/office/drawing/2014/main" id="{3DE42928-BAEA-4D38-9945-6B6A837E5D03}"/>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sz="2400" dirty="0"/>
              <a:t>Variations in degree (strength &amp; length) of muscle contraction</a:t>
            </a:r>
          </a:p>
          <a:p>
            <a:pPr lvl="1"/>
            <a:r>
              <a:rPr lang="en-US" altLang="en-US" sz="2400" dirty="0"/>
              <a:t>Requirement for proper control of skeletal movement</a:t>
            </a:r>
          </a:p>
        </p:txBody>
      </p:sp>
      <p:pic>
        <p:nvPicPr>
          <p:cNvPr id="44038" name="Picture 6" descr="d:\PFiles\MSOffice\Clipart\standard\stddir4\PE01812_.wmf">
            <a:extLst>
              <a:ext uri="{FF2B5EF4-FFF2-40B4-BE49-F238E27FC236}">
                <a16:creationId xmlns:a16="http://schemas.microsoft.com/office/drawing/2014/main" id="{A5E927CF-9585-47A9-89A2-82E65B57209C}"/>
              </a:ext>
            </a:extLst>
          </p:cNvPr>
          <p:cNvPicPr>
            <a:picLocks noGrp="1" noChangeAspect="1" noChangeArrowheads="1"/>
          </p:cNvPicPr>
          <p:nvPr>
            <p:ph type="clipArt" sz="half" idx="4294967295"/>
          </p:nvPr>
        </p:nvPicPr>
        <p:blipFill>
          <a:blip r:embed="rId2">
            <a:extLst>
              <a:ext uri="{28A0092B-C50C-407E-A947-70E740481C1C}">
                <a14:useLocalDpi xmlns:a14="http://schemas.microsoft.com/office/drawing/2010/main" val="0"/>
              </a:ext>
            </a:extLst>
          </a:blip>
          <a:srcRect/>
          <a:stretch>
            <a:fillRect/>
          </a:stretch>
        </p:blipFill>
        <p:spPr>
          <a:xfrm>
            <a:off x="8267700" y="2743200"/>
            <a:ext cx="3924300" cy="30607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 name="Picture 1">
            <a:extLst>
              <a:ext uri="{FF2B5EF4-FFF2-40B4-BE49-F238E27FC236}">
                <a16:creationId xmlns:a16="http://schemas.microsoft.com/office/drawing/2014/main" id="{BDFEADD8-062B-4D55-8BDE-77B3784EDC54}"/>
              </a:ext>
            </a:extLst>
          </p:cNvPr>
          <p:cNvPicPr>
            <a:picLocks noChangeAspect="1"/>
          </p:cNvPicPr>
          <p:nvPr/>
        </p:nvPicPr>
        <p:blipFill>
          <a:blip r:embed="rId3"/>
          <a:stretch>
            <a:fillRect/>
          </a:stretch>
        </p:blipFill>
        <p:spPr>
          <a:xfrm>
            <a:off x="4102899" y="3094281"/>
            <a:ext cx="3926164" cy="3060457"/>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3C188B09-4460-4CE9-A0E2-BF6E3534C849}"/>
              </a:ext>
            </a:extLst>
          </p:cNvPr>
          <p:cNvSpPr>
            <a:spLocks noGrp="1" noChangeArrowheads="1"/>
          </p:cNvSpPr>
          <p:nvPr>
            <p:ph type="title"/>
          </p:nvPr>
        </p:nvSpPr>
        <p:spPr/>
        <p:txBody>
          <a:bodyPr/>
          <a:lstStyle/>
          <a:p>
            <a:pPr fontAlgn="auto">
              <a:spcAft>
                <a:spcPts val="0"/>
              </a:spcAft>
              <a:defRPr/>
            </a:pPr>
            <a:r>
              <a:rPr lang="en-US" altLang="en-US"/>
              <a:t>Muscle Metabolism</a:t>
            </a:r>
          </a:p>
        </p:txBody>
      </p:sp>
      <p:sp>
        <p:nvSpPr>
          <p:cNvPr id="35843" name="Rectangle 3">
            <a:extLst>
              <a:ext uri="{FF2B5EF4-FFF2-40B4-BE49-F238E27FC236}">
                <a16:creationId xmlns:a16="http://schemas.microsoft.com/office/drawing/2014/main" id="{72D5B4C4-BF66-4371-9962-83C5287F6452}"/>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14350" lvl="1" indent="-514350">
              <a:buFont typeface="+mj-lt"/>
              <a:buAutoNum type="arabicPeriod"/>
            </a:pPr>
            <a:r>
              <a:rPr lang="en-US" altLang="en-US" dirty="0"/>
              <a:t>Energy for contraction: ATP, glucose, &amp; glycogen</a:t>
            </a:r>
          </a:p>
          <a:p>
            <a:pPr marL="514350" lvl="1" indent="-514350">
              <a:buFont typeface="+mj-lt"/>
              <a:buAutoNum type="arabicPeriod"/>
            </a:pPr>
            <a:r>
              <a:rPr lang="en-US" altLang="en-US" dirty="0"/>
              <a:t>Muscle fatigue:  glucose from blood &amp; reserve glycogen are exhausted; lactic acid buildup;  ATP cannot keep pace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8B7A4463-B8A6-4D5B-B793-CD221FF25072}"/>
              </a:ext>
            </a:extLst>
          </p:cNvPr>
          <p:cNvSpPr>
            <a:spLocks noGrp="1" noChangeArrowheads="1"/>
          </p:cNvSpPr>
          <p:nvPr>
            <p:ph type="title"/>
          </p:nvPr>
        </p:nvSpPr>
        <p:spPr/>
        <p:txBody>
          <a:bodyPr/>
          <a:lstStyle/>
          <a:p>
            <a:pPr fontAlgn="auto">
              <a:spcAft>
                <a:spcPts val="0"/>
              </a:spcAft>
              <a:defRPr/>
            </a:pPr>
            <a:r>
              <a:rPr lang="en-US" altLang="en-US" dirty="0"/>
              <a:t>Muscle Fiber Types</a:t>
            </a:r>
          </a:p>
        </p:txBody>
      </p:sp>
      <p:sp>
        <p:nvSpPr>
          <p:cNvPr id="3" name="Content Placeholder 2">
            <a:extLst>
              <a:ext uri="{FF2B5EF4-FFF2-40B4-BE49-F238E27FC236}">
                <a16:creationId xmlns:a16="http://schemas.microsoft.com/office/drawing/2014/main" id="{61EFADDF-95E6-4AD3-BB29-684883CC0293}"/>
              </a:ext>
            </a:extLst>
          </p:cNvPr>
          <p:cNvSpPr>
            <a:spLocks noGrp="1"/>
          </p:cNvSpPr>
          <p:nvPr>
            <p:ph sz="half" idx="1"/>
          </p:nvPr>
        </p:nvSpPr>
        <p:spPr/>
        <p:txBody>
          <a:bodyPr/>
          <a:lstStyle/>
          <a:p>
            <a:pPr lvl="1"/>
            <a:r>
              <a:rPr lang="en-US" dirty="0"/>
              <a:t>Slow-Twitch Fatigue Resistant Fibers</a:t>
            </a:r>
          </a:p>
          <a:p>
            <a:pPr lvl="1"/>
            <a:r>
              <a:rPr lang="en-US" dirty="0"/>
              <a:t>Fast Twitch Fatigable Fibers</a:t>
            </a:r>
          </a:p>
          <a:p>
            <a:pPr lvl="1"/>
            <a:r>
              <a:rPr lang="en-US" dirty="0"/>
              <a:t>Fast Twitch Fatigue Resistant Fibers</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F61A5E89-1DDB-4DA2-B8E4-873A522338C3}"/>
              </a:ext>
            </a:extLst>
          </p:cNvPr>
          <p:cNvSpPr>
            <a:spLocks noGrp="1" noChangeArrowheads="1"/>
          </p:cNvSpPr>
          <p:nvPr>
            <p:ph type="title"/>
          </p:nvPr>
        </p:nvSpPr>
        <p:spPr/>
        <p:txBody>
          <a:bodyPr/>
          <a:lstStyle/>
          <a:p>
            <a:pPr fontAlgn="auto">
              <a:spcAft>
                <a:spcPts val="0"/>
              </a:spcAft>
              <a:defRPr/>
            </a:pPr>
            <a:r>
              <a:rPr lang="en-US" altLang="en-US"/>
              <a:t>Slow-Twitch Fatigue Resistant Fibers</a:t>
            </a:r>
          </a:p>
        </p:txBody>
      </p:sp>
      <p:sp>
        <p:nvSpPr>
          <p:cNvPr id="37891" name="Rectangle 3">
            <a:extLst>
              <a:ext uri="{FF2B5EF4-FFF2-40B4-BE49-F238E27FC236}">
                <a16:creationId xmlns:a16="http://schemas.microsoft.com/office/drawing/2014/main" id="{338DDC0B-A975-4A02-A62A-D3B0E00350E7}"/>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Red color reflects plentiful supply of myoglobin which stores oxygen</a:t>
            </a:r>
          </a:p>
          <a:p>
            <a:pPr lvl="1"/>
            <a:r>
              <a:rPr lang="en-US" altLang="en-US" dirty="0"/>
              <a:t>Abundant mitochondria</a:t>
            </a:r>
          </a:p>
          <a:p>
            <a:pPr lvl="1"/>
            <a:r>
              <a:rPr lang="en-US" altLang="en-US" dirty="0"/>
              <a:t>Good blood supply</a:t>
            </a:r>
          </a:p>
          <a:p>
            <a:pPr lvl="1"/>
            <a:r>
              <a:rPr lang="en-US" altLang="en-US" dirty="0"/>
              <a:t>Specialized for endurance</a:t>
            </a:r>
          </a:p>
          <a:p>
            <a:pPr lvl="1"/>
            <a:endParaRPr lang="en-US" altLang="en-US" dirty="0"/>
          </a:p>
          <a:p>
            <a:pPr lvl="1"/>
            <a:r>
              <a:rPr lang="en-US" altLang="en-US" dirty="0"/>
              <a:t>Example: long distance runners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C3A3A0FD-A5C1-45FB-A9B7-AE3C164B25E4}"/>
              </a:ext>
            </a:extLst>
          </p:cNvPr>
          <p:cNvSpPr>
            <a:spLocks noGrp="1" noChangeArrowheads="1"/>
          </p:cNvSpPr>
          <p:nvPr>
            <p:ph type="title"/>
          </p:nvPr>
        </p:nvSpPr>
        <p:spPr/>
        <p:txBody>
          <a:bodyPr/>
          <a:lstStyle/>
          <a:p>
            <a:pPr fontAlgn="auto">
              <a:spcAft>
                <a:spcPts val="0"/>
              </a:spcAft>
              <a:defRPr/>
            </a:pPr>
            <a:r>
              <a:rPr lang="en-US" altLang="en-US"/>
              <a:t>Fast Twitch Fatigable Fibers</a:t>
            </a:r>
          </a:p>
        </p:txBody>
      </p:sp>
      <p:sp>
        <p:nvSpPr>
          <p:cNvPr id="38915" name="Rectangle 3">
            <a:extLst>
              <a:ext uri="{FF2B5EF4-FFF2-40B4-BE49-F238E27FC236}">
                <a16:creationId xmlns:a16="http://schemas.microsoft.com/office/drawing/2014/main" id="{3E8ACA0A-DD01-4DA6-976A-E6589787B76B}"/>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White fibers</a:t>
            </a:r>
          </a:p>
          <a:p>
            <a:pPr lvl="1"/>
            <a:r>
              <a:rPr lang="en-US" altLang="en-US" dirty="0"/>
              <a:t>Contract rapidly</a:t>
            </a:r>
          </a:p>
          <a:p>
            <a:pPr lvl="1"/>
            <a:r>
              <a:rPr lang="en-US" altLang="en-US" dirty="0"/>
              <a:t>Few mitochondria but large glycogen reserves</a:t>
            </a:r>
          </a:p>
          <a:p>
            <a:pPr lvl="1"/>
            <a:r>
              <a:rPr lang="en-US" altLang="en-US" dirty="0"/>
              <a:t>Extremely powerful but fatigue quickly</a:t>
            </a:r>
          </a:p>
          <a:p>
            <a:pPr lvl="1"/>
            <a:endParaRPr lang="en-US" altLang="en-US" dirty="0"/>
          </a:p>
          <a:p>
            <a:pPr lvl="1"/>
            <a:r>
              <a:rPr lang="en-US" altLang="en-US" dirty="0"/>
              <a:t>Example: sprinters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2DA02F28-30EF-4A16-8110-775972C5F970}"/>
              </a:ext>
            </a:extLst>
          </p:cNvPr>
          <p:cNvSpPr>
            <a:spLocks noGrp="1" noChangeArrowheads="1"/>
          </p:cNvSpPr>
          <p:nvPr>
            <p:ph type="title"/>
          </p:nvPr>
        </p:nvSpPr>
        <p:spPr/>
        <p:txBody>
          <a:bodyPr/>
          <a:lstStyle/>
          <a:p>
            <a:pPr fontAlgn="auto">
              <a:spcAft>
                <a:spcPts val="0"/>
              </a:spcAft>
              <a:defRPr/>
            </a:pPr>
            <a:r>
              <a:rPr lang="en-US" altLang="en-US"/>
              <a:t>Fast Twitch Fatigue Resistant Fibers</a:t>
            </a:r>
          </a:p>
        </p:txBody>
      </p:sp>
      <p:sp>
        <p:nvSpPr>
          <p:cNvPr id="39939" name="Rectangle 3">
            <a:extLst>
              <a:ext uri="{FF2B5EF4-FFF2-40B4-BE49-F238E27FC236}">
                <a16:creationId xmlns:a16="http://schemas.microsoft.com/office/drawing/2014/main" id="{D9ADD26D-C47E-4080-A21A-ADB98E549506}"/>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t>In between slow twitch and fast twitch fatigable in power and endurance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35FC2ACE-C542-465C-92CF-6CDA9445B33D}"/>
              </a:ext>
            </a:extLst>
          </p:cNvPr>
          <p:cNvSpPr>
            <a:spLocks noGrp="1" noChangeArrowheads="1"/>
          </p:cNvSpPr>
          <p:nvPr>
            <p:ph type="title"/>
          </p:nvPr>
        </p:nvSpPr>
        <p:spPr/>
        <p:txBody>
          <a:bodyPr/>
          <a:lstStyle/>
          <a:p>
            <a:pPr fontAlgn="auto">
              <a:spcAft>
                <a:spcPts val="0"/>
              </a:spcAft>
              <a:defRPr/>
            </a:pPr>
            <a:r>
              <a:rPr lang="en-US" altLang="en-US"/>
              <a:t>Smooth Muscle</a:t>
            </a:r>
          </a:p>
        </p:txBody>
      </p:sp>
      <p:sp>
        <p:nvSpPr>
          <p:cNvPr id="2" name="Content Placeholder 1">
            <a:extLst>
              <a:ext uri="{FF2B5EF4-FFF2-40B4-BE49-F238E27FC236}">
                <a16:creationId xmlns:a16="http://schemas.microsoft.com/office/drawing/2014/main" id="{93EA12A1-5BEC-45EF-A478-8BA7C6E2AD14}"/>
              </a:ext>
            </a:extLst>
          </p:cNvPr>
          <p:cNvSpPr>
            <a:spLocks noGrp="1"/>
          </p:cNvSpPr>
          <p:nvPr>
            <p:ph sz="half" idx="1"/>
          </p:nvPr>
        </p:nvSpPr>
        <p:spPr/>
        <p:txBody>
          <a:bodyPr/>
          <a:lstStyle/>
          <a:p>
            <a:pPr lvl="1"/>
            <a:r>
              <a:rPr lang="en-US" dirty="0"/>
              <a:t>Microscopic Structure &amp; Arrangement of Smooth Muscle</a:t>
            </a:r>
          </a:p>
          <a:p>
            <a:pPr lvl="2"/>
            <a:r>
              <a:rPr lang="en-US" dirty="0"/>
              <a:t>Spindle shaped cells</a:t>
            </a:r>
          </a:p>
          <a:p>
            <a:pPr lvl="2"/>
            <a:r>
              <a:rPr lang="en-US" dirty="0"/>
              <a:t>One centrally located nucleus</a:t>
            </a:r>
          </a:p>
          <a:p>
            <a:pPr lvl="2"/>
            <a:r>
              <a:rPr lang="en-US" dirty="0"/>
              <a:t>No striations present</a:t>
            </a:r>
          </a:p>
          <a:p>
            <a:pPr lvl="1"/>
            <a:r>
              <a:rPr lang="en-US" dirty="0"/>
              <a:t>Single-Unit Smooth Muscle</a:t>
            </a:r>
          </a:p>
          <a:p>
            <a:pPr lvl="1"/>
            <a:r>
              <a:rPr lang="en-US" dirty="0"/>
              <a:t>Multiunit Smooth Muscle</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E3AC73ED-D8BD-4A7B-B0EF-6B021BD0693D}"/>
              </a:ext>
            </a:extLst>
          </p:cNvPr>
          <p:cNvSpPr>
            <a:spLocks noGrp="1" noChangeArrowheads="1"/>
          </p:cNvSpPr>
          <p:nvPr>
            <p:ph type="title"/>
          </p:nvPr>
        </p:nvSpPr>
        <p:spPr/>
        <p:txBody>
          <a:bodyPr/>
          <a:lstStyle/>
          <a:p>
            <a:pPr fontAlgn="auto">
              <a:spcAft>
                <a:spcPts val="0"/>
              </a:spcAft>
              <a:defRPr/>
            </a:pPr>
            <a:r>
              <a:rPr lang="en-US" altLang="en-US"/>
              <a:t>Types of Smooth Muscles</a:t>
            </a:r>
          </a:p>
        </p:txBody>
      </p:sp>
      <p:sp>
        <p:nvSpPr>
          <p:cNvPr id="43011" name="Rectangle 3">
            <a:extLst>
              <a:ext uri="{FF2B5EF4-FFF2-40B4-BE49-F238E27FC236}">
                <a16:creationId xmlns:a16="http://schemas.microsoft.com/office/drawing/2014/main" id="{3C539987-A716-422B-92B6-F1FE84E16735}"/>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Varies in the following ways:</a:t>
            </a:r>
          </a:p>
          <a:p>
            <a:pPr lvl="2"/>
            <a:r>
              <a:rPr lang="en-US" altLang="en-US" dirty="0"/>
              <a:t>Fiber arrangement &amp; organization </a:t>
            </a:r>
          </a:p>
          <a:p>
            <a:pPr lvl="2"/>
            <a:r>
              <a:rPr lang="en-US" altLang="en-US" dirty="0"/>
              <a:t>Responsiveness to various stimuli</a:t>
            </a:r>
          </a:p>
          <a:p>
            <a:pPr lvl="2"/>
            <a:r>
              <a:rPr lang="en-US" altLang="en-US" dirty="0"/>
              <a:t>Innervation</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7C7719CB-1E6E-4EC8-8758-378E934D87E8}"/>
              </a:ext>
            </a:extLst>
          </p:cNvPr>
          <p:cNvSpPr>
            <a:spLocks noGrp="1" noChangeArrowheads="1"/>
          </p:cNvSpPr>
          <p:nvPr>
            <p:ph type="title"/>
          </p:nvPr>
        </p:nvSpPr>
        <p:spPr/>
        <p:txBody>
          <a:bodyPr/>
          <a:lstStyle/>
          <a:p>
            <a:pPr fontAlgn="auto">
              <a:spcAft>
                <a:spcPts val="0"/>
              </a:spcAft>
              <a:defRPr/>
            </a:pPr>
            <a:r>
              <a:rPr lang="en-US" altLang="en-US"/>
              <a:t>Single-Unit Smooth Muscle</a:t>
            </a:r>
          </a:p>
        </p:txBody>
      </p:sp>
      <p:sp>
        <p:nvSpPr>
          <p:cNvPr id="44035" name="Rectangle 3">
            <a:extLst>
              <a:ext uri="{FF2B5EF4-FFF2-40B4-BE49-F238E27FC236}">
                <a16:creationId xmlns:a16="http://schemas.microsoft.com/office/drawing/2014/main" id="{24E3701E-B97D-47C1-9F65-CF8C67B2F14B}"/>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More common</a:t>
            </a:r>
          </a:p>
          <a:p>
            <a:pPr lvl="1"/>
            <a:r>
              <a:rPr lang="en-US" altLang="en-US" dirty="0"/>
              <a:t>Also called visceral muscle</a:t>
            </a:r>
          </a:p>
          <a:p>
            <a:pPr lvl="1"/>
            <a:r>
              <a:rPr lang="en-US" altLang="en-US" dirty="0"/>
              <a:t>Contract as unit &amp; rhythmically “talk” to one another through gap junctions</a:t>
            </a:r>
          </a:p>
          <a:p>
            <a:pPr lvl="1"/>
            <a:r>
              <a:rPr lang="en-US" altLang="en-US" dirty="0"/>
              <a:t>Arranged in sheets</a:t>
            </a:r>
          </a:p>
          <a:p>
            <a:endParaRPr lang="en-US"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D84B88FF-5867-4F5B-8A4E-B3B3377FB992}"/>
              </a:ext>
            </a:extLst>
          </p:cNvPr>
          <p:cNvSpPr>
            <a:spLocks noGrp="1" noChangeArrowheads="1"/>
          </p:cNvSpPr>
          <p:nvPr>
            <p:ph type="title"/>
          </p:nvPr>
        </p:nvSpPr>
        <p:spPr/>
        <p:txBody>
          <a:bodyPr/>
          <a:lstStyle/>
          <a:p>
            <a:pPr fontAlgn="auto">
              <a:spcAft>
                <a:spcPts val="0"/>
              </a:spcAft>
              <a:defRPr/>
            </a:pPr>
            <a:r>
              <a:rPr lang="en-US" altLang="en-US"/>
              <a:t>Multiunit Smooth Muscle</a:t>
            </a:r>
          </a:p>
        </p:txBody>
      </p:sp>
      <p:sp>
        <p:nvSpPr>
          <p:cNvPr id="45059" name="Rectangle 3">
            <a:extLst>
              <a:ext uri="{FF2B5EF4-FFF2-40B4-BE49-F238E27FC236}">
                <a16:creationId xmlns:a16="http://schemas.microsoft.com/office/drawing/2014/main" id="{09A61A62-0502-45FB-9D2A-B328B959AB95}"/>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Located in large airways of lungs, arrector pili, internal eye (pupil) &amp; large arteries</a:t>
            </a:r>
          </a:p>
          <a:p>
            <a:pPr lvl="1"/>
            <a:r>
              <a:rPr lang="en-US" altLang="en-US" dirty="0"/>
              <a:t>No gap junctions so they act as individual cells</a:t>
            </a:r>
          </a:p>
          <a:p>
            <a:pPr lvl="1"/>
            <a:r>
              <a:rPr lang="en-US" altLang="en-US" dirty="0"/>
              <a:t>Many nerve ending attachments</a:t>
            </a:r>
          </a:p>
          <a:p>
            <a:endParaRPr lang="en-US"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F9D431B7-70B2-402F-9237-6EF38AA3A52E}"/>
              </a:ext>
            </a:extLst>
          </p:cNvPr>
          <p:cNvSpPr>
            <a:spLocks noGrp="1" noChangeArrowheads="1"/>
          </p:cNvSpPr>
          <p:nvPr>
            <p:ph type="title"/>
          </p:nvPr>
        </p:nvSpPr>
        <p:spPr/>
        <p:txBody>
          <a:bodyPr/>
          <a:lstStyle/>
          <a:p>
            <a:pPr fontAlgn="auto">
              <a:spcAft>
                <a:spcPts val="0"/>
              </a:spcAft>
              <a:defRPr/>
            </a:pPr>
            <a:r>
              <a:rPr lang="en-US" altLang="en-US"/>
              <a:t>Interactions of Skeletal Muscles</a:t>
            </a:r>
          </a:p>
        </p:txBody>
      </p:sp>
      <p:sp>
        <p:nvSpPr>
          <p:cNvPr id="46083" name="Rectangle 3">
            <a:extLst>
              <a:ext uri="{FF2B5EF4-FFF2-40B4-BE49-F238E27FC236}">
                <a16:creationId xmlns:a16="http://schemas.microsoft.com/office/drawing/2014/main" id="{D59D1D56-CC57-4D5A-96EF-CF9E4C6CAFBA}"/>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Groups of muscles work either together or in opposition to achieve a wide variety of movements</a:t>
            </a:r>
          </a:p>
          <a:p>
            <a:pPr lvl="1"/>
            <a:r>
              <a:rPr lang="en-US" altLang="en-US" dirty="0"/>
              <a:t>Muscles can only pull, NEVER push</a:t>
            </a:r>
          </a:p>
          <a:p>
            <a:pPr lvl="1"/>
            <a:r>
              <a:rPr lang="en-US" altLang="en-US" dirty="0"/>
              <a:t>Contraction ONLY</a:t>
            </a:r>
          </a:p>
          <a:p>
            <a:pPr lvl="1"/>
            <a:r>
              <a:rPr lang="en-US" altLang="en-US" dirty="0"/>
              <a:t>Insertion:  attachment on movable bone</a:t>
            </a:r>
          </a:p>
          <a:p>
            <a:pPr lvl="1"/>
            <a:r>
              <a:rPr lang="en-US" altLang="en-US" dirty="0"/>
              <a:t>Origin:  fixed or immovable point of attachment</a:t>
            </a:r>
          </a:p>
        </p:txBody>
      </p:sp>
      <p:sp>
        <p:nvSpPr>
          <p:cNvPr id="2" name="Content Placeholder 1">
            <a:extLst>
              <a:ext uri="{FF2B5EF4-FFF2-40B4-BE49-F238E27FC236}">
                <a16:creationId xmlns:a16="http://schemas.microsoft.com/office/drawing/2014/main" id="{AB5AEBD7-AAF0-43FE-AEDC-A0B0FAC0EC70}"/>
              </a:ext>
            </a:extLst>
          </p:cNvPr>
          <p:cNvSpPr>
            <a:spLocks noGrp="1"/>
          </p:cNvSpPr>
          <p:nvPr>
            <p:ph sz="half" idx="10"/>
          </p:nvPr>
        </p:nvSpPr>
        <p:spPr/>
        <p:txBody>
          <a:bodyPr/>
          <a:lstStyle/>
          <a:p>
            <a:pPr lvl="1"/>
            <a:r>
              <a:rPr lang="en-US" altLang="en-US" dirty="0"/>
              <a:t>Prime Movers/Agonists:  assume major responsibility for movement</a:t>
            </a:r>
          </a:p>
          <a:p>
            <a:pPr lvl="1"/>
            <a:r>
              <a:rPr lang="en-US" altLang="en-US" dirty="0"/>
              <a:t>Antagonists:  muscles that oppose, or reverse, a particular movement</a:t>
            </a:r>
          </a:p>
          <a:p>
            <a:pPr lvl="1"/>
            <a:r>
              <a:rPr lang="en-US" altLang="en-US" dirty="0"/>
              <a:t>Synergists:  promote the same movement or reduce undesirable movements</a:t>
            </a:r>
          </a:p>
          <a:p>
            <a:pPr lvl="1"/>
            <a:r>
              <a:rPr lang="en-US" altLang="en-US" dirty="0"/>
              <a:t>Fixators:  immobilize a bone or muscle’s origin</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344AA09D-13B9-40CF-AEA1-1C1023C69E06}"/>
              </a:ext>
            </a:extLst>
          </p:cNvPr>
          <p:cNvSpPr>
            <a:spLocks noGrp="1" noChangeArrowheads="1"/>
          </p:cNvSpPr>
          <p:nvPr>
            <p:ph type="title"/>
          </p:nvPr>
        </p:nvSpPr>
        <p:spPr/>
        <p:txBody>
          <a:bodyPr/>
          <a:lstStyle/>
          <a:p>
            <a:pPr fontAlgn="auto">
              <a:spcAft>
                <a:spcPts val="0"/>
              </a:spcAft>
              <a:defRPr/>
            </a:pPr>
            <a:r>
              <a:rPr lang="en-US" altLang="en-US" dirty="0"/>
              <a:t>Movements at Joints</a:t>
            </a:r>
          </a:p>
        </p:txBody>
      </p:sp>
      <p:sp>
        <p:nvSpPr>
          <p:cNvPr id="48131" name="Rectangle 3">
            <a:extLst>
              <a:ext uri="{FF2B5EF4-FFF2-40B4-BE49-F238E27FC236}">
                <a16:creationId xmlns:a16="http://schemas.microsoft.com/office/drawing/2014/main" id="{7F5B601F-EF30-407F-8D24-0B6A0B73EC84}"/>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Flexion: decreases angle between two bones</a:t>
            </a:r>
          </a:p>
          <a:p>
            <a:pPr lvl="1"/>
            <a:r>
              <a:rPr lang="en-US" altLang="en-US" dirty="0"/>
              <a:t>Extension: increases angle between two bones</a:t>
            </a:r>
          </a:p>
          <a:p>
            <a:pPr lvl="1"/>
            <a:r>
              <a:rPr lang="en-US" altLang="en-US" dirty="0"/>
              <a:t>Hyperextension: increases angle between two bones beyond anatomical position</a:t>
            </a:r>
          </a:p>
          <a:p>
            <a:pPr lvl="1"/>
            <a:r>
              <a:rPr lang="en-US" altLang="en-US" dirty="0"/>
              <a:t>Dorsiflexion: moves the sole of the foot upward</a:t>
            </a:r>
          </a:p>
          <a:p>
            <a:pPr lvl="1"/>
            <a:r>
              <a:rPr lang="en-US" altLang="en-US" dirty="0"/>
              <a:t>Plantar flexion (extension): moves the sole of the foot downward as in standing on the toes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3D3AAF2E-D5F1-46D1-AA99-528F41E5B1E9}"/>
              </a:ext>
            </a:extLst>
          </p:cNvPr>
          <p:cNvSpPr>
            <a:spLocks noGrp="1" noChangeArrowheads="1"/>
          </p:cNvSpPr>
          <p:nvPr>
            <p:ph type="title"/>
          </p:nvPr>
        </p:nvSpPr>
        <p:spPr/>
        <p:txBody>
          <a:bodyPr/>
          <a:lstStyle/>
          <a:p>
            <a:pPr fontAlgn="auto">
              <a:spcAft>
                <a:spcPts val="0"/>
              </a:spcAft>
              <a:defRPr/>
            </a:pPr>
            <a:r>
              <a:rPr lang="en-US" altLang="en-US">
                <a:latin typeface="Arial Alternative" pitchFamily="49" charset="2"/>
              </a:rPr>
              <a:t>Overview of Muscle</a:t>
            </a:r>
          </a:p>
        </p:txBody>
      </p:sp>
      <p:sp>
        <p:nvSpPr>
          <p:cNvPr id="18435" name="Rectangle 3">
            <a:extLst>
              <a:ext uri="{FF2B5EF4-FFF2-40B4-BE49-F238E27FC236}">
                <a16:creationId xmlns:a16="http://schemas.microsoft.com/office/drawing/2014/main" id="{53A8BBA3-D785-456F-B950-D0297522C6BF}"/>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Muscle Types</a:t>
            </a:r>
          </a:p>
          <a:p>
            <a:pPr lvl="2"/>
            <a:r>
              <a:rPr lang="en-US" altLang="en-US" dirty="0"/>
              <a:t>Skeletal: striated, voluntary</a:t>
            </a:r>
          </a:p>
          <a:p>
            <a:pPr lvl="2"/>
            <a:r>
              <a:rPr lang="en-US" altLang="en-US" dirty="0"/>
              <a:t>Cardiac: only in heart, striated, involuntary</a:t>
            </a:r>
          </a:p>
          <a:p>
            <a:pPr lvl="2"/>
            <a:r>
              <a:rPr lang="en-US" altLang="en-US" dirty="0"/>
              <a:t>Smooth/Visceral:  walls of organs, not striated, involuntary             </a:t>
            </a:r>
          </a:p>
          <a:p>
            <a:pPr lvl="1"/>
            <a:endParaRPr lang="en-US"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42CA6-BB2A-4378-B258-586D56A5A660}"/>
              </a:ext>
            </a:extLst>
          </p:cNvPr>
          <p:cNvSpPr>
            <a:spLocks noGrp="1"/>
          </p:cNvSpPr>
          <p:nvPr>
            <p:ph type="title"/>
          </p:nvPr>
        </p:nvSpPr>
        <p:spPr/>
        <p:txBody>
          <a:bodyPr/>
          <a:lstStyle/>
          <a:p>
            <a:r>
              <a:rPr lang="en-US" dirty="0"/>
              <a:t>Movements at Joints</a:t>
            </a:r>
          </a:p>
        </p:txBody>
      </p:sp>
      <p:sp>
        <p:nvSpPr>
          <p:cNvPr id="49155" name="Rectangle 3">
            <a:extLst>
              <a:ext uri="{FF2B5EF4-FFF2-40B4-BE49-F238E27FC236}">
                <a16:creationId xmlns:a16="http://schemas.microsoft.com/office/drawing/2014/main" id="{9D292DFF-1B4E-4B61-9820-2A93F4410483}"/>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Adduction:  moving a body part toward the midline</a:t>
            </a:r>
          </a:p>
          <a:p>
            <a:pPr lvl="1"/>
            <a:r>
              <a:rPr lang="en-US" altLang="en-US" dirty="0"/>
              <a:t>Abduction:  moving a body part away from the midline</a:t>
            </a:r>
          </a:p>
          <a:p>
            <a:pPr lvl="1"/>
            <a:r>
              <a:rPr lang="en-US" altLang="en-US" dirty="0"/>
              <a:t>Circumduction:  the distal end of an extremity inscribes a circle while the shaft inscribes a cone</a:t>
            </a:r>
          </a:p>
          <a:p>
            <a:pPr>
              <a:buFont typeface="Wingdings" panose="05000000000000000000" pitchFamily="2" charset="2"/>
              <a:buNone/>
            </a:pPr>
            <a:endParaRPr lang="en-US"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23275-6D36-4F79-B1A3-B2DE931D4C77}"/>
              </a:ext>
            </a:extLst>
          </p:cNvPr>
          <p:cNvSpPr>
            <a:spLocks noGrp="1"/>
          </p:cNvSpPr>
          <p:nvPr>
            <p:ph type="title"/>
          </p:nvPr>
        </p:nvSpPr>
        <p:spPr/>
        <p:txBody>
          <a:bodyPr/>
          <a:lstStyle/>
          <a:p>
            <a:r>
              <a:rPr lang="en-US" dirty="0"/>
              <a:t>Movements at Joints</a:t>
            </a:r>
          </a:p>
        </p:txBody>
      </p:sp>
      <p:sp>
        <p:nvSpPr>
          <p:cNvPr id="50179" name="Rectangle 3">
            <a:extLst>
              <a:ext uri="{FF2B5EF4-FFF2-40B4-BE49-F238E27FC236}">
                <a16:creationId xmlns:a16="http://schemas.microsoft.com/office/drawing/2014/main" id="{77D6A086-D4D6-42C3-AB3E-1E9621977ABF}"/>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Rotation: revolving a part about the longitudinal axis</a:t>
            </a:r>
          </a:p>
          <a:p>
            <a:pPr lvl="1"/>
            <a:r>
              <a:rPr lang="en-US" altLang="en-US" dirty="0"/>
              <a:t>Supination: turn the palm upward</a:t>
            </a:r>
          </a:p>
          <a:p>
            <a:pPr lvl="1"/>
            <a:r>
              <a:rPr lang="en-US" altLang="en-US" dirty="0"/>
              <a:t>Pronation: turn the palm downward</a:t>
            </a:r>
          </a:p>
          <a:p>
            <a:pPr lvl="1"/>
            <a:r>
              <a:rPr lang="en-US" altLang="en-US" dirty="0"/>
              <a:t>Inversion: turn the plantar surface away from the midline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F5CE3-D27D-4913-AC6E-4D6F23C8BC00}"/>
              </a:ext>
            </a:extLst>
          </p:cNvPr>
          <p:cNvSpPr>
            <a:spLocks noGrp="1"/>
          </p:cNvSpPr>
          <p:nvPr>
            <p:ph type="title"/>
          </p:nvPr>
        </p:nvSpPr>
        <p:spPr/>
        <p:txBody>
          <a:bodyPr/>
          <a:lstStyle/>
          <a:p>
            <a:r>
              <a:rPr lang="en-US" dirty="0"/>
              <a:t>Muscles</a:t>
            </a:r>
          </a:p>
        </p:txBody>
      </p:sp>
      <p:sp>
        <p:nvSpPr>
          <p:cNvPr id="51203" name="Rectangle 3">
            <a:extLst>
              <a:ext uri="{FF2B5EF4-FFF2-40B4-BE49-F238E27FC236}">
                <a16:creationId xmlns:a16="http://schemas.microsoft.com/office/drawing/2014/main" id="{73D26B54-1EDD-4D75-B4DE-340DF13F14F6}"/>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Gluteus maximus</a:t>
            </a:r>
          </a:p>
          <a:p>
            <a:r>
              <a:rPr lang="en-US" altLang="en-US" dirty="0"/>
              <a:t>Gluteus </a:t>
            </a:r>
            <a:r>
              <a:rPr lang="en-US" altLang="en-US" dirty="0" err="1"/>
              <a:t>medius</a:t>
            </a:r>
            <a:endParaRPr lang="en-US" altLang="en-US" dirty="0"/>
          </a:p>
          <a:p>
            <a:r>
              <a:rPr lang="en-US" altLang="en-US" dirty="0"/>
              <a:t>Gluteus </a:t>
            </a:r>
            <a:r>
              <a:rPr lang="en-US" altLang="en-US" dirty="0" err="1"/>
              <a:t>minimus</a:t>
            </a:r>
            <a:endParaRPr lang="en-US" altLang="en-US" dirty="0"/>
          </a:p>
          <a:p>
            <a:endParaRPr lang="en-US"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D7D072F4-9150-4225-A812-50517B83CF9C}"/>
              </a:ext>
            </a:extLst>
          </p:cNvPr>
          <p:cNvSpPr>
            <a:spLocks noGrp="1" noChangeArrowheads="1"/>
          </p:cNvSpPr>
          <p:nvPr>
            <p:ph type="title"/>
          </p:nvPr>
        </p:nvSpPr>
        <p:spPr/>
        <p:txBody>
          <a:bodyPr/>
          <a:lstStyle/>
          <a:p>
            <a:pPr fontAlgn="auto">
              <a:spcAft>
                <a:spcPts val="0"/>
              </a:spcAft>
              <a:defRPr/>
            </a:pPr>
            <a:r>
              <a:rPr lang="en-US" altLang="en-US"/>
              <a:t>Functions</a:t>
            </a:r>
          </a:p>
        </p:txBody>
      </p:sp>
      <p:sp>
        <p:nvSpPr>
          <p:cNvPr id="19459" name="Rectangle 3">
            <a:extLst>
              <a:ext uri="{FF2B5EF4-FFF2-40B4-BE49-F238E27FC236}">
                <a16:creationId xmlns:a16="http://schemas.microsoft.com/office/drawing/2014/main" id="{96C2BFB4-8520-4E42-922E-EBE60B917DE7}"/>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Movement</a:t>
            </a:r>
          </a:p>
          <a:p>
            <a:pPr lvl="1"/>
            <a:r>
              <a:rPr lang="en-US" altLang="en-US" dirty="0"/>
              <a:t>Posture maintenance</a:t>
            </a:r>
          </a:p>
          <a:p>
            <a:pPr lvl="1"/>
            <a:r>
              <a:rPr lang="en-US" altLang="en-US" dirty="0"/>
              <a:t>Heat generation (3/4 of energy produced by ATP escapes as heat)</a:t>
            </a:r>
          </a:p>
          <a:p>
            <a:pPr lvl="1"/>
            <a:r>
              <a:rPr lang="en-US" altLang="en-US" dirty="0"/>
              <a:t>Stabilization of joints</a:t>
            </a:r>
          </a:p>
          <a:p>
            <a:pPr lvl="1"/>
            <a:r>
              <a:rPr lang="en-US" altLang="en-US" dirty="0"/>
              <a:t>Protection of some internal organs</a:t>
            </a:r>
          </a:p>
          <a:p>
            <a:pPr>
              <a:buFont typeface="Wingdings" panose="05000000000000000000" pitchFamily="2" charset="2"/>
              <a:buNone/>
            </a:pPr>
            <a:endParaRPr lang="en-US"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EE020A-4840-4102-8CB9-55E98A3C3F60}"/>
              </a:ext>
            </a:extLst>
          </p:cNvPr>
          <p:cNvSpPr>
            <a:spLocks noGrp="1"/>
          </p:cNvSpPr>
          <p:nvPr>
            <p:ph sz="half" idx="1"/>
          </p:nvPr>
        </p:nvSpPr>
        <p:spPr>
          <a:xfrm>
            <a:off x="740664" y="407209"/>
            <a:ext cx="11055750" cy="6082301"/>
          </a:xfrm>
        </p:spPr>
        <p:txBody>
          <a:bodyPr anchor="ctr"/>
          <a:lstStyle/>
          <a:p>
            <a:pPr algn="ctr"/>
            <a:r>
              <a:rPr lang="en-US" altLang="en-US" sz="3600" b="1" spc="-60" dirty="0">
                <a:solidFill>
                  <a:srgbClr val="000000"/>
                </a:solidFill>
                <a:latin typeface="Open Sans SemiBold" charset="0"/>
              </a:rPr>
              <a:t>Skeletal Muscle</a:t>
            </a:r>
          </a:p>
          <a:p>
            <a:pPr lvl="0" algn="ctr">
              <a:lnSpc>
                <a:spcPct val="90000"/>
              </a:lnSpc>
            </a:pPr>
            <a:r>
              <a:rPr lang="en-US" altLang="en-US" sz="2800" dirty="0">
                <a:solidFill>
                  <a:srgbClr val="20306A"/>
                </a:solidFill>
              </a:rPr>
              <a:t>Gross Anatomy</a:t>
            </a:r>
          </a:p>
          <a:p>
            <a:pPr algn="ctr"/>
            <a:endParaRPr lang="en-US" altLang="en-US" sz="3600" b="1" spc="-60" dirty="0">
              <a:solidFill>
                <a:srgbClr val="000000"/>
              </a:solidFill>
              <a:latin typeface="Open Sans SemiBold" charset="0"/>
            </a:endParaRPr>
          </a:p>
          <a:p>
            <a:pPr algn="ctr"/>
            <a:endParaRPr lang="en-US" dirty="0"/>
          </a:p>
        </p:txBody>
      </p:sp>
    </p:spTree>
    <p:extLst>
      <p:ext uri="{BB962C8B-B14F-4D97-AF65-F5344CB8AC3E}">
        <p14:creationId xmlns:p14="http://schemas.microsoft.com/office/powerpoint/2010/main" val="3606960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CCE357E0-CD6F-4854-BC45-A1A0D809A896}"/>
              </a:ext>
            </a:extLst>
          </p:cNvPr>
          <p:cNvSpPr>
            <a:spLocks noGrp="1" noChangeArrowheads="1"/>
          </p:cNvSpPr>
          <p:nvPr>
            <p:ph type="title"/>
          </p:nvPr>
        </p:nvSpPr>
        <p:spPr/>
        <p:txBody>
          <a:bodyPr/>
          <a:lstStyle/>
          <a:p>
            <a:pPr fontAlgn="auto">
              <a:spcAft>
                <a:spcPts val="0"/>
              </a:spcAft>
              <a:defRPr/>
            </a:pPr>
            <a:r>
              <a:rPr lang="en-US" altLang="en-US"/>
              <a:t>Muscle: Organ</a:t>
            </a:r>
          </a:p>
        </p:txBody>
      </p:sp>
      <p:sp>
        <p:nvSpPr>
          <p:cNvPr id="21507" name="Rectangle 3">
            <a:extLst>
              <a:ext uri="{FF2B5EF4-FFF2-40B4-BE49-F238E27FC236}">
                <a16:creationId xmlns:a16="http://schemas.microsoft.com/office/drawing/2014/main" id="{865613D1-5487-49BD-B7AF-F8DD16E521C0}"/>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Consists of hundreds to thousands of muscle cells (fibers)</a:t>
            </a:r>
          </a:p>
          <a:p>
            <a:pPr lvl="1"/>
            <a:r>
              <a:rPr lang="en-US" altLang="en-US" dirty="0"/>
              <a:t>Covered by epimysium (connective tissue that binds muscles into functional groups)</a:t>
            </a:r>
          </a:p>
          <a:p>
            <a:pPr lvl="1"/>
            <a:r>
              <a:rPr lang="en-US" altLang="en-US" dirty="0"/>
              <a:t>Blood vessels &amp; nerve fibers</a:t>
            </a:r>
          </a:p>
          <a:p>
            <a:pPr lvl="1"/>
            <a:r>
              <a:rPr lang="en-US" altLang="en-US" dirty="0"/>
              <a:t>Fascicle: portion of muscle (bundle of muscle cells surrounded by perimysium)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6E2D0EDC-81D0-4BE9-B131-F786CF57EB5E}"/>
              </a:ext>
            </a:extLst>
          </p:cNvPr>
          <p:cNvSpPr>
            <a:spLocks noGrp="1" noChangeArrowheads="1"/>
          </p:cNvSpPr>
          <p:nvPr>
            <p:ph type="title"/>
          </p:nvPr>
        </p:nvSpPr>
        <p:spPr/>
        <p:txBody>
          <a:bodyPr/>
          <a:lstStyle/>
          <a:p>
            <a:pPr fontAlgn="auto">
              <a:spcAft>
                <a:spcPts val="0"/>
              </a:spcAft>
              <a:defRPr/>
            </a:pPr>
            <a:r>
              <a:rPr lang="en-US" altLang="en-US"/>
              <a:t>Skeletal Muscle Fiber = Muscle Cell</a:t>
            </a:r>
          </a:p>
        </p:txBody>
      </p:sp>
      <p:sp>
        <p:nvSpPr>
          <p:cNvPr id="22531" name="Rectangle 3">
            <a:extLst>
              <a:ext uri="{FF2B5EF4-FFF2-40B4-BE49-F238E27FC236}">
                <a16:creationId xmlns:a16="http://schemas.microsoft.com/office/drawing/2014/main" id="{09C51777-DC6B-4F24-8A97-55577DA0A463}"/>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Striated, elongated, multinucleate</a:t>
            </a:r>
          </a:p>
          <a:p>
            <a:pPr lvl="1"/>
            <a:r>
              <a:rPr lang="en-US" altLang="en-US" dirty="0"/>
              <a:t>Surrounded by endomysium (connective tissue) or sarcolemma</a:t>
            </a:r>
          </a:p>
          <a:p>
            <a:pPr lvl="1"/>
            <a:r>
              <a:rPr lang="en-US" altLang="en-US" dirty="0"/>
              <a:t>Sarcoplasmic reticulum (SR) inside each muscle cell: set of interconnecting tubules</a:t>
            </a:r>
          </a:p>
          <a:p>
            <a:pPr lvl="1"/>
            <a:r>
              <a:rPr lang="en-US" altLang="en-US" dirty="0"/>
              <a:t>Composed of actin &amp; myosin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CE771D3D-0A2A-4C5F-AE67-0B237281409E}"/>
              </a:ext>
            </a:extLst>
          </p:cNvPr>
          <p:cNvSpPr>
            <a:spLocks noGrp="1" noChangeArrowheads="1"/>
          </p:cNvSpPr>
          <p:nvPr>
            <p:ph type="title"/>
          </p:nvPr>
        </p:nvSpPr>
        <p:spPr/>
        <p:txBody>
          <a:bodyPr/>
          <a:lstStyle/>
          <a:p>
            <a:pPr fontAlgn="auto">
              <a:spcAft>
                <a:spcPts val="0"/>
              </a:spcAft>
              <a:defRPr/>
            </a:pPr>
            <a:r>
              <a:rPr lang="en-US" altLang="en-US"/>
              <a:t>Microscopic Anatomy</a:t>
            </a:r>
          </a:p>
        </p:txBody>
      </p:sp>
      <p:sp>
        <p:nvSpPr>
          <p:cNvPr id="23555" name="Rectangle 3">
            <a:extLst>
              <a:ext uri="{FF2B5EF4-FFF2-40B4-BE49-F238E27FC236}">
                <a16:creationId xmlns:a16="http://schemas.microsoft.com/office/drawing/2014/main" id="{064679D6-17AB-4E8B-9230-7C5462E14F8C}"/>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Myofibril: complex organelle composed of bundles of myofilaments; banded</a:t>
            </a:r>
          </a:p>
          <a:p>
            <a:pPr lvl="1"/>
            <a:r>
              <a:rPr lang="en-US" altLang="en-US" dirty="0"/>
              <a:t>Sarcomere: contractile unit composed of myofilaments made of contractile protein</a:t>
            </a:r>
          </a:p>
          <a:p>
            <a:endParaRPr lang="en-US"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BD6FE754-C8DB-4B1A-9C7D-48D6522FF373}"/>
              </a:ext>
            </a:extLst>
          </p:cNvPr>
          <p:cNvSpPr>
            <a:spLocks noGrp="1" noChangeArrowheads="1"/>
          </p:cNvSpPr>
          <p:nvPr>
            <p:ph type="title"/>
          </p:nvPr>
        </p:nvSpPr>
        <p:spPr/>
        <p:txBody>
          <a:bodyPr/>
          <a:lstStyle/>
          <a:p>
            <a:pPr fontAlgn="auto">
              <a:spcAft>
                <a:spcPts val="0"/>
              </a:spcAft>
              <a:defRPr/>
            </a:pPr>
            <a:r>
              <a:rPr lang="en-US" altLang="en-US"/>
              <a:t>Myofilaments: 2 Types</a:t>
            </a:r>
          </a:p>
        </p:txBody>
      </p:sp>
      <p:sp>
        <p:nvSpPr>
          <p:cNvPr id="24579" name="Rectangle 3">
            <a:extLst>
              <a:ext uri="{FF2B5EF4-FFF2-40B4-BE49-F238E27FC236}">
                <a16:creationId xmlns:a16="http://schemas.microsoft.com/office/drawing/2014/main" id="{8C5CEAAB-A6A0-47E9-9799-D327FC5A6E43}"/>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Actin (thin) filament: long bead like strands  (twisted double strand of pearls); tropomyosin &amp; troponin on beaded strand</a:t>
            </a:r>
          </a:p>
          <a:p>
            <a:pPr lvl="1"/>
            <a:r>
              <a:rPr lang="en-US" altLang="en-US" dirty="0"/>
              <a:t>Myosin (thick) filament: rod-like tail with two globular heads</a:t>
            </a:r>
          </a:p>
        </p:txBody>
      </p:sp>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purl.org/dc/elements/1.1/"/>
    <ds:schemaRef ds:uri="http://purl.org/dc/terms/"/>
    <ds:schemaRef ds:uri="05d88611-e516-4d1a-b12e-39107e78b3d0"/>
    <ds:schemaRef ds:uri="http://purl.org/dc/dcmitype/"/>
    <ds:schemaRef ds:uri="http://schemas.microsoft.com/office/infopath/2007/PartnerControls"/>
    <ds:schemaRef ds:uri="http://schemas.microsoft.com/office/2006/documentManagement/types"/>
    <ds:schemaRef ds:uri="http://schemas.microsoft.com/office/2006/metadata/properties"/>
    <ds:schemaRef ds:uri="http://schemas.openxmlformats.org/package/2006/metadata/core-properties"/>
    <ds:schemaRef ds:uri="56ea17bb-c96d-4826-b465-01eec0dd23dd"/>
    <ds:schemaRef ds:uri="http://schemas.microsoft.com/sharepoint/v3"/>
    <ds:schemaRef ds:uri="http://www.w3.org/XML/1998/namespace"/>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52</TotalTime>
  <Words>929</Words>
  <Application>Microsoft Office PowerPoint</Application>
  <PresentationFormat>Widescreen</PresentationFormat>
  <Paragraphs>137</Paragraphs>
  <Slides>32</Slides>
  <Notes>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32</vt:i4>
      </vt:variant>
    </vt:vector>
  </HeadingPairs>
  <TitlesOfParts>
    <vt:vector size="42" baseType="lpstr">
      <vt:lpstr>.AppleSystemUIFont</vt:lpstr>
      <vt:lpstr>Arial</vt:lpstr>
      <vt:lpstr>Arial Alternative</vt:lpstr>
      <vt:lpstr>Calibri</vt:lpstr>
      <vt:lpstr>Open Sans</vt:lpstr>
      <vt:lpstr>Open Sans SemiBold</vt:lpstr>
      <vt:lpstr>Wingdings</vt:lpstr>
      <vt:lpstr>2_Office Theme</vt:lpstr>
      <vt:lpstr>3_Office Theme</vt:lpstr>
      <vt:lpstr>4_Office Theme</vt:lpstr>
      <vt:lpstr>PowerPoint Presentation</vt:lpstr>
      <vt:lpstr>PowerPoint Presentation</vt:lpstr>
      <vt:lpstr>Overview of Muscle</vt:lpstr>
      <vt:lpstr>Functions</vt:lpstr>
      <vt:lpstr>PowerPoint Presentation</vt:lpstr>
      <vt:lpstr>Muscle: Organ</vt:lpstr>
      <vt:lpstr>Skeletal Muscle Fiber = Muscle Cell</vt:lpstr>
      <vt:lpstr>Microscopic Anatomy</vt:lpstr>
      <vt:lpstr>Myofilaments: 2 Types</vt:lpstr>
      <vt:lpstr>A Bands</vt:lpstr>
      <vt:lpstr>I Bands</vt:lpstr>
      <vt:lpstr>Contraction of Muscle Fiber</vt:lpstr>
      <vt:lpstr>Sliding Filament Theory of Contraction </vt:lpstr>
      <vt:lpstr>Neuromuscular Junction</vt:lpstr>
      <vt:lpstr>Regulation of Contraction Mechanism</vt:lpstr>
      <vt:lpstr>PowerPoint Presentation</vt:lpstr>
      <vt:lpstr>Motor Unit</vt:lpstr>
      <vt:lpstr>Graded Muscle Responses</vt:lpstr>
      <vt:lpstr>Muscle Metabolism</vt:lpstr>
      <vt:lpstr>Muscle Fiber Types</vt:lpstr>
      <vt:lpstr>Slow-Twitch Fatigue Resistant Fibers</vt:lpstr>
      <vt:lpstr>Fast Twitch Fatigable Fibers</vt:lpstr>
      <vt:lpstr>Fast Twitch Fatigue Resistant Fibers</vt:lpstr>
      <vt:lpstr>Smooth Muscle</vt:lpstr>
      <vt:lpstr>Types of Smooth Muscles</vt:lpstr>
      <vt:lpstr>Single-Unit Smooth Muscle</vt:lpstr>
      <vt:lpstr>Multiunit Smooth Muscle</vt:lpstr>
      <vt:lpstr>Interactions of Skeletal Muscles</vt:lpstr>
      <vt:lpstr>Movements at Joints</vt:lpstr>
      <vt:lpstr>Movements at Joints</vt:lpstr>
      <vt:lpstr>Movements at Joints</vt:lpstr>
      <vt:lpstr>Muscles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32</cp:revision>
  <cp:lastPrinted>2017-07-07T16:17:37Z</cp:lastPrinted>
  <dcterms:created xsi:type="dcterms:W3CDTF">2017-07-11T23:58:30Z</dcterms:created>
  <dcterms:modified xsi:type="dcterms:W3CDTF">2017-07-26T14:03:07Z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