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2"/>
  </p:notesMasterIdLst>
  <p:sldIdLst>
    <p:sldId id="321" r:id="rId7"/>
    <p:sldId id="338"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400EF3-4F54-4ED1-B883-37AAE0185B67}"/>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D5D3122F-3FD2-492B-AE65-7C76FE791B62}"/>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433A880E-78A8-40F3-972A-3DBB7EF57D96}" type="datetimeFigureOut">
              <a:rPr lang="en-US"/>
              <a:pPr>
                <a:defRPr/>
              </a:pPr>
              <a:t>7/27/2017</a:t>
            </a:fld>
            <a:endParaRPr lang="en-US"/>
          </a:p>
        </p:txBody>
      </p:sp>
      <p:sp>
        <p:nvSpPr>
          <p:cNvPr id="4" name="Slide Image Placeholder 3">
            <a:extLst>
              <a:ext uri="{FF2B5EF4-FFF2-40B4-BE49-F238E27FC236}">
                <a16:creationId xmlns:a16="http://schemas.microsoft.com/office/drawing/2014/main" id="{F79F46C7-592B-4105-8671-1D909D09FA28}"/>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CEBD3565-F3F5-4BB0-8708-0C7657C8712B}"/>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27C30F4-9720-4E3F-81EB-179CE4E77D31}"/>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11A6F5BE-CFD6-4D54-8E32-FB0EE8AA6174}"/>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941FEAA5-8293-401A-BFC5-50C31027CB0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5500C53-2B8E-464F-B428-BB3CB56CBB93}"/>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99014FE2-8BC9-4D59-A35E-2B42146EEA7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BBF4F974-F3F6-4650-9858-74B00642182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2F508F82-101E-431A-A809-25DF8DD1DA49}"/>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259869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3D97292D-C022-4AD8-99A3-735F4FFEE0DF}"/>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0E34BCA1-FE84-469D-AF46-383D77A7757F}"/>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29E751BE-C86E-40FB-80B1-742D225AD2BA}"/>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836108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254D4-4701-44F4-A6EA-073D2B8951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249560-82F3-428B-A10C-F7238792D8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6DEF80-27CC-491A-9045-9FE14DCE2173}"/>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5D18AABE-A417-46ED-A862-ABB0078DA9BE}"/>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B5C30335-0D1C-4605-B414-9D57791D6405}"/>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Tree>
    <p:extLst>
      <p:ext uri="{BB962C8B-B14F-4D97-AF65-F5344CB8AC3E}">
        <p14:creationId xmlns:p14="http://schemas.microsoft.com/office/powerpoint/2010/main" val="364113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429233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677548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86850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88882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03356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514296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1045276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148533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5AFC2D-C07A-4CCA-B8CD-5C98989575BB}"/>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1037556A-16DC-4338-9B68-2B7616F698BE}"/>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35906356-9929-43C8-96D7-0A25357D34E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55249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52835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96374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1080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82142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275270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99679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DC578FC5-6DAD-4B34-A9A0-722661DC22AA}"/>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55680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75B62149-0618-4004-9F8D-080954B4A58B}"/>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60F6714A-EE45-4637-AAB5-27759C55AFDC}"/>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4E730AFA-8506-44F2-9EB9-5C0E6F4AA412}"/>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73524082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F35271F-BC75-45DB-976C-F7B22748929B}"/>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A42DC09-D333-437F-9715-C7D095DB82EC}"/>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2FEB1C-2128-4EB7-966B-C32CEAEA0E5A}"/>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0D4BADC4-C210-4A0B-9981-1A27E24DB34C}"/>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41FFCB0B-AFA2-4079-A6ED-D51D1F5BAD81}"/>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2CB7D074-C041-4243-857D-59427FC44A02}"/>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FB3C6353-2DAD-428F-B7A5-53C6A78CAACD}"/>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464CE2C8-4FC5-4277-93BD-A8650850F6E6}"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5693319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3DD4B18-9557-48F1-B182-4F1BFBB06F35}"/>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Nosocomial </a:t>
            </a:r>
            <a:br>
              <a:rPr lang="en-US" dirty="0"/>
            </a:br>
            <a:r>
              <a:rPr lang="en-US" dirty="0"/>
              <a:t>Antibiotic Resistant Organisms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4E4477FE-9F9C-43B6-A532-6A17024D1174}"/>
              </a:ext>
            </a:extLst>
          </p:cNvPr>
          <p:cNvSpPr>
            <a:spLocks noGrp="1" noChangeArrowheads="1"/>
          </p:cNvSpPr>
          <p:nvPr>
            <p:ph type="title"/>
          </p:nvPr>
        </p:nvSpPr>
        <p:spPr/>
        <p:txBody>
          <a:bodyPr/>
          <a:lstStyle/>
          <a:p>
            <a:r>
              <a:rPr lang="en-US" altLang="en-US" dirty="0"/>
              <a:t>VRE: Vancomycin-resistant enterococcus</a:t>
            </a:r>
          </a:p>
        </p:txBody>
      </p:sp>
      <p:sp>
        <p:nvSpPr>
          <p:cNvPr id="25603" name="Rectangle 3">
            <a:extLst>
              <a:ext uri="{FF2B5EF4-FFF2-40B4-BE49-F238E27FC236}">
                <a16:creationId xmlns:a16="http://schemas.microsoft.com/office/drawing/2014/main" id="{F92054D2-65A8-4D27-A5ED-46D7ACAC3BDC}"/>
              </a:ext>
            </a:extLst>
          </p:cNvPr>
          <p:cNvSpPr>
            <a:spLocks noGrp="1" noChangeArrowheads="1"/>
          </p:cNvSpPr>
          <p:nvPr>
            <p:ph sz="half" idx="1"/>
          </p:nvPr>
        </p:nvSpPr>
        <p:spPr/>
        <p:txBody>
          <a:bodyPr/>
          <a:lstStyle/>
          <a:p>
            <a:pPr lvl="1"/>
            <a:r>
              <a:rPr lang="en-US" altLang="en-US" dirty="0"/>
              <a:t>Hard to treat</a:t>
            </a:r>
          </a:p>
          <a:p>
            <a:pPr lvl="1"/>
            <a:r>
              <a:rPr lang="en-US" altLang="en-US" dirty="0"/>
              <a:t>Some forms of VRE pass on their drug-resistant genes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anim calcmode="lin" valueType="num">
                                      <p:cBhvr additive="base">
                                        <p:cTn id="11"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560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BE52E59-313A-43A0-B855-8160FD79282F}"/>
              </a:ext>
            </a:extLst>
          </p:cNvPr>
          <p:cNvSpPr>
            <a:spLocks noGrp="1" noChangeArrowheads="1"/>
          </p:cNvSpPr>
          <p:nvPr>
            <p:ph type="title"/>
          </p:nvPr>
        </p:nvSpPr>
        <p:spPr/>
        <p:txBody>
          <a:bodyPr/>
          <a:lstStyle/>
          <a:p>
            <a:r>
              <a:rPr lang="en-US" altLang="en-US" dirty="0"/>
              <a:t>Risk factors for VRE infection</a:t>
            </a:r>
          </a:p>
        </p:txBody>
      </p:sp>
      <p:sp>
        <p:nvSpPr>
          <p:cNvPr id="26627" name="Rectangle 3">
            <a:extLst>
              <a:ext uri="{FF2B5EF4-FFF2-40B4-BE49-F238E27FC236}">
                <a16:creationId xmlns:a16="http://schemas.microsoft.com/office/drawing/2014/main" id="{08587B47-4626-429A-8536-EBA300B104DF}"/>
              </a:ext>
            </a:extLst>
          </p:cNvPr>
          <p:cNvSpPr>
            <a:spLocks noGrp="1" noChangeArrowheads="1"/>
          </p:cNvSpPr>
          <p:nvPr>
            <p:ph sz="half" idx="1"/>
          </p:nvPr>
        </p:nvSpPr>
        <p:spPr/>
        <p:txBody>
          <a:bodyPr/>
          <a:lstStyle/>
          <a:p>
            <a:pPr lvl="1"/>
            <a:r>
              <a:rPr lang="en-US" altLang="en-US" dirty="0"/>
              <a:t>Severe illness</a:t>
            </a:r>
          </a:p>
          <a:p>
            <a:pPr lvl="1"/>
            <a:r>
              <a:rPr lang="en-US" altLang="en-US" dirty="0"/>
              <a:t>Treatment with multiple antibiotics</a:t>
            </a:r>
          </a:p>
          <a:p>
            <a:pPr lvl="1"/>
            <a:r>
              <a:rPr lang="en-US" altLang="en-US" dirty="0"/>
              <a:t>Abdominal or cardiac surgery</a:t>
            </a:r>
          </a:p>
          <a:p>
            <a:pPr lvl="1"/>
            <a:r>
              <a:rPr lang="en-US" altLang="en-US" dirty="0"/>
              <a:t>Devices used in invasive procedures</a:t>
            </a:r>
          </a:p>
          <a:p>
            <a:pPr lvl="1"/>
            <a:r>
              <a:rPr lang="en-US" altLang="en-US" dirty="0"/>
              <a:t>Age</a:t>
            </a:r>
          </a:p>
          <a:p>
            <a:pPr lvl="1"/>
            <a:r>
              <a:rPr lang="en-US" altLang="en-US" dirty="0"/>
              <a:t>ICU</a:t>
            </a:r>
          </a:p>
          <a:p>
            <a:pPr lvl="1"/>
            <a:r>
              <a:rPr lang="en-US" altLang="en-US" dirty="0"/>
              <a:t>Prolonged or repeated hospital stays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anim calcmode="lin" valueType="num">
                                      <p:cBhvr additive="base">
                                        <p:cTn id="11"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662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 calcmode="lin" valueType="num">
                                      <p:cBhvr additive="base">
                                        <p:cTn id="15"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662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 calcmode="lin" valueType="num">
                                      <p:cBhvr additive="base">
                                        <p:cTn id="19"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par>
                                <p:cTn id="21" presetID="2" presetClass="entr" presetSubtype="8" fill="hold" grpId="0" nodeType="withEffect">
                                  <p:stCondLst>
                                    <p:cond delay="0"/>
                                  </p:stCondLst>
                                  <p:childTnLst>
                                    <p:set>
                                      <p:cBhvr>
                                        <p:cTn id="22" dur="1" fill="hold">
                                          <p:stCondLst>
                                            <p:cond delay="0"/>
                                          </p:stCondLst>
                                        </p:cTn>
                                        <p:tgtEl>
                                          <p:spTgt spid="26627">
                                            <p:txEl>
                                              <p:pRg st="4" end="4"/>
                                            </p:txEl>
                                          </p:spTgt>
                                        </p:tgtEl>
                                        <p:attrNameLst>
                                          <p:attrName>style.visibility</p:attrName>
                                        </p:attrNameLst>
                                      </p:cBhvr>
                                      <p:to>
                                        <p:strVal val="visible"/>
                                      </p:to>
                                    </p:set>
                                    <p:anim calcmode="lin" valueType="num">
                                      <p:cBhvr additive="base">
                                        <p:cTn id="23" dur="500" fill="hold"/>
                                        <p:tgtEl>
                                          <p:spTgt spid="2662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662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WHOOSH.WAV"/>
                                        </p:tgtEl>
                                      </p:cMediaNode>
                                    </p:audio>
                                  </p:subTnLst>
                                </p:cTn>
                              </p:par>
                              <p:par>
                                <p:cTn id="25" presetID="2" presetClass="entr" presetSubtype="8" fill="hold" grpId="0" nodeType="withEffect">
                                  <p:stCondLst>
                                    <p:cond delay="0"/>
                                  </p:stCondLst>
                                  <p:childTnLst>
                                    <p:set>
                                      <p:cBhvr>
                                        <p:cTn id="26" dur="1" fill="hold">
                                          <p:stCondLst>
                                            <p:cond delay="0"/>
                                          </p:stCondLst>
                                        </p:cTn>
                                        <p:tgtEl>
                                          <p:spTgt spid="26627">
                                            <p:txEl>
                                              <p:pRg st="5" end="5"/>
                                            </p:txEl>
                                          </p:spTgt>
                                        </p:tgtEl>
                                        <p:attrNameLst>
                                          <p:attrName>style.visibility</p:attrName>
                                        </p:attrNameLst>
                                      </p:cBhvr>
                                      <p:to>
                                        <p:strVal val="visible"/>
                                      </p:to>
                                    </p:set>
                                    <p:anim calcmode="lin" valueType="num">
                                      <p:cBhvr additive="base">
                                        <p:cTn id="27" dur="500" fill="hold"/>
                                        <p:tgtEl>
                                          <p:spTgt spid="26627">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662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par>
                                <p:cTn id="29" presetID="2" presetClass="entr" presetSubtype="8" fill="hold" grpId="0" nodeType="withEffect">
                                  <p:stCondLst>
                                    <p:cond delay="0"/>
                                  </p:stCondLst>
                                  <p:childTnLst>
                                    <p:set>
                                      <p:cBhvr>
                                        <p:cTn id="30" dur="1" fill="hold">
                                          <p:stCondLst>
                                            <p:cond delay="0"/>
                                          </p:stCondLst>
                                        </p:cTn>
                                        <p:tgtEl>
                                          <p:spTgt spid="26627">
                                            <p:txEl>
                                              <p:pRg st="6" end="6"/>
                                            </p:txEl>
                                          </p:spTgt>
                                        </p:tgtEl>
                                        <p:attrNameLst>
                                          <p:attrName>style.visibility</p:attrName>
                                        </p:attrNameLst>
                                      </p:cBhvr>
                                      <p:to>
                                        <p:strVal val="visible"/>
                                      </p:to>
                                    </p:set>
                                    <p:anim calcmode="lin" valueType="num">
                                      <p:cBhvr additive="base">
                                        <p:cTn id="31" dur="500" fill="hold"/>
                                        <p:tgtEl>
                                          <p:spTgt spid="2662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627">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7120FDE-C8BB-4B53-B1AB-F784D6B60809}"/>
              </a:ext>
            </a:extLst>
          </p:cNvPr>
          <p:cNvSpPr>
            <a:spLocks noGrp="1" noChangeArrowheads="1"/>
          </p:cNvSpPr>
          <p:nvPr>
            <p:ph type="title"/>
          </p:nvPr>
        </p:nvSpPr>
        <p:spPr/>
        <p:txBody>
          <a:bodyPr/>
          <a:lstStyle/>
          <a:p>
            <a:r>
              <a:rPr lang="en-US" altLang="en-US"/>
              <a:t>How does a VRE infection develop?</a:t>
            </a:r>
          </a:p>
        </p:txBody>
      </p:sp>
      <p:sp>
        <p:nvSpPr>
          <p:cNvPr id="27651" name="Rectangle 3">
            <a:extLst>
              <a:ext uri="{FF2B5EF4-FFF2-40B4-BE49-F238E27FC236}">
                <a16:creationId xmlns:a16="http://schemas.microsoft.com/office/drawing/2014/main" id="{6323DBD0-464F-41DB-975D-0AF50C32B3EB}"/>
              </a:ext>
            </a:extLst>
          </p:cNvPr>
          <p:cNvSpPr>
            <a:spLocks noGrp="1" noChangeArrowheads="1"/>
          </p:cNvSpPr>
          <p:nvPr>
            <p:ph sz="half" idx="1"/>
          </p:nvPr>
        </p:nvSpPr>
        <p:spPr/>
        <p:txBody>
          <a:bodyPr/>
          <a:lstStyle/>
          <a:p>
            <a:pPr lvl="1"/>
            <a:r>
              <a:rPr lang="en-US" altLang="en-US" dirty="0"/>
              <a:t>Opportunistic</a:t>
            </a:r>
          </a:p>
          <a:p>
            <a:pPr lvl="1"/>
            <a:r>
              <a:rPr lang="en-US" altLang="en-US" dirty="0"/>
              <a:t>Bacteria transmitted between clients and health care workers</a:t>
            </a:r>
          </a:p>
          <a:p>
            <a:pPr lvl="2"/>
            <a:r>
              <a:rPr lang="en-US" altLang="en-US" dirty="0"/>
              <a:t>colonized vs. infected persons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anim calcmode="lin" valueType="num">
                                      <p:cBhvr additive="base">
                                        <p:cTn id="11"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765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anim calcmode="lin" valueType="num">
                                      <p:cBhvr additive="base">
                                        <p:cTn id="15"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765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724E159-E177-489E-A106-CF907A24A7A1}"/>
              </a:ext>
            </a:extLst>
          </p:cNvPr>
          <p:cNvSpPr>
            <a:spLocks noGrp="1" noChangeArrowheads="1"/>
          </p:cNvSpPr>
          <p:nvPr>
            <p:ph type="title"/>
          </p:nvPr>
        </p:nvSpPr>
        <p:spPr/>
        <p:txBody>
          <a:bodyPr/>
          <a:lstStyle/>
          <a:p>
            <a:r>
              <a:rPr lang="en-US" altLang="en-US"/>
              <a:t>Signs of VRE infection</a:t>
            </a:r>
          </a:p>
        </p:txBody>
      </p:sp>
      <p:sp>
        <p:nvSpPr>
          <p:cNvPr id="28675" name="Rectangle 3">
            <a:extLst>
              <a:ext uri="{FF2B5EF4-FFF2-40B4-BE49-F238E27FC236}">
                <a16:creationId xmlns:a16="http://schemas.microsoft.com/office/drawing/2014/main" id="{2A71B1B0-EF3C-4BD4-8CCA-F0BA9B89EE1F}"/>
              </a:ext>
            </a:extLst>
          </p:cNvPr>
          <p:cNvSpPr>
            <a:spLocks noGrp="1" noChangeArrowheads="1"/>
          </p:cNvSpPr>
          <p:nvPr>
            <p:ph sz="half" idx="1"/>
          </p:nvPr>
        </p:nvSpPr>
        <p:spPr/>
        <p:txBody>
          <a:bodyPr/>
          <a:lstStyle/>
          <a:p>
            <a:pPr lvl="1"/>
            <a:r>
              <a:rPr lang="en-US" altLang="en-US" dirty="0"/>
              <a:t>Drainage from a wound</a:t>
            </a:r>
          </a:p>
          <a:p>
            <a:pPr lvl="1"/>
            <a:r>
              <a:rPr lang="en-US" altLang="en-US" dirty="0"/>
              <a:t>Fever and chills</a:t>
            </a:r>
          </a:p>
          <a:p>
            <a:pPr lvl="1"/>
            <a:r>
              <a:rPr lang="en-US" altLang="en-US" dirty="0"/>
              <a:t>Increased White Blood Count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anim calcmode="lin" valueType="num">
                                      <p:cBhvr additive="base">
                                        <p:cTn id="11"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867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anim calcmode="lin" valueType="num">
                                      <p:cBhvr additive="base">
                                        <p:cTn id="15"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867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77D8F98-63AF-44E9-9425-BD27EED97D45}"/>
              </a:ext>
            </a:extLst>
          </p:cNvPr>
          <p:cNvSpPr>
            <a:spLocks noGrp="1" noChangeArrowheads="1"/>
          </p:cNvSpPr>
          <p:nvPr>
            <p:ph type="title"/>
          </p:nvPr>
        </p:nvSpPr>
        <p:spPr/>
        <p:txBody>
          <a:bodyPr/>
          <a:lstStyle/>
          <a:p>
            <a:r>
              <a:rPr lang="en-US" altLang="en-US" dirty="0"/>
              <a:t>Hand-washing prevents spread of VRE</a:t>
            </a:r>
          </a:p>
        </p:txBody>
      </p:sp>
      <p:sp>
        <p:nvSpPr>
          <p:cNvPr id="29699" name="Rectangle 3">
            <a:extLst>
              <a:ext uri="{FF2B5EF4-FFF2-40B4-BE49-F238E27FC236}">
                <a16:creationId xmlns:a16="http://schemas.microsoft.com/office/drawing/2014/main" id="{E11103BF-9F52-4D03-94A3-822D7332589B}"/>
              </a:ext>
            </a:extLst>
          </p:cNvPr>
          <p:cNvSpPr>
            <a:spLocks noGrp="1" noChangeArrowheads="1"/>
          </p:cNvSpPr>
          <p:nvPr>
            <p:ph sz="half" idx="1"/>
          </p:nvPr>
        </p:nvSpPr>
        <p:spPr/>
        <p:txBody>
          <a:bodyPr/>
          <a:lstStyle/>
          <a:p>
            <a:pPr lvl="1"/>
            <a:r>
              <a:rPr lang="en-US" altLang="en-US" dirty="0"/>
              <a:t>Wash hands before patient care</a:t>
            </a:r>
          </a:p>
          <a:p>
            <a:pPr lvl="1"/>
            <a:r>
              <a:rPr lang="en-US" altLang="en-US" dirty="0"/>
              <a:t>Wash hands after removing gloves</a:t>
            </a:r>
          </a:p>
          <a:p>
            <a:pPr lvl="1"/>
            <a:r>
              <a:rPr lang="en-US" altLang="en-US" dirty="0"/>
              <a:t>Wash hands BEFORE leaving the patient’s room</a:t>
            </a:r>
          </a:p>
          <a:p>
            <a:endParaRPr lang="en-US" altLang="en-US" dirty="0"/>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anim calcmode="lin" valueType="num">
                                      <p:cBhvr additive="base">
                                        <p:cTn id="11"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969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anim calcmode="lin" valueType="num">
                                      <p:cBhvr additive="base">
                                        <p:cTn id="15"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969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25C047D-DF1E-44BE-9BD2-47473403044F}"/>
              </a:ext>
            </a:extLst>
          </p:cNvPr>
          <p:cNvSpPr>
            <a:spLocks noGrp="1" noChangeArrowheads="1"/>
          </p:cNvSpPr>
          <p:nvPr>
            <p:ph type="title"/>
          </p:nvPr>
        </p:nvSpPr>
        <p:spPr/>
        <p:txBody>
          <a:bodyPr/>
          <a:lstStyle/>
          <a:p>
            <a:r>
              <a:rPr lang="en-US" altLang="en-US"/>
              <a:t>MRSA AND VRE</a:t>
            </a:r>
          </a:p>
        </p:txBody>
      </p:sp>
      <p:sp>
        <p:nvSpPr>
          <p:cNvPr id="31747" name="Rectangle 3">
            <a:extLst>
              <a:ext uri="{FF2B5EF4-FFF2-40B4-BE49-F238E27FC236}">
                <a16:creationId xmlns:a16="http://schemas.microsoft.com/office/drawing/2014/main" id="{B0655BC5-316E-4B7E-9275-09318D11C359}"/>
              </a:ext>
            </a:extLst>
          </p:cNvPr>
          <p:cNvSpPr>
            <a:spLocks noGrp="1" noChangeArrowheads="1"/>
          </p:cNvSpPr>
          <p:nvPr>
            <p:ph sz="half" idx="1"/>
          </p:nvPr>
        </p:nvSpPr>
        <p:spPr/>
        <p:txBody>
          <a:bodyPr/>
          <a:lstStyle/>
          <a:p>
            <a:pPr lvl="1"/>
            <a:r>
              <a:rPr lang="en-US" altLang="en-US" dirty="0"/>
              <a:t>All health-care workers play a role in preventing the spread of these nosocomial infections</a:t>
            </a:r>
          </a:p>
          <a:p>
            <a:pPr lvl="1"/>
            <a:endParaRPr lang="en-US" altLang="en-US" dirty="0"/>
          </a:p>
          <a:p>
            <a:pPr lvl="1"/>
            <a:r>
              <a:rPr lang="en-US" altLang="en-US" b="1" dirty="0"/>
              <a:t>REMEMBER-WASH YOUR HANDS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anim calcmode="lin" valueType="num">
                                      <p:cBhvr additive="base">
                                        <p:cTn id="11"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174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5B7A660-C284-471D-A919-F29E74D20447}"/>
              </a:ext>
            </a:extLst>
          </p:cNvPr>
          <p:cNvSpPr>
            <a:spLocks noGrp="1" noChangeArrowheads="1"/>
          </p:cNvSpPr>
          <p:nvPr>
            <p:ph type="title"/>
          </p:nvPr>
        </p:nvSpPr>
        <p:spPr>
          <a:xfrm>
            <a:off x="740664" y="407209"/>
            <a:ext cx="10668864" cy="876300"/>
          </a:xfrm>
        </p:spPr>
        <p:txBody>
          <a:bodyPr/>
          <a:lstStyle/>
          <a:p>
            <a:r>
              <a:rPr lang="en-US" altLang="en-US" dirty="0"/>
              <a:t>MRSA: Methicillin-resistant Staphylococcus aureus</a:t>
            </a:r>
          </a:p>
        </p:txBody>
      </p:sp>
      <p:sp>
        <p:nvSpPr>
          <p:cNvPr id="16387" name="Rectangle 3">
            <a:extLst>
              <a:ext uri="{FF2B5EF4-FFF2-40B4-BE49-F238E27FC236}">
                <a16:creationId xmlns:a16="http://schemas.microsoft.com/office/drawing/2014/main" id="{F2285EC8-D3C2-40E3-9154-4CBAD8DC1343}"/>
              </a:ext>
            </a:extLst>
          </p:cNvPr>
          <p:cNvSpPr>
            <a:spLocks noGrp="1" noChangeArrowheads="1"/>
          </p:cNvSpPr>
          <p:nvPr>
            <p:ph sz="half" idx="1"/>
          </p:nvPr>
        </p:nvSpPr>
        <p:spPr/>
        <p:txBody>
          <a:bodyPr/>
          <a:lstStyle/>
          <a:p>
            <a:pPr lvl="1"/>
            <a:r>
              <a:rPr lang="en-US" altLang="en-US" dirty="0"/>
              <a:t>Resistant to most antibiotics</a:t>
            </a:r>
          </a:p>
          <a:p>
            <a:pPr lvl="1"/>
            <a:r>
              <a:rPr lang="en-US" altLang="en-US" dirty="0"/>
              <a:t>Found in health care facilities</a:t>
            </a:r>
          </a:p>
          <a:p>
            <a:pPr lvl="2"/>
            <a:r>
              <a:rPr lang="en-US" altLang="en-US" dirty="0"/>
              <a:t>hospitals</a:t>
            </a:r>
          </a:p>
          <a:p>
            <a:pPr lvl="2"/>
            <a:r>
              <a:rPr lang="en-US" altLang="en-US" dirty="0"/>
              <a:t>long term care facilities</a:t>
            </a:r>
          </a:p>
          <a:p>
            <a:pPr lvl="2"/>
            <a:r>
              <a:rPr lang="en-US" altLang="en-US" dirty="0"/>
              <a:t>other care facilities</a:t>
            </a:r>
          </a:p>
          <a:p>
            <a:pPr lvl="2"/>
            <a:r>
              <a:rPr lang="en-US" altLang="en-US" dirty="0"/>
              <a:t>Not a threat to healthy people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anim calcmode="lin" valueType="num">
                                      <p:cBhvr additive="base">
                                        <p:cTn id="11"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638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 calcmode="lin" valueType="num">
                                      <p:cBhvr additive="base">
                                        <p:cTn id="15"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638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anim calcmode="lin" valueType="num">
                                      <p:cBhvr additive="base">
                                        <p:cTn id="19"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par>
                                <p:cTn id="21" presetID="2" presetClass="entr" presetSubtype="8" fill="hold" grpId="0" nodeType="with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anim calcmode="lin" valueType="num">
                                      <p:cBhvr additive="base">
                                        <p:cTn id="23" dur="500" fill="hold"/>
                                        <p:tgtEl>
                                          <p:spTgt spid="1638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638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WHOOSH.WAV"/>
                                        </p:tgtEl>
                                      </p:cMediaNode>
                                    </p:audio>
                                  </p:subTnLst>
                                </p:cTn>
                              </p:par>
                              <p:par>
                                <p:cTn id="25" presetID="2" presetClass="entr" presetSubtype="8" fill="hold" grpId="0" nodeType="withEffect">
                                  <p:stCondLst>
                                    <p:cond delay="0"/>
                                  </p:stCondLst>
                                  <p:childTnLst>
                                    <p:set>
                                      <p:cBhvr>
                                        <p:cTn id="26" dur="1" fill="hold">
                                          <p:stCondLst>
                                            <p:cond delay="0"/>
                                          </p:stCondLst>
                                        </p:cTn>
                                        <p:tgtEl>
                                          <p:spTgt spid="16387">
                                            <p:txEl>
                                              <p:pRg st="5" end="5"/>
                                            </p:txEl>
                                          </p:spTgt>
                                        </p:tgtEl>
                                        <p:attrNameLst>
                                          <p:attrName>style.visibility</p:attrName>
                                        </p:attrNameLst>
                                      </p:cBhvr>
                                      <p:to>
                                        <p:strVal val="visible"/>
                                      </p:to>
                                    </p:set>
                                    <p:anim calcmode="lin" valueType="num">
                                      <p:cBhvr additive="base">
                                        <p:cTn id="27" dur="500" fill="hold"/>
                                        <p:tgtEl>
                                          <p:spTgt spid="16387">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638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2F3BE45-977D-4C21-99A4-6B0652876E10}"/>
              </a:ext>
            </a:extLst>
          </p:cNvPr>
          <p:cNvSpPr>
            <a:spLocks noGrp="1" noChangeArrowheads="1"/>
          </p:cNvSpPr>
          <p:nvPr>
            <p:ph type="title"/>
          </p:nvPr>
        </p:nvSpPr>
        <p:spPr/>
        <p:txBody>
          <a:bodyPr/>
          <a:lstStyle/>
          <a:p>
            <a:r>
              <a:rPr lang="en-US" altLang="en-US"/>
              <a:t>Why should YOU be concerned about MRSA?	</a:t>
            </a:r>
          </a:p>
        </p:txBody>
      </p:sp>
      <p:sp>
        <p:nvSpPr>
          <p:cNvPr id="17411" name="Rectangle 3">
            <a:extLst>
              <a:ext uri="{FF2B5EF4-FFF2-40B4-BE49-F238E27FC236}">
                <a16:creationId xmlns:a16="http://schemas.microsoft.com/office/drawing/2014/main" id="{7CB3813F-496F-4E21-8C3D-0EA2FF1E6D74}"/>
              </a:ext>
            </a:extLst>
          </p:cNvPr>
          <p:cNvSpPr>
            <a:spLocks noGrp="1" noChangeArrowheads="1"/>
          </p:cNvSpPr>
          <p:nvPr>
            <p:ph sz="half" idx="1"/>
          </p:nvPr>
        </p:nvSpPr>
        <p:spPr/>
        <p:txBody>
          <a:bodyPr/>
          <a:lstStyle/>
          <a:p>
            <a:pPr lvl="1"/>
            <a:r>
              <a:rPr lang="en-US" altLang="en-US" dirty="0"/>
              <a:t>Difficult to contain</a:t>
            </a:r>
          </a:p>
          <a:p>
            <a:pPr lvl="1"/>
            <a:r>
              <a:rPr lang="en-US" altLang="en-US" dirty="0"/>
              <a:t>Easily spread</a:t>
            </a:r>
          </a:p>
          <a:p>
            <a:pPr lvl="1"/>
            <a:r>
              <a:rPr lang="en-US" altLang="en-US" dirty="0"/>
              <a:t>Hard to treat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anim calcmode="lin" valueType="num">
                                      <p:cBhvr additive="base">
                                        <p:cTn id="11"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741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anim calcmode="lin" valueType="num">
                                      <p:cBhvr additive="base">
                                        <p:cTn id="15"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741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BC5F8B6-79EF-43BD-9A54-5321E08B7310}"/>
              </a:ext>
            </a:extLst>
          </p:cNvPr>
          <p:cNvSpPr>
            <a:spLocks noGrp="1" noChangeArrowheads="1"/>
          </p:cNvSpPr>
          <p:nvPr>
            <p:ph type="title"/>
          </p:nvPr>
        </p:nvSpPr>
        <p:spPr/>
        <p:txBody>
          <a:bodyPr/>
          <a:lstStyle/>
          <a:p>
            <a:r>
              <a:rPr lang="en-US" altLang="en-US"/>
              <a:t>Risk factors for MRSA infection</a:t>
            </a:r>
          </a:p>
        </p:txBody>
      </p:sp>
      <p:sp>
        <p:nvSpPr>
          <p:cNvPr id="18435" name="Rectangle 3">
            <a:extLst>
              <a:ext uri="{FF2B5EF4-FFF2-40B4-BE49-F238E27FC236}">
                <a16:creationId xmlns:a16="http://schemas.microsoft.com/office/drawing/2014/main" id="{373B0275-6CDC-4FAD-9C5E-4A910096F3CC}"/>
              </a:ext>
            </a:extLst>
          </p:cNvPr>
          <p:cNvSpPr>
            <a:spLocks noGrp="1" noChangeArrowheads="1"/>
          </p:cNvSpPr>
          <p:nvPr>
            <p:ph sz="half" idx="1"/>
          </p:nvPr>
        </p:nvSpPr>
        <p:spPr/>
        <p:txBody>
          <a:bodyPr/>
          <a:lstStyle/>
          <a:p>
            <a:pPr lvl="1"/>
            <a:r>
              <a:rPr lang="en-US" altLang="en-US" dirty="0"/>
              <a:t>Surgery</a:t>
            </a:r>
          </a:p>
          <a:p>
            <a:pPr lvl="1"/>
            <a:r>
              <a:rPr lang="en-US" altLang="en-US" dirty="0"/>
              <a:t>Devices used in invasive procedures</a:t>
            </a:r>
          </a:p>
          <a:p>
            <a:pPr lvl="1"/>
            <a:r>
              <a:rPr lang="en-US" altLang="en-US" dirty="0"/>
              <a:t>ICU or burn ward</a:t>
            </a:r>
          </a:p>
          <a:p>
            <a:pPr lvl="1"/>
            <a:r>
              <a:rPr lang="en-US" altLang="en-US" dirty="0"/>
              <a:t>Age</a:t>
            </a:r>
          </a:p>
          <a:p>
            <a:pPr lvl="1"/>
            <a:r>
              <a:rPr lang="en-US" altLang="en-US" dirty="0"/>
              <a:t>Treatment with multiple antibiotics</a:t>
            </a:r>
          </a:p>
          <a:p>
            <a:pPr lvl="1"/>
            <a:r>
              <a:rPr lang="en-US" altLang="en-US" dirty="0"/>
              <a:t>Severe illness or disability</a:t>
            </a:r>
          </a:p>
          <a:p>
            <a:pPr lvl="1"/>
            <a:r>
              <a:rPr lang="en-US" altLang="en-US" dirty="0"/>
              <a:t>Prolonged or repeated hospital stays</a:t>
            </a:r>
          </a:p>
          <a:p>
            <a:pPr lvl="1"/>
            <a:r>
              <a:rPr lang="en-US" altLang="en-US" dirty="0"/>
              <a:t>Compromised immune system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par>
                                <p:cTn id="21" presetID="2" presetClass="entr" presetSubtype="8" fill="hold" grpId="0"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WHOOSH.WAV"/>
                                        </p:tgtEl>
                                      </p:cMediaNode>
                                    </p:audio>
                                  </p:subTnLst>
                                </p:cTn>
                              </p:par>
                              <p:par>
                                <p:cTn id="25" presetID="2" presetClass="entr" presetSubtype="8" fill="hold" grpId="0" nodeType="with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anim calcmode="lin" valueType="num">
                                      <p:cBhvr additive="base">
                                        <p:cTn id="27" dur="500" fill="hold"/>
                                        <p:tgtEl>
                                          <p:spTgt spid="18435">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843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par>
                                <p:cTn id="29" presetID="2" presetClass="entr" presetSubtype="8" fill="hold" grpId="0" nodeType="withEffect">
                                  <p:stCondLst>
                                    <p:cond delay="0"/>
                                  </p:stCondLst>
                                  <p:childTnLst>
                                    <p:set>
                                      <p:cBhvr>
                                        <p:cTn id="30" dur="1" fill="hold">
                                          <p:stCondLst>
                                            <p:cond delay="0"/>
                                          </p:stCondLst>
                                        </p:cTn>
                                        <p:tgtEl>
                                          <p:spTgt spid="18435">
                                            <p:txEl>
                                              <p:pRg st="6" end="6"/>
                                            </p:txEl>
                                          </p:spTgt>
                                        </p:tgtEl>
                                        <p:attrNameLst>
                                          <p:attrName>style.visibility</p:attrName>
                                        </p:attrNameLst>
                                      </p:cBhvr>
                                      <p:to>
                                        <p:strVal val="visible"/>
                                      </p:to>
                                    </p:set>
                                    <p:anim calcmode="lin" valueType="num">
                                      <p:cBhvr additive="base">
                                        <p:cTn id="31" dur="500" fill="hold"/>
                                        <p:tgtEl>
                                          <p:spTgt spid="18435">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435">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par>
                                <p:cTn id="33" presetID="2" presetClass="entr" presetSubtype="8" fill="hold" grpId="0" nodeType="withEffect">
                                  <p:stCondLst>
                                    <p:cond delay="0"/>
                                  </p:stCondLst>
                                  <p:childTnLst>
                                    <p:set>
                                      <p:cBhvr>
                                        <p:cTn id="34" dur="1" fill="hold">
                                          <p:stCondLst>
                                            <p:cond delay="0"/>
                                          </p:stCondLst>
                                        </p:cTn>
                                        <p:tgtEl>
                                          <p:spTgt spid="18435">
                                            <p:txEl>
                                              <p:pRg st="7" end="7"/>
                                            </p:txEl>
                                          </p:spTgt>
                                        </p:tgtEl>
                                        <p:attrNameLst>
                                          <p:attrName>style.visibility</p:attrName>
                                        </p:attrNameLst>
                                      </p:cBhvr>
                                      <p:to>
                                        <p:strVal val="visible"/>
                                      </p:to>
                                    </p:set>
                                    <p:anim calcmode="lin" valueType="num">
                                      <p:cBhvr additive="base">
                                        <p:cTn id="35" dur="500" fill="hold"/>
                                        <p:tgtEl>
                                          <p:spTgt spid="18435">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8435">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467F68B-A7FC-4E93-B988-0B146DCB7582}"/>
              </a:ext>
            </a:extLst>
          </p:cNvPr>
          <p:cNvSpPr>
            <a:spLocks noGrp="1" noChangeArrowheads="1"/>
          </p:cNvSpPr>
          <p:nvPr>
            <p:ph type="title"/>
          </p:nvPr>
        </p:nvSpPr>
        <p:spPr/>
        <p:txBody>
          <a:bodyPr/>
          <a:lstStyle/>
          <a:p>
            <a:r>
              <a:rPr lang="en-US" altLang="en-US" dirty="0"/>
              <a:t>How is MRSA spread?</a:t>
            </a:r>
          </a:p>
        </p:txBody>
      </p:sp>
      <p:sp>
        <p:nvSpPr>
          <p:cNvPr id="19459" name="Rectangle 3">
            <a:extLst>
              <a:ext uri="{FF2B5EF4-FFF2-40B4-BE49-F238E27FC236}">
                <a16:creationId xmlns:a16="http://schemas.microsoft.com/office/drawing/2014/main" id="{60BAE0DB-FC93-4F5C-A600-A67B86806795}"/>
              </a:ext>
            </a:extLst>
          </p:cNvPr>
          <p:cNvSpPr>
            <a:spLocks noGrp="1" noChangeArrowheads="1"/>
          </p:cNvSpPr>
          <p:nvPr>
            <p:ph sz="half" idx="1"/>
          </p:nvPr>
        </p:nvSpPr>
        <p:spPr/>
        <p:txBody>
          <a:bodyPr/>
          <a:lstStyle/>
          <a:p>
            <a:pPr lvl="1"/>
            <a:r>
              <a:rPr lang="en-US" altLang="en-US" dirty="0"/>
              <a:t>Direct contact between health-care workers and clients</a:t>
            </a:r>
          </a:p>
          <a:p>
            <a:pPr lvl="2"/>
            <a:r>
              <a:rPr lang="en-US" altLang="en-US" dirty="0"/>
              <a:t>Colonized vs. infected persons</a:t>
            </a:r>
          </a:p>
          <a:p>
            <a:pPr lvl="1"/>
            <a:r>
              <a:rPr lang="en-US" altLang="en-US" dirty="0"/>
              <a:t>Health-care workers are the MAIN carriers</a:t>
            </a:r>
          </a:p>
          <a:p>
            <a:pPr lvl="1"/>
            <a:r>
              <a:rPr lang="en-US" altLang="en-US" dirty="0"/>
              <a:t>NOT usually spread through the air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anim calcmode="lin" valueType="num">
                                      <p:cBhvr additive="base">
                                        <p:cTn id="11"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945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anim calcmode="lin" valueType="num">
                                      <p:cBhvr additive="base">
                                        <p:cTn id="15"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945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anim calcmode="lin" valueType="num">
                                      <p:cBhvr additive="base">
                                        <p:cTn id="19"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560249A0-ADEE-4E49-B5C0-BA354F01D2AF}"/>
              </a:ext>
            </a:extLst>
          </p:cNvPr>
          <p:cNvSpPr>
            <a:spLocks noGrp="1" noChangeArrowheads="1"/>
          </p:cNvSpPr>
          <p:nvPr>
            <p:ph type="title"/>
          </p:nvPr>
        </p:nvSpPr>
        <p:spPr/>
        <p:txBody>
          <a:bodyPr/>
          <a:lstStyle/>
          <a:p>
            <a:r>
              <a:rPr lang="en-US" altLang="en-US"/>
              <a:t>How do I detect an infection of MRSA?</a:t>
            </a:r>
          </a:p>
        </p:txBody>
      </p:sp>
      <p:sp>
        <p:nvSpPr>
          <p:cNvPr id="20483" name="Rectangle 3">
            <a:extLst>
              <a:ext uri="{FF2B5EF4-FFF2-40B4-BE49-F238E27FC236}">
                <a16:creationId xmlns:a16="http://schemas.microsoft.com/office/drawing/2014/main" id="{BDE8F4C7-6BD4-420C-BDF1-F9459DEC719E}"/>
              </a:ext>
            </a:extLst>
          </p:cNvPr>
          <p:cNvSpPr>
            <a:spLocks noGrp="1" noChangeArrowheads="1"/>
          </p:cNvSpPr>
          <p:nvPr>
            <p:ph sz="half" idx="1"/>
          </p:nvPr>
        </p:nvSpPr>
        <p:spPr/>
        <p:txBody>
          <a:bodyPr/>
          <a:lstStyle/>
          <a:p>
            <a:r>
              <a:rPr lang="en-US" altLang="en-US" dirty="0"/>
              <a:t>Symptoms:</a:t>
            </a:r>
          </a:p>
          <a:p>
            <a:pPr lvl="1"/>
            <a:r>
              <a:rPr lang="en-US" altLang="en-US" dirty="0"/>
              <a:t>drainage from a wound</a:t>
            </a:r>
          </a:p>
          <a:p>
            <a:pPr lvl="1"/>
            <a:r>
              <a:rPr lang="en-US" altLang="en-US" dirty="0"/>
              <a:t>Fever and chills</a:t>
            </a:r>
          </a:p>
          <a:p>
            <a:pPr lvl="1"/>
            <a:r>
              <a:rPr lang="en-US" altLang="en-US" dirty="0"/>
              <a:t>increased White Blood Count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anim calcmode="lin" valueType="num">
                                      <p:cBhvr additive="base">
                                        <p:cTn id="11" dur="500" fill="hold"/>
                                        <p:tgtEl>
                                          <p:spTgt spid="2048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048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anim calcmode="lin" valueType="num">
                                      <p:cBhvr additive="base">
                                        <p:cTn id="15"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048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anim calcmode="lin" valueType="num">
                                      <p:cBhvr additive="base">
                                        <p:cTn id="19" dur="500" fill="hold"/>
                                        <p:tgtEl>
                                          <p:spTgt spid="2048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48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734D59A-445E-4A28-ABEB-23658163AD19}"/>
              </a:ext>
            </a:extLst>
          </p:cNvPr>
          <p:cNvSpPr>
            <a:spLocks noGrp="1" noChangeArrowheads="1"/>
          </p:cNvSpPr>
          <p:nvPr>
            <p:ph type="title"/>
          </p:nvPr>
        </p:nvSpPr>
        <p:spPr/>
        <p:txBody>
          <a:bodyPr/>
          <a:lstStyle/>
          <a:p>
            <a:r>
              <a:rPr lang="en-US" altLang="en-US"/>
              <a:t>Common sites of infection</a:t>
            </a:r>
          </a:p>
        </p:txBody>
      </p:sp>
      <p:sp>
        <p:nvSpPr>
          <p:cNvPr id="21507" name="Rectangle 3">
            <a:extLst>
              <a:ext uri="{FF2B5EF4-FFF2-40B4-BE49-F238E27FC236}">
                <a16:creationId xmlns:a16="http://schemas.microsoft.com/office/drawing/2014/main" id="{5513A12A-8036-4610-B593-A34A813EF8D7}"/>
              </a:ext>
            </a:extLst>
          </p:cNvPr>
          <p:cNvSpPr>
            <a:spLocks noGrp="1" noChangeArrowheads="1"/>
          </p:cNvSpPr>
          <p:nvPr>
            <p:ph sz="half" idx="1"/>
          </p:nvPr>
        </p:nvSpPr>
        <p:spPr/>
        <p:txBody>
          <a:bodyPr/>
          <a:lstStyle/>
          <a:p>
            <a:pPr lvl="1"/>
            <a:r>
              <a:rPr lang="en-US" altLang="en-US" dirty="0"/>
              <a:t>Respiratory tract</a:t>
            </a:r>
          </a:p>
          <a:p>
            <a:pPr lvl="1"/>
            <a:r>
              <a:rPr lang="en-US" altLang="en-US" dirty="0"/>
              <a:t>Surgical wounds</a:t>
            </a:r>
          </a:p>
          <a:p>
            <a:pPr lvl="1"/>
            <a:r>
              <a:rPr lang="en-US" altLang="en-US" dirty="0"/>
              <a:t>Perineum or rectum</a:t>
            </a:r>
          </a:p>
          <a:p>
            <a:pPr lvl="1"/>
            <a:r>
              <a:rPr lang="en-US" altLang="en-US" dirty="0"/>
              <a:t>Skin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anim calcmode="lin" valueType="num">
                                      <p:cBhvr additive="base">
                                        <p:cTn id="11"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150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anim calcmode="lin" valueType="num">
                                      <p:cBhvr additive="base">
                                        <p:cTn id="15"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150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anim calcmode="lin" valueType="num">
                                      <p:cBhvr additive="base">
                                        <p:cTn id="19" dur="500" fill="hold"/>
                                        <p:tgtEl>
                                          <p:spTgt spid="2150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87492DE-B18A-4C60-AC24-33D44454368D}"/>
              </a:ext>
            </a:extLst>
          </p:cNvPr>
          <p:cNvSpPr>
            <a:spLocks noGrp="1" noChangeArrowheads="1"/>
          </p:cNvSpPr>
          <p:nvPr>
            <p:ph type="title"/>
          </p:nvPr>
        </p:nvSpPr>
        <p:spPr/>
        <p:txBody>
          <a:bodyPr/>
          <a:lstStyle/>
          <a:p>
            <a:r>
              <a:rPr lang="en-US" altLang="en-US" dirty="0"/>
              <a:t>How to stop the spread of MRSA?</a:t>
            </a:r>
          </a:p>
        </p:txBody>
      </p:sp>
      <p:sp>
        <p:nvSpPr>
          <p:cNvPr id="22531" name="Rectangle 3">
            <a:extLst>
              <a:ext uri="{FF2B5EF4-FFF2-40B4-BE49-F238E27FC236}">
                <a16:creationId xmlns:a16="http://schemas.microsoft.com/office/drawing/2014/main" id="{43B84171-99B1-435E-9068-C246467E9F37}"/>
              </a:ext>
            </a:extLst>
          </p:cNvPr>
          <p:cNvSpPr>
            <a:spLocks noGrp="1" noChangeArrowheads="1"/>
          </p:cNvSpPr>
          <p:nvPr>
            <p:ph sz="half" idx="1"/>
          </p:nvPr>
        </p:nvSpPr>
        <p:spPr/>
        <p:txBody>
          <a:bodyPr/>
          <a:lstStyle/>
          <a:p>
            <a:r>
              <a:rPr lang="en-US" altLang="en-US"/>
              <a:t>Proper hand-washing:</a:t>
            </a:r>
          </a:p>
          <a:p>
            <a:pPr lvl="1"/>
            <a:r>
              <a:rPr lang="en-US" altLang="en-US"/>
              <a:t>Before caring for each client</a:t>
            </a:r>
          </a:p>
          <a:p>
            <a:pPr lvl="1"/>
            <a:r>
              <a:rPr lang="en-US" altLang="en-US"/>
              <a:t>After removing gloves</a:t>
            </a:r>
          </a:p>
          <a:p>
            <a:pPr lvl="1"/>
            <a:r>
              <a:rPr lang="en-US" altLang="en-US"/>
              <a:t>Before leaving the client’s room</a:t>
            </a:r>
          </a:p>
          <a:p>
            <a:pPr lvl="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anim calcmode="lin" valueType="num">
                                      <p:cBhvr additive="base">
                                        <p:cTn id="11"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253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anim calcmode="lin" valueType="num">
                                      <p:cBhvr additive="base">
                                        <p:cTn id="15"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253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22531">
                                            <p:txEl>
                                              <p:pRg st="3" end="3"/>
                                            </p:txEl>
                                          </p:spTgt>
                                        </p:tgtEl>
                                        <p:attrNameLst>
                                          <p:attrName>style.visibility</p:attrName>
                                        </p:attrNameLst>
                                      </p:cBhvr>
                                      <p:to>
                                        <p:strVal val="visible"/>
                                      </p:to>
                                    </p:set>
                                    <p:anim calcmode="lin" valueType="num">
                                      <p:cBhvr additive="base">
                                        <p:cTn id="19"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3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openxmlformats.org/package/2006/metadata/core-properties"/>
    <ds:schemaRef ds:uri="http://schemas.microsoft.com/sharepoint/v3"/>
    <ds:schemaRef ds:uri="05d88611-e516-4d1a-b12e-39107e78b3d0"/>
    <ds:schemaRef ds:uri="http://schemas.microsoft.com/office/2006/documentManagement/types"/>
    <ds:schemaRef ds:uri="http://purl.org/dc/elements/1.1/"/>
    <ds:schemaRef ds:uri="http://purl.org/dc/dcmitype/"/>
    <ds:schemaRef ds:uri="http://schemas.microsoft.com/office/2006/metadata/properties"/>
    <ds:schemaRef ds:uri="56ea17bb-c96d-4826-b465-01eec0dd23dd"/>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39</TotalTime>
  <Words>285</Words>
  <Application>Microsoft Office PowerPoint</Application>
  <PresentationFormat>Widescreen</PresentationFormat>
  <Paragraphs>68</Paragraphs>
  <Slides>15</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15</vt:i4>
      </vt:variant>
    </vt:vector>
  </HeadingPairs>
  <TitlesOfParts>
    <vt:vector size="23" baseType="lpstr">
      <vt:lpstr>.AppleSystemUIFont</vt:lpstr>
      <vt:lpstr>Arial</vt:lpstr>
      <vt:lpstr>Calibri</vt:lpstr>
      <vt:lpstr>Open Sans</vt:lpstr>
      <vt:lpstr>Open Sans SemiBold</vt:lpstr>
      <vt:lpstr>2_Office Theme</vt:lpstr>
      <vt:lpstr>3_Office Theme</vt:lpstr>
      <vt:lpstr>4_Office Theme</vt:lpstr>
      <vt:lpstr>PowerPoint Presentation</vt:lpstr>
      <vt:lpstr>PowerPoint Presentation</vt:lpstr>
      <vt:lpstr>MRSA: Methicillin-resistant Staphylococcus aureus</vt:lpstr>
      <vt:lpstr>Why should YOU be concerned about MRSA? </vt:lpstr>
      <vt:lpstr>Risk factors for MRSA infection</vt:lpstr>
      <vt:lpstr>How is MRSA spread?</vt:lpstr>
      <vt:lpstr>How do I detect an infection of MRSA?</vt:lpstr>
      <vt:lpstr>Common sites of infection</vt:lpstr>
      <vt:lpstr>How to stop the spread of MRSA?</vt:lpstr>
      <vt:lpstr>VRE: Vancomycin-resistant enterococcus</vt:lpstr>
      <vt:lpstr>Risk factors for VRE infection</vt:lpstr>
      <vt:lpstr>How does a VRE infection develop?</vt:lpstr>
      <vt:lpstr>Signs of VRE infection</vt:lpstr>
      <vt:lpstr>Hand-washing prevents spread of VRE</vt:lpstr>
      <vt:lpstr>MRSA AND VRE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11</cp:revision>
  <cp:lastPrinted>2017-07-07T16:17:37Z</cp:lastPrinted>
  <dcterms:created xsi:type="dcterms:W3CDTF">2017-07-11T23:58:30Z</dcterms:created>
  <dcterms:modified xsi:type="dcterms:W3CDTF">2017-07-27T11:46:53Z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