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40"/>
  </p:notesMasterIdLst>
  <p:sldIdLst>
    <p:sldId id="321" r:id="rId6"/>
    <p:sldId id="319" r:id="rId7"/>
    <p:sldId id="323" r:id="rId8"/>
    <p:sldId id="327" r:id="rId9"/>
    <p:sldId id="324" r:id="rId10"/>
    <p:sldId id="328" r:id="rId11"/>
    <p:sldId id="329" r:id="rId12"/>
    <p:sldId id="330" r:id="rId13"/>
    <p:sldId id="331" r:id="rId14"/>
    <p:sldId id="332" r:id="rId15"/>
    <p:sldId id="333" r:id="rId16"/>
    <p:sldId id="325" r:id="rId17"/>
    <p:sldId id="335" r:id="rId18"/>
    <p:sldId id="336" r:id="rId19"/>
    <p:sldId id="337" r:id="rId20"/>
    <p:sldId id="338" r:id="rId21"/>
    <p:sldId id="341" r:id="rId22"/>
    <p:sldId id="340" r:id="rId23"/>
    <p:sldId id="339" r:id="rId24"/>
    <p:sldId id="342" r:id="rId25"/>
    <p:sldId id="334" r:id="rId26"/>
    <p:sldId id="344" r:id="rId27"/>
    <p:sldId id="345" r:id="rId28"/>
    <p:sldId id="346" r:id="rId29"/>
    <p:sldId id="347" r:id="rId30"/>
    <p:sldId id="348" r:id="rId31"/>
    <p:sldId id="349" r:id="rId32"/>
    <p:sldId id="350" r:id="rId33"/>
    <p:sldId id="351" r:id="rId34"/>
    <p:sldId id="352" r:id="rId35"/>
    <p:sldId id="353" r:id="rId36"/>
    <p:sldId id="354" r:id="rId37"/>
    <p:sldId id="355" r:id="rId38"/>
    <p:sldId id="343" r:id="rId3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microsoft.com/office/2015/10/relationships/revisionInfo" Target="revisionInfo.xml"/><Relationship Id="rId20" Type="http://schemas.openxmlformats.org/officeDocument/2006/relationships/slide" Target="slides/slide15.xml"/><Relationship Id="rId41"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hyperlink" Target="http://www.tshaonline.org/handbook/online/articles/jjp03" TargetMode="External"/><Relationship Id="rId2" Type="http://schemas.openxmlformats.org/officeDocument/2006/relationships/hyperlink" Target="http://www.tdcj.state.tx.us/" TargetMode="External"/><Relationship Id="rId1" Type="http://schemas.openxmlformats.org/officeDocument/2006/relationships/slideLayout" Target="../slideLayouts/slideLayout3.xml"/><Relationship Id="rId4" Type="http://schemas.openxmlformats.org/officeDocument/2006/relationships/hyperlink" Target="http://www.statutes.legis.state.tx.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Organization of </a:t>
            </a:r>
            <a:br>
              <a:rPr lang="en-US" dirty="0"/>
            </a:br>
            <a:r>
              <a:rPr lang="en-US" dirty="0"/>
              <a:t>Correctional Systems</a:t>
            </a:r>
          </a:p>
          <a:p>
            <a:pPr lvl="1"/>
            <a:r>
              <a:rPr lang="en-US" dirty="0"/>
              <a:t>Correctional Services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The Community-Based Era: 1967–1980</a:t>
            </a:r>
          </a:p>
          <a:p>
            <a:pPr lvl="2"/>
            <a:r>
              <a:rPr lang="en-US" dirty="0"/>
              <a:t>Based on the premise that rehabilitation cannot occur in isolation from the real world</a:t>
            </a:r>
          </a:p>
          <a:p>
            <a:pPr lvl="2"/>
            <a:r>
              <a:rPr lang="en-US" dirty="0"/>
              <a:t>Prisons in this era were considered dehumanizing, which led to innovations in the use of volunteers and the extension of inmate privileges</a:t>
            </a:r>
          </a:p>
          <a:p>
            <a:pPr lvl="2"/>
            <a:r>
              <a:rPr lang="en-US" dirty="0"/>
              <a:t>Programs included:</a:t>
            </a:r>
          </a:p>
          <a:p>
            <a:pPr lvl="3"/>
            <a:r>
              <a:rPr lang="en-US" dirty="0"/>
              <a:t>Halfway houses</a:t>
            </a:r>
          </a:p>
          <a:p>
            <a:pPr lvl="3"/>
            <a:r>
              <a:rPr lang="en-US" dirty="0"/>
              <a:t>Work-release</a:t>
            </a:r>
          </a:p>
          <a:p>
            <a:pPr lvl="3"/>
            <a:r>
              <a:rPr lang="en-US" dirty="0"/>
              <a:t>Study-release</a:t>
            </a:r>
          </a:p>
          <a:p>
            <a:pPr lvl="1"/>
            <a:endParaRPr lang="en-US" dirty="0"/>
          </a:p>
          <a:p>
            <a:pPr lvl="1"/>
            <a:endParaRPr lang="en-US" dirty="0"/>
          </a:p>
        </p:txBody>
      </p:sp>
    </p:spTree>
    <p:extLst>
      <p:ext uri="{BB962C8B-B14F-4D97-AF65-F5344CB8AC3E}">
        <p14:creationId xmlns:p14="http://schemas.microsoft.com/office/powerpoint/2010/main" val="275562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Warehousing Era: 1980–1995</a:t>
            </a:r>
          </a:p>
          <a:p>
            <a:pPr lvl="2"/>
            <a:r>
              <a:rPr lang="en-US" dirty="0"/>
              <a:t>Public and judicial disapproval of the release programs and recidivism led to longer sentences with fewer releases</a:t>
            </a:r>
          </a:p>
          <a:p>
            <a:pPr lvl="2"/>
            <a:r>
              <a:rPr lang="en-US" dirty="0"/>
              <a:t>Believed warehousing the serious offenders would protect society</a:t>
            </a:r>
          </a:p>
          <a:p>
            <a:pPr lvl="2"/>
            <a:r>
              <a:rPr lang="en-US" dirty="0"/>
              <a:t>Prison overcrowding became widespread partly because of a greater emphasis on incarcerating nonviolent drug offenders</a:t>
            </a:r>
          </a:p>
          <a:p>
            <a:pPr lvl="1"/>
            <a:endParaRPr lang="en-US" dirty="0"/>
          </a:p>
          <a:p>
            <a:pPr lvl="1"/>
            <a:endParaRPr lang="en-US" dirty="0"/>
          </a:p>
        </p:txBody>
      </p:sp>
      <p:sp>
        <p:nvSpPr>
          <p:cNvPr id="4" name="Content Placeholder 3">
            <a:extLst>
              <a:ext uri="{FF2B5EF4-FFF2-40B4-BE49-F238E27FC236}">
                <a16:creationId xmlns:a16="http://schemas.microsoft.com/office/drawing/2014/main" id="{3DF82E13-57DD-4514-A3FF-80847AF33740}"/>
              </a:ext>
            </a:extLst>
          </p:cNvPr>
          <p:cNvSpPr>
            <a:spLocks noGrp="1"/>
          </p:cNvSpPr>
          <p:nvPr>
            <p:ph sz="half" idx="10"/>
          </p:nvPr>
        </p:nvSpPr>
        <p:spPr/>
        <p:txBody>
          <a:bodyPr/>
          <a:lstStyle/>
          <a:p>
            <a:pPr lvl="1"/>
            <a:r>
              <a:rPr lang="en-US" dirty="0"/>
              <a:t>The Just Deserts Era: 1995–present</a:t>
            </a:r>
          </a:p>
          <a:p>
            <a:pPr lvl="2"/>
            <a:r>
              <a:rPr lang="en-US" dirty="0"/>
              <a:t>Emphasis on individual responsibility, justice, and punishment</a:t>
            </a:r>
          </a:p>
          <a:p>
            <a:pPr lvl="2"/>
            <a:r>
              <a:rPr lang="en-US" dirty="0"/>
              <a:t>Imprisonment is a proper consequence of criminal and irresponsible behavior</a:t>
            </a:r>
          </a:p>
          <a:p>
            <a:pPr lvl="2"/>
            <a:r>
              <a:rPr lang="en-US" dirty="0"/>
              <a:t>Includes chain gangs, “three-strikes,” and reduced parole</a:t>
            </a:r>
          </a:p>
          <a:p>
            <a:endParaRPr lang="en-US" dirty="0"/>
          </a:p>
        </p:txBody>
      </p:sp>
    </p:spTree>
    <p:extLst>
      <p:ext uri="{BB962C8B-B14F-4D97-AF65-F5344CB8AC3E}">
        <p14:creationId xmlns:p14="http://schemas.microsoft.com/office/powerpoint/2010/main" val="8066310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Amendment – congress shall make no law respecting an establishment of religion, or prohibiting the free exercise thereof; or abridging the freedom of speech, or of the press; or the right of the people peaceably to assemble, and to petition the government for a redress of grievances</a:t>
            </a:r>
          </a:p>
          <a:p>
            <a:pPr lvl="2"/>
            <a:r>
              <a:rPr lang="en-US" dirty="0"/>
              <a:t>Prisoners do not have a First Amendment right to speak freely</a:t>
            </a:r>
          </a:p>
          <a:p>
            <a:pPr lvl="2"/>
            <a:r>
              <a:rPr lang="en-US" dirty="0"/>
              <a:t>Prison officials may discipline inmates who distribute circulars calling for a mass protest against mistreatment</a:t>
            </a:r>
          </a:p>
          <a:p>
            <a:pPr lvl="1"/>
            <a:endParaRPr lang="en-US" dirty="0"/>
          </a:p>
          <a:p>
            <a:pPr lvl="1"/>
            <a:endParaRPr lang="en-US" dirty="0"/>
          </a:p>
        </p:txBody>
      </p:sp>
    </p:spTree>
    <p:extLst>
      <p:ext uri="{BB962C8B-B14F-4D97-AF65-F5344CB8AC3E}">
        <p14:creationId xmlns:p14="http://schemas.microsoft.com/office/powerpoint/2010/main" val="3967207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Fourth Amendment – the right of the people to be secure in their persons, houses, papers, and effects and against unreasonable searches and seizures, shall not be violated, and no warrants shall issue but upon probable cause, supported by oath or affirmation, and particularly describing the place to be searched, and the persons or things to be seized</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395070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Fourth Amendment Prisoners do not have the right to expect privacy in a prison setting</a:t>
            </a:r>
          </a:p>
          <a:p>
            <a:pPr lvl="2"/>
            <a:r>
              <a:rPr lang="en-US" dirty="0"/>
              <a:t>Court decisions have established that prison officials can properly monitor and record prisoners' conversations, provided that the prisoner and the visitor are warned that this will be done</a:t>
            </a:r>
          </a:p>
          <a:p>
            <a:pPr lvl="2"/>
            <a:r>
              <a:rPr lang="en-US" dirty="0"/>
              <a:t>Prison officials cannot intrude upon conversations that are legally afforded confidentiality, such as those between the prisoner and his or her attorney or spouse</a:t>
            </a:r>
          </a:p>
          <a:p>
            <a:pPr lvl="2"/>
            <a:r>
              <a:rPr lang="en-US" dirty="0"/>
              <a:t>Prisoners do not have a Fourth Amendment right to be free of unreasonable searches and seizures of their property because the Fourth Amendment is inapplicable to them</a:t>
            </a:r>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0474029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Fifth Amendment – no person shall be held to answer for a capital or otherwise infamous crime, unless on a presentment or indictment of a grand jury, except in cases arising in the land or naval forces or in the militia when in actual service in time of war or public danger, nor shall any person be subject for the same offense to be twice put to jeopardy of life or limb; nor shall be compelled in any criminal case to be a witness against himself or herself, nor be deprived of life, liberty, or property, without due process of law; nor shall private property be taken for public use without just compensation</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119862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Fifth Amendment</a:t>
            </a:r>
          </a:p>
          <a:p>
            <a:pPr lvl="2"/>
            <a:r>
              <a:rPr lang="en-US" dirty="0"/>
              <a:t>Prisoners are afforded the same rights regarding self-incrimination and double jeopardy as defendants that are not incarcerated</a:t>
            </a:r>
          </a:p>
          <a:p>
            <a:pPr lvl="2"/>
            <a:r>
              <a:rPr lang="en-US" dirty="0"/>
              <a:t>Prisoners do not have access to grand juries unless they are charged with a new crime</a:t>
            </a:r>
          </a:p>
          <a:p>
            <a:pPr lvl="2"/>
            <a:r>
              <a:rPr lang="en-US" dirty="0"/>
              <a:t>Officers are not required to give the Miranda warning prior to interrogation (it is only necessary for new charges)</a:t>
            </a:r>
          </a:p>
          <a:p>
            <a:pPr lvl="2"/>
            <a:r>
              <a:rPr lang="en-US" dirty="0"/>
              <a:t>Prisoners are given due process in all forms of discipline and criminal proceedings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801883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Sixth Amendment – in all criminal prosecutions the accused shall enjoy the right to a speedy and public trial, by an impartial jury of the state and district wherein the crime shall have been committed, which district shall have been previously ascertained by law, and to be informed of the nature and cause of the accusation; to be confronted with witnesses against him or her; to have compulsory process for obtaining witnesses in his or her favor, and to have the assistance of counsel for his or her defense</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048873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Sixth Amendment</a:t>
            </a:r>
          </a:p>
          <a:p>
            <a:pPr lvl="2"/>
            <a:r>
              <a:rPr lang="en-US" sz="2400" dirty="0"/>
              <a:t>Prisoners are given the same opportunity for a speedy and public trial as someone who is awaiting trial</a:t>
            </a:r>
          </a:p>
          <a:p>
            <a:pPr lvl="2"/>
            <a:r>
              <a:rPr lang="en-US" sz="2400" dirty="0"/>
              <a:t>Prisoners are afforded a jury in any criminal proceeding</a:t>
            </a:r>
          </a:p>
          <a:p>
            <a:pPr lvl="2"/>
            <a:r>
              <a:rPr lang="en-US" sz="2400" dirty="0"/>
              <a:t>Prisoners are notified of charges against them in both criminal and discipline proceedings</a:t>
            </a:r>
          </a:p>
          <a:p>
            <a:pPr lvl="2"/>
            <a:r>
              <a:rPr lang="en-US" sz="2400" dirty="0"/>
              <a:t>Prisoners have the right to confront witnesses and present witnesses on their behalf</a:t>
            </a:r>
          </a:p>
          <a:p>
            <a:pPr lvl="2"/>
            <a:r>
              <a:rPr lang="en-US" sz="2400" dirty="0"/>
              <a:t>Prisoners may have the right to counsel</a:t>
            </a:r>
          </a:p>
          <a:p>
            <a:pPr lvl="2"/>
            <a:r>
              <a:rPr lang="en-US" sz="2400" dirty="0"/>
              <a:t>Prisoners are given the opportunity for counsel if they cannot afford it during felony criminal proceedings</a:t>
            </a:r>
          </a:p>
          <a:p>
            <a:pPr lvl="2"/>
            <a:r>
              <a:rPr lang="en-US" sz="2400" dirty="0"/>
              <a:t>Prisoners do not have the right to counsel during institutional proceedings such as discipline hearings or parole hearings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521986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Eighth Amendment – excessive bail shall not be required, nor excessive fines imposed, nor cruel and unusual punishments inflicted</a:t>
            </a:r>
          </a:p>
          <a:p>
            <a:pPr lvl="2"/>
            <a:r>
              <a:rPr lang="en-US" dirty="0"/>
              <a:t>Prisoners are granted a minimum standard of living</a:t>
            </a:r>
          </a:p>
          <a:p>
            <a:pPr lvl="2"/>
            <a:r>
              <a:rPr lang="en-US" dirty="0"/>
              <a:t>Prisoners are entitled to adequate medical treatment</a:t>
            </a:r>
          </a:p>
          <a:p>
            <a:pPr lvl="2"/>
            <a:r>
              <a:rPr lang="en-US" dirty="0"/>
              <a:t>Prisoners retain some other constitutional rights, including due process in their right to administrative appeals and a right of access to the parole process</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948052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US Legal System’s Impact on Corrections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Fourteenth Amendment – all persons born or naturalized in the United States, and subject to the jurisdiction thereof, are citizens of the United States and of the state wherein they reside. No state shall make or enforce any law which shall abridge the privileges or immunities of citizens of the United States; nor shall any state deprive any person of life, liberty, or property, without due process of law; nor deny to any person within its jurisdiction the equal protection of the laws</a:t>
            </a:r>
          </a:p>
          <a:p>
            <a:pPr lvl="2"/>
            <a:r>
              <a:rPr lang="en-US" dirty="0"/>
              <a:t>Prisoners are afforded due process, regardless of whether it is an institutional proceeding such as a discipline hearing or a criminal proceeding</a:t>
            </a:r>
          </a:p>
          <a:p>
            <a:pPr lvl="2"/>
            <a:r>
              <a:rPr lang="en-US" dirty="0"/>
              <a:t>Prisoners are therefore protected against unequal treatment on the basis of race, sex, and creed</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31089254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spcBef>
                <a:spcPts val="600"/>
              </a:spcBef>
            </a:pPr>
            <a:r>
              <a:rPr lang="en-US" dirty="0"/>
              <a:t>Civil Law – laws governing disputes between individuals </a:t>
            </a:r>
          </a:p>
          <a:p>
            <a:pPr lvl="1">
              <a:spcBef>
                <a:spcPts val="600"/>
              </a:spcBef>
            </a:pPr>
            <a:r>
              <a:rPr lang="en-US" dirty="0"/>
              <a:t>Criminal Law – laws governing offenses that are public and relate to the government</a:t>
            </a:r>
          </a:p>
          <a:p>
            <a:pPr lvl="1">
              <a:spcBef>
                <a:spcPts val="600"/>
              </a:spcBef>
            </a:pPr>
            <a:r>
              <a:rPr lang="en-US" dirty="0"/>
              <a:t>Prior to the 1960s, American courts had taken a neutral approach—commonly called the hands-off doctrine—toward the running of prisons, which rested on the belief that inmates experienced civil death</a:t>
            </a:r>
          </a:p>
          <a:p>
            <a:pPr lvl="1">
              <a:spcBef>
                <a:spcPts val="600"/>
              </a:spcBef>
            </a:pPr>
            <a:r>
              <a:rPr lang="en-US" dirty="0"/>
              <a:t>In Pell v. </a:t>
            </a:r>
            <a:r>
              <a:rPr lang="en-US" dirty="0" err="1"/>
              <a:t>Procunier</a:t>
            </a:r>
            <a:r>
              <a:rPr lang="en-US" dirty="0"/>
              <a:t> (1974) the US Supreme Court established the “balancing test” which attempts to weigh the rights of individuals against the state’s authority to make laws or otherwise restrict a person’s freedom in order to protect its interests and its citizens</a:t>
            </a:r>
          </a:p>
          <a:p>
            <a:pPr lvl="1">
              <a:spcBef>
                <a:spcPts val="600"/>
              </a:spcBef>
            </a:pPr>
            <a:r>
              <a:rPr lang="en-US" dirty="0"/>
              <a:t>Prisoner rights can be thought of as conditional rights, meaning that they are rights constrained by the legitimate needs of imprisonment</a:t>
            </a:r>
          </a:p>
          <a:p>
            <a:pPr lvl="1"/>
            <a:endParaRPr lang="en-US" dirty="0"/>
          </a:p>
          <a:p>
            <a:pPr lvl="1"/>
            <a:endParaRPr lang="en-US" dirty="0"/>
          </a:p>
        </p:txBody>
      </p:sp>
    </p:spTree>
    <p:extLst>
      <p:ext uri="{BB962C8B-B14F-4D97-AF65-F5344CB8AC3E}">
        <p14:creationId xmlns:p14="http://schemas.microsoft.com/office/powerpoint/2010/main" val="3576563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Amendment guarantees of freedom of speech apply to inmates’ rights in three areas:</a:t>
            </a:r>
          </a:p>
          <a:p>
            <a:pPr marL="571500" lvl="1" indent="-571500">
              <a:buFont typeface="+mj-lt"/>
              <a:buAutoNum type="romanUcPeriod"/>
            </a:pPr>
            <a:r>
              <a:rPr lang="en-US" dirty="0"/>
              <a:t>Receipt of mail</a:t>
            </a:r>
          </a:p>
          <a:p>
            <a:pPr lvl="2"/>
            <a:r>
              <a:rPr lang="en-US" dirty="0"/>
              <a:t>The courts generally have not allowed restrictions on the receipt of published mail</a:t>
            </a:r>
          </a:p>
          <a:p>
            <a:pPr lvl="2"/>
            <a:r>
              <a:rPr lang="en-US" dirty="0"/>
              <a:t>A prisoner’s mail can be censored if necessary for security reasons</a:t>
            </a:r>
          </a:p>
          <a:p>
            <a:pPr lvl="2"/>
            <a:r>
              <a:rPr lang="en-US" dirty="0"/>
              <a:t>Magazines, newspapers, and the like must be mailed from the publisher</a:t>
            </a:r>
          </a:p>
          <a:p>
            <a:pPr lvl="2"/>
            <a:r>
              <a:rPr lang="en-US" dirty="0"/>
              <a:t>Magazines that depict deviant sexual behavior can be banned</a:t>
            </a:r>
          </a:p>
          <a:p>
            <a:pPr lvl="2"/>
            <a:r>
              <a:rPr lang="en-US" dirty="0"/>
              <a:t>Prisons cannot ban nude pictures of inmates’ wives or girlfriends</a:t>
            </a:r>
          </a:p>
          <a:p>
            <a:pPr lvl="1"/>
            <a:endParaRPr lang="en-US" dirty="0"/>
          </a:p>
          <a:p>
            <a:pPr lvl="1"/>
            <a:endParaRPr lang="en-US" dirty="0"/>
          </a:p>
        </p:txBody>
      </p:sp>
    </p:spTree>
    <p:extLst>
      <p:ext uri="{BB962C8B-B14F-4D97-AF65-F5344CB8AC3E}">
        <p14:creationId xmlns:p14="http://schemas.microsoft.com/office/powerpoint/2010/main" val="15089028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Amendment guarantees of freedom of speech apply to inmates’ rights in three areas:</a:t>
            </a:r>
          </a:p>
          <a:p>
            <a:pPr marL="571500" lvl="1" indent="-571500">
              <a:buFont typeface="+mj-lt"/>
              <a:buAutoNum type="romanUcPeriod" startAt="2"/>
            </a:pPr>
            <a:r>
              <a:rPr lang="en-US" dirty="0"/>
              <a:t>Communications with others (especially those on the outside)</a:t>
            </a:r>
          </a:p>
          <a:p>
            <a:pPr lvl="2"/>
            <a:r>
              <a:rPr lang="en-US" dirty="0"/>
              <a:t>In </a:t>
            </a:r>
            <a:r>
              <a:rPr lang="en-US" i="1" dirty="0"/>
              <a:t>McNamara v. Moody</a:t>
            </a:r>
            <a:r>
              <a:rPr lang="en-US" dirty="0"/>
              <a:t> (1979) a federal court upheld an inmate’s right to write vulgar letters to his girlfriend</a:t>
            </a:r>
          </a:p>
          <a:p>
            <a:pPr lvl="2"/>
            <a:r>
              <a:rPr lang="en-US" dirty="0"/>
              <a:t>Prisoners have no inherent right to publish material for use by other prisoners</a:t>
            </a:r>
          </a:p>
          <a:p>
            <a:pPr lvl="1"/>
            <a:endParaRPr lang="en-US" dirty="0"/>
          </a:p>
          <a:p>
            <a:pPr lvl="1"/>
            <a:endParaRPr lang="en-US" dirty="0"/>
          </a:p>
        </p:txBody>
      </p:sp>
    </p:spTree>
    <p:extLst>
      <p:ext uri="{BB962C8B-B14F-4D97-AF65-F5344CB8AC3E}">
        <p14:creationId xmlns:p14="http://schemas.microsoft.com/office/powerpoint/2010/main" val="30103798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First Amendment guarantees of freedom of speech apply to inmates’ rights in three areas:</a:t>
            </a:r>
          </a:p>
          <a:p>
            <a:pPr marL="571500" lvl="1" indent="-571500">
              <a:buFont typeface="+mj-lt"/>
              <a:buAutoNum type="romanUcPeriod" startAt="3"/>
            </a:pPr>
            <a:r>
              <a:rPr lang="en-US" dirty="0"/>
              <a:t>Visitation</a:t>
            </a:r>
          </a:p>
          <a:p>
            <a:pPr lvl="2"/>
            <a:r>
              <a:rPr lang="en-US" dirty="0"/>
              <a:t>In </a:t>
            </a:r>
            <a:r>
              <a:rPr lang="en-US" i="1" dirty="0"/>
              <a:t>Block v. Rutherford </a:t>
            </a:r>
            <a:r>
              <a:rPr lang="en-US" dirty="0"/>
              <a:t>(1984), the US Supreme Court upheld a policy that prohibited all inmate visits</a:t>
            </a:r>
          </a:p>
          <a:p>
            <a:pPr lvl="2"/>
            <a:r>
              <a:rPr lang="en-US" dirty="0"/>
              <a:t>In </a:t>
            </a:r>
            <a:r>
              <a:rPr lang="en-US" i="1" dirty="0"/>
              <a:t>Overton v. </a:t>
            </a:r>
            <a:r>
              <a:rPr lang="en-US" i="1" dirty="0" err="1"/>
              <a:t>Bazzetta</a:t>
            </a:r>
            <a:r>
              <a:rPr lang="en-US" dirty="0"/>
              <a:t> (2003), the Court upheld a state’s visitation plan that limited visitation for certain substance abusing inmates</a:t>
            </a:r>
          </a:p>
          <a:p>
            <a:pPr lvl="2"/>
            <a:r>
              <a:rPr lang="en-US" dirty="0"/>
              <a:t>Media members get no special privileges for interviews, but cannot be denied correspondence</a:t>
            </a:r>
          </a:p>
          <a:p>
            <a:pPr lvl="2"/>
            <a:r>
              <a:rPr lang="en-US" dirty="0"/>
              <a:t>Policies for media access must be administered fairly and without bias</a:t>
            </a:r>
          </a:p>
          <a:p>
            <a:pPr lvl="1"/>
            <a:endParaRPr lang="en-US" dirty="0"/>
          </a:p>
          <a:p>
            <a:pPr lvl="1"/>
            <a:endParaRPr lang="en-US" dirty="0"/>
          </a:p>
        </p:txBody>
      </p:sp>
    </p:spTree>
    <p:extLst>
      <p:ext uri="{BB962C8B-B14F-4D97-AF65-F5344CB8AC3E}">
        <p14:creationId xmlns:p14="http://schemas.microsoft.com/office/powerpoint/2010/main" val="18390060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First and Fourteenth Amendments provide the basis for inmates’ rights of religious freedom</a:t>
            </a:r>
          </a:p>
          <a:p>
            <a:pPr lvl="1">
              <a:buFont typeface="Arial" panose="020B0604020202020204" pitchFamily="34" charset="0"/>
              <a:buChar char="•"/>
            </a:pPr>
            <a:r>
              <a:rPr lang="en-US" i="1" dirty="0"/>
              <a:t>Cruz v. </a:t>
            </a:r>
            <a:r>
              <a:rPr lang="en-US" i="1" dirty="0" err="1"/>
              <a:t>Beto</a:t>
            </a:r>
            <a:r>
              <a:rPr lang="en-US" i="1" dirty="0"/>
              <a:t> (1972)</a:t>
            </a:r>
          </a:p>
          <a:p>
            <a:pPr lvl="2"/>
            <a:r>
              <a:rPr lang="en-US" dirty="0"/>
              <a:t>Prisoners must be given a “reasonable opportunity” to pursue their faith, even if it differs from traditional forms of worship</a:t>
            </a:r>
          </a:p>
          <a:p>
            <a:pPr lvl="2"/>
            <a:r>
              <a:rPr lang="en-US" dirty="0"/>
              <a:t>Meeting facilities must be provided for religious purposes when those same facilities are made available to other groups of prisoners for other purposes</a:t>
            </a:r>
          </a:p>
          <a:p>
            <a:pPr lvl="1"/>
            <a:endParaRPr lang="en-US" dirty="0"/>
          </a:p>
          <a:p>
            <a:pPr lvl="1"/>
            <a:endParaRPr lang="en-US" dirty="0"/>
          </a:p>
        </p:txBody>
      </p:sp>
    </p:spTree>
    <p:extLst>
      <p:ext uri="{BB962C8B-B14F-4D97-AF65-F5344CB8AC3E}">
        <p14:creationId xmlns:p14="http://schemas.microsoft.com/office/powerpoint/2010/main" val="1576384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First and Fourteenth Amendments provide the basis for inmates’ rights of religious freedom</a:t>
            </a:r>
          </a:p>
          <a:p>
            <a:pPr lvl="1">
              <a:buFont typeface="Arial" panose="020B0604020202020204" pitchFamily="34" charset="0"/>
              <a:buChar char="•"/>
            </a:pPr>
            <a:r>
              <a:rPr lang="en-US" dirty="0"/>
              <a:t>Possessing Items of Worship</a:t>
            </a:r>
          </a:p>
          <a:p>
            <a:pPr lvl="2"/>
            <a:r>
              <a:rPr lang="en-US" dirty="0"/>
              <a:t>In </a:t>
            </a:r>
            <a:r>
              <a:rPr lang="en-US" i="1" dirty="0"/>
              <a:t>Dettmer v. Landon </a:t>
            </a:r>
            <a:r>
              <a:rPr lang="en-US" dirty="0"/>
              <a:t>a federal court held that a prisoner who claimed to practice witchcraft must be provided with the artifacts needed for worship</a:t>
            </a:r>
          </a:p>
          <a:p>
            <a:pPr lvl="2"/>
            <a:r>
              <a:rPr lang="en-US" dirty="0"/>
              <a:t>Drugs, dangerous substances, and dangerous items of worship may be banned</a:t>
            </a:r>
          </a:p>
          <a:p>
            <a:pPr lvl="2"/>
            <a:r>
              <a:rPr lang="en-US" dirty="0"/>
              <a:t>It is acceptable to ban the wearing of beards, even those grown for religious reasons (Hill v. Blackwell [1985])</a:t>
            </a:r>
          </a:p>
          <a:p>
            <a:pPr lvl="1"/>
            <a:endParaRPr lang="en-US" dirty="0"/>
          </a:p>
          <a:p>
            <a:pPr lvl="1"/>
            <a:endParaRPr lang="en-US" dirty="0"/>
          </a:p>
        </p:txBody>
      </p:sp>
    </p:spTree>
    <p:extLst>
      <p:ext uri="{BB962C8B-B14F-4D97-AF65-F5344CB8AC3E}">
        <p14:creationId xmlns:p14="http://schemas.microsoft.com/office/powerpoint/2010/main" val="1029675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Eighth Amendment guarantees medical care for prisoners</a:t>
            </a:r>
          </a:p>
          <a:p>
            <a:pPr lvl="2"/>
            <a:r>
              <a:rPr lang="en-US" dirty="0"/>
              <a:t>Court held prison officials responsible for providing adequate medical care</a:t>
            </a:r>
          </a:p>
          <a:p>
            <a:pPr lvl="2"/>
            <a:r>
              <a:rPr lang="en-US" dirty="0"/>
              <a:t>In Estelle v. Gamble (1976) the US Supreme Court concerned itself with “deliberate indifference” on the part of staff toward a prisoner’s need for medical attention</a:t>
            </a:r>
          </a:p>
          <a:p>
            <a:pPr lvl="2"/>
            <a:r>
              <a:rPr lang="en-US" dirty="0"/>
              <a:t>Deliberate indifference requires both actual knowledge and disregard of risk of harm (Hudson v. McMillan [1992])</a:t>
            </a:r>
          </a:p>
          <a:p>
            <a:pPr lvl="1"/>
            <a:endParaRPr lang="en-US" dirty="0"/>
          </a:p>
          <a:p>
            <a:pPr lvl="1"/>
            <a:endParaRPr lang="en-US" dirty="0"/>
          </a:p>
        </p:txBody>
      </p:sp>
    </p:spTree>
    <p:extLst>
      <p:ext uri="{BB962C8B-B14F-4D97-AF65-F5344CB8AC3E}">
        <p14:creationId xmlns:p14="http://schemas.microsoft.com/office/powerpoint/2010/main" val="11727134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Eighth Amendment guarantees medical care for prisoners</a:t>
            </a:r>
          </a:p>
          <a:p>
            <a:pPr lvl="2"/>
            <a:r>
              <a:rPr lang="en-US" dirty="0"/>
              <a:t>In </a:t>
            </a:r>
            <a:r>
              <a:rPr lang="en-US" i="1" dirty="0"/>
              <a:t>Washington v. Harper </a:t>
            </a:r>
            <a:r>
              <a:rPr lang="en-US" dirty="0"/>
              <a:t>(1990), the US Supreme Court held that prisoners can refuse the involuntary administration of antipsychotic drugs unless government officials can demonstrate an “overriding justification” as to why the drugs may be necessary</a:t>
            </a:r>
          </a:p>
          <a:p>
            <a:pPr lvl="2"/>
            <a:r>
              <a:rPr lang="en-US" dirty="0"/>
              <a:t>In </a:t>
            </a:r>
            <a:r>
              <a:rPr lang="en-US" i="1" dirty="0"/>
              <a:t>Pennsylvania Department of Corrections v. </a:t>
            </a:r>
            <a:r>
              <a:rPr lang="en-US" i="1" dirty="0" err="1"/>
              <a:t>Yeskey</a:t>
            </a:r>
            <a:r>
              <a:rPr lang="en-US" i="1" dirty="0"/>
              <a:t> </a:t>
            </a:r>
            <a:r>
              <a:rPr lang="en-US" dirty="0"/>
              <a:t>(1998), the US Supreme Court held that the Americans with Disabilities Act (ADA) of 1990 applies to prisons and to prison inmates</a:t>
            </a:r>
          </a:p>
          <a:p>
            <a:pPr lvl="2"/>
            <a:r>
              <a:rPr lang="en-US" dirty="0"/>
              <a:t>In </a:t>
            </a:r>
            <a:r>
              <a:rPr lang="en-US" i="1" dirty="0"/>
              <a:t>US v. Georgia </a:t>
            </a:r>
            <a:r>
              <a:rPr lang="en-US" dirty="0"/>
              <a:t>(2006), the US Supreme Court held that state’s claims of sovereign immunity could not bar suits brought under the ADA</a:t>
            </a:r>
          </a:p>
          <a:p>
            <a:pPr lvl="1"/>
            <a:endParaRPr lang="en-US" dirty="0"/>
          </a:p>
          <a:p>
            <a:pPr lvl="1"/>
            <a:endParaRPr lang="en-US" dirty="0"/>
          </a:p>
        </p:txBody>
      </p:sp>
    </p:spTree>
    <p:extLst>
      <p:ext uri="{BB962C8B-B14F-4D97-AF65-F5344CB8AC3E}">
        <p14:creationId xmlns:p14="http://schemas.microsoft.com/office/powerpoint/2010/main" val="5327105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Based on the Eighth Amendment, inmates have the right to protection from harm by being provided food, water, and shelter, and protection from foreseeable attack, from predictable sexual attack, and against suicide</a:t>
            </a:r>
          </a:p>
          <a:p>
            <a:pPr lvl="2"/>
            <a:r>
              <a:rPr lang="en-US" dirty="0"/>
              <a:t>In </a:t>
            </a:r>
            <a:r>
              <a:rPr lang="en-US" i="1" dirty="0"/>
              <a:t>Farmer v. Brennan </a:t>
            </a:r>
            <a:r>
              <a:rPr lang="en-US" dirty="0"/>
              <a:t>(1994), the court extended the deliberate indifference standard to claims of liability for harm which exists only if a prison official “knows that inmates face a substantial risk of serious harms and disregards that risk by failing to take reasonable measures to abate it”</a:t>
            </a:r>
          </a:p>
          <a:p>
            <a:pPr lvl="2"/>
            <a:r>
              <a:rPr lang="en-US" dirty="0"/>
              <a:t>In </a:t>
            </a:r>
            <a:r>
              <a:rPr lang="en-US" i="1" dirty="0" err="1"/>
              <a:t>Helling</a:t>
            </a:r>
            <a:r>
              <a:rPr lang="en-US" i="1" dirty="0"/>
              <a:t> v. McKinney </a:t>
            </a:r>
            <a:r>
              <a:rPr lang="en-US" dirty="0"/>
              <a:t>(1993), the court maintained that prison officials are responsible for maintaining environmental conditions under which health problems might be prevented from developing</a:t>
            </a:r>
          </a:p>
          <a:p>
            <a:pPr lvl="1"/>
            <a:endParaRPr lang="en-US" dirty="0"/>
          </a:p>
        </p:txBody>
      </p:sp>
    </p:spTree>
    <p:extLst>
      <p:ext uri="{BB962C8B-B14F-4D97-AF65-F5344CB8AC3E}">
        <p14:creationId xmlns:p14="http://schemas.microsoft.com/office/powerpoint/2010/main" val="1995347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Corrections in the 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Prison</a:t>
            </a:r>
          </a:p>
          <a:p>
            <a:pPr lvl="2"/>
            <a:r>
              <a:rPr lang="en-US" dirty="0"/>
              <a:t>A state or federal confinement facility that has custodial authority over adults sentenced to confinement</a:t>
            </a:r>
          </a:p>
          <a:p>
            <a:pPr lvl="2"/>
            <a:r>
              <a:rPr lang="en-US" dirty="0"/>
              <a:t>A type of total institution – an enclosed place where people share all aspects of their daily lives </a:t>
            </a:r>
          </a:p>
          <a:p>
            <a:pPr lvl="3"/>
            <a:r>
              <a:rPr lang="en-US" dirty="0"/>
              <a:t>Residents of total institutions</a:t>
            </a:r>
          </a:p>
          <a:p>
            <a:pPr lvl="4"/>
            <a:r>
              <a:rPr lang="en-US" dirty="0"/>
              <a:t>May be sent there forcibly</a:t>
            </a:r>
          </a:p>
          <a:p>
            <a:pPr lvl="4"/>
            <a:r>
              <a:rPr lang="en-US" dirty="0"/>
              <a:t>Are cut off from the larger society</a:t>
            </a:r>
          </a:p>
          <a:p>
            <a:pPr lvl="4"/>
            <a:r>
              <a:rPr lang="en-US" dirty="0"/>
              <a:t>Operate like small societies</a:t>
            </a:r>
          </a:p>
          <a:p>
            <a:pPr lvl="4"/>
            <a:r>
              <a:rPr lang="en-US" dirty="0"/>
              <a:t>Form distinctive value systems and lifestyles</a:t>
            </a:r>
          </a:p>
          <a:p>
            <a:pPr lvl="2"/>
            <a:r>
              <a:rPr lang="en-US" dirty="0"/>
              <a:t>Used as a place to serve punishment; a relatively new way to handle offenders</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Most major Supreme Court cases have held that prisoners do not have a reasonable expectation to privacy when incarcerated; examples of these cases include</a:t>
            </a:r>
          </a:p>
          <a:p>
            <a:pPr lvl="2"/>
            <a:r>
              <a:rPr lang="en-US" i="1" dirty="0"/>
              <a:t>Katz v. US</a:t>
            </a:r>
            <a:r>
              <a:rPr lang="en-US" dirty="0"/>
              <a:t> (1967)</a:t>
            </a:r>
          </a:p>
          <a:p>
            <a:pPr lvl="2"/>
            <a:r>
              <a:rPr lang="en-US" i="1" dirty="0"/>
              <a:t>US v. Ready </a:t>
            </a:r>
            <a:r>
              <a:rPr lang="en-US" dirty="0"/>
              <a:t>(1978)</a:t>
            </a:r>
          </a:p>
          <a:p>
            <a:pPr lvl="2"/>
            <a:r>
              <a:rPr lang="en-US" i="1" dirty="0"/>
              <a:t>Hudson v. Palmer </a:t>
            </a:r>
            <a:r>
              <a:rPr lang="en-US" dirty="0"/>
              <a:t>(1984)</a:t>
            </a:r>
          </a:p>
          <a:p>
            <a:pPr lvl="2"/>
            <a:r>
              <a:rPr lang="en-US" i="1" dirty="0"/>
              <a:t>Block v. Rutherford </a:t>
            </a:r>
            <a:r>
              <a:rPr lang="en-US" dirty="0"/>
              <a:t>(1984)</a:t>
            </a:r>
          </a:p>
          <a:p>
            <a:pPr lvl="1"/>
            <a:endParaRPr lang="en-US" dirty="0"/>
          </a:p>
        </p:txBody>
      </p:sp>
    </p:spTree>
    <p:extLst>
      <p:ext uri="{BB962C8B-B14F-4D97-AF65-F5344CB8AC3E}">
        <p14:creationId xmlns:p14="http://schemas.microsoft.com/office/powerpoint/2010/main" val="38754024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Prisons must provide formal opportunities to hear inmate grievances</a:t>
            </a:r>
          </a:p>
          <a:p>
            <a:pPr lvl="2"/>
            <a:r>
              <a:rPr lang="en-US" dirty="0"/>
              <a:t>Grievances are handled internally</a:t>
            </a:r>
          </a:p>
          <a:p>
            <a:pPr lvl="2"/>
            <a:r>
              <a:rPr lang="en-US" dirty="0"/>
              <a:t>All sizable prisons have established procedures whereby an inmate files a complaint and receives mandated responses</a:t>
            </a:r>
          </a:p>
          <a:p>
            <a:pPr lvl="2"/>
            <a:r>
              <a:rPr lang="en-US" dirty="0"/>
              <a:t>Procedures may include a hearing board made of both inmates and staff, or a single staff member may be responsible</a:t>
            </a:r>
          </a:p>
          <a:p>
            <a:pPr lvl="2"/>
            <a:r>
              <a:rPr lang="en-US" dirty="0"/>
              <a:t>Dissatisfied inmates may appeal to an external source</a:t>
            </a:r>
          </a:p>
          <a:p>
            <a:pPr lvl="1"/>
            <a:endParaRPr lang="en-US" dirty="0"/>
          </a:p>
        </p:txBody>
      </p:sp>
    </p:spTree>
    <p:extLst>
      <p:ext uri="{BB962C8B-B14F-4D97-AF65-F5344CB8AC3E}">
        <p14:creationId xmlns:p14="http://schemas.microsoft.com/office/powerpoint/2010/main" val="40272144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Disciplinary actions by prison authorities may require a formalized hearing process</a:t>
            </a:r>
          </a:p>
          <a:p>
            <a:pPr lvl="2"/>
            <a:r>
              <a:rPr lang="en-US" dirty="0"/>
              <a:t>Sanctions cannot be levied against inmates without appropriate due process (Wolff v. McDonnell [1974])</a:t>
            </a:r>
          </a:p>
          <a:p>
            <a:pPr lvl="2"/>
            <a:r>
              <a:rPr lang="en-US" dirty="0"/>
              <a:t>Courts generally have held that inmates going before disciplinary hearing boards are entitled to</a:t>
            </a:r>
          </a:p>
          <a:p>
            <a:pPr lvl="3"/>
            <a:r>
              <a:rPr lang="en-US" dirty="0"/>
              <a:t>A notice of the charges brought against them</a:t>
            </a:r>
          </a:p>
          <a:p>
            <a:pPr lvl="3"/>
            <a:r>
              <a:rPr lang="en-US" dirty="0"/>
              <a:t>The chance to organize a defense</a:t>
            </a:r>
          </a:p>
          <a:p>
            <a:pPr lvl="3"/>
            <a:r>
              <a:rPr lang="en-US" dirty="0"/>
              <a:t>An impartial hearing</a:t>
            </a:r>
          </a:p>
          <a:p>
            <a:pPr lvl="3"/>
            <a:r>
              <a:rPr lang="en-US" dirty="0"/>
              <a:t>The opportunity to present witnesses and evidence in their behalf</a:t>
            </a:r>
          </a:p>
          <a:p>
            <a:pPr lvl="1"/>
            <a:endParaRPr lang="en-US" dirty="0"/>
          </a:p>
        </p:txBody>
      </p:sp>
    </p:spTree>
    <p:extLst>
      <p:ext uri="{BB962C8B-B14F-4D97-AF65-F5344CB8AC3E}">
        <p14:creationId xmlns:p14="http://schemas.microsoft.com/office/powerpoint/2010/main" val="355797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Civil and Criminal Justice System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Prison Litigation Reform Act of 1996</a:t>
            </a:r>
          </a:p>
          <a:p>
            <a:pPr lvl="2"/>
            <a:r>
              <a:rPr lang="en-US" dirty="0"/>
              <a:t>Sought to reduce the number of frivolous lawsuits alleging unconstitutional prison conditions</a:t>
            </a:r>
          </a:p>
          <a:p>
            <a:pPr lvl="2"/>
            <a:r>
              <a:rPr lang="en-US" dirty="0"/>
              <a:t>Opponents argue that it could stifle inmates facing real deprivations</a:t>
            </a:r>
          </a:p>
          <a:p>
            <a:pPr lvl="1"/>
            <a:endParaRPr lang="en-US" dirty="0"/>
          </a:p>
        </p:txBody>
      </p:sp>
    </p:spTree>
    <p:extLst>
      <p:ext uri="{BB962C8B-B14F-4D97-AF65-F5344CB8AC3E}">
        <p14:creationId xmlns:p14="http://schemas.microsoft.com/office/powerpoint/2010/main" val="199610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0133009793, Criminal Justice Today (10th Ed.), Frank Schmalleger, Prentice Hall, 2013</a:t>
            </a:r>
          </a:p>
          <a:p>
            <a:pPr lvl="1"/>
            <a:r>
              <a:rPr lang="en-US" dirty="0"/>
              <a:t>Texas Department of Criminal Justice </a:t>
            </a:r>
            <a:r>
              <a:rPr lang="en-US" dirty="0">
                <a:hlinkClick r:id="rId2"/>
              </a:rPr>
              <a:t>http://www.tdcj.state.tx.us/</a:t>
            </a:r>
            <a:endParaRPr lang="en-US" dirty="0"/>
          </a:p>
          <a:p>
            <a:pPr lvl="1"/>
            <a:r>
              <a:rPr lang="en-US" dirty="0"/>
              <a:t>Texas State Historical Association </a:t>
            </a:r>
            <a:r>
              <a:rPr lang="en-US" dirty="0">
                <a:hlinkClick r:id="rId3"/>
              </a:rPr>
              <a:t>www.tshaonline.org/handbook/online/articles/jjp03</a:t>
            </a:r>
            <a:endParaRPr lang="en-US" dirty="0"/>
          </a:p>
          <a:p>
            <a:pPr lvl="1"/>
            <a:r>
              <a:rPr lang="en-US" dirty="0"/>
              <a:t>Texas Penal Code </a:t>
            </a:r>
            <a:r>
              <a:rPr lang="en-US" dirty="0">
                <a:hlinkClick r:id="rId4"/>
              </a:rPr>
              <a:t>http://www.statutes.legis.state.tx.us/</a:t>
            </a:r>
            <a:endParaRPr lang="en-US" dirty="0"/>
          </a:p>
          <a:p>
            <a:pPr lvl="1"/>
            <a:r>
              <a:rPr lang="en-US" dirty="0"/>
              <a:t>Investigator/Officer’s Personal Experience</a:t>
            </a:r>
          </a:p>
          <a:p>
            <a:pPr lvl="1"/>
            <a:endParaRPr lang="en-US" dirty="0"/>
          </a:p>
          <a:p>
            <a:pPr lvl="1"/>
            <a:endParaRPr lang="en-US" dirty="0"/>
          </a:p>
        </p:txBody>
      </p:sp>
    </p:spTree>
    <p:extLst>
      <p:ext uri="{BB962C8B-B14F-4D97-AF65-F5344CB8AC3E}">
        <p14:creationId xmlns:p14="http://schemas.microsoft.com/office/powerpoint/2010/main" val="34944766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History of Corrections in the US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Early punishments </a:t>
            </a:r>
          </a:p>
          <a:p>
            <a:pPr lvl="2"/>
            <a:r>
              <a:rPr lang="en-US" dirty="0"/>
              <a:t>Were often cruel and torturous</a:t>
            </a:r>
          </a:p>
          <a:p>
            <a:pPr lvl="2"/>
            <a:r>
              <a:rPr lang="en-US" dirty="0"/>
              <a:t>Generally followed the doctrine of Lex </a:t>
            </a:r>
            <a:r>
              <a:rPr lang="en-US" dirty="0" err="1"/>
              <a:t>Talionis</a:t>
            </a:r>
            <a:r>
              <a:rPr lang="en-US" dirty="0"/>
              <a:t>  – the law of retaliation, which was equal to “an eye for an eye”, that included -</a:t>
            </a:r>
          </a:p>
          <a:p>
            <a:pPr lvl="3"/>
            <a:r>
              <a:rPr lang="en-US" dirty="0"/>
              <a:t>Flogging</a:t>
            </a:r>
          </a:p>
          <a:p>
            <a:pPr lvl="3"/>
            <a:r>
              <a:rPr lang="en-US" dirty="0"/>
              <a:t>Mutilation</a:t>
            </a:r>
          </a:p>
          <a:p>
            <a:pPr lvl="3"/>
            <a:r>
              <a:rPr lang="en-US" dirty="0"/>
              <a:t>Branding</a:t>
            </a:r>
          </a:p>
          <a:p>
            <a:pPr lvl="3"/>
            <a:r>
              <a:rPr lang="en-US" dirty="0"/>
              <a:t>Public humiliation</a:t>
            </a:r>
          </a:p>
          <a:p>
            <a:pPr lvl="3"/>
            <a:r>
              <a:rPr lang="en-US" dirty="0"/>
              <a:t>Workhouses</a:t>
            </a:r>
          </a:p>
          <a:p>
            <a:pPr lvl="3"/>
            <a:r>
              <a:rPr lang="en-US" dirty="0"/>
              <a:t>Exile</a:t>
            </a:r>
          </a:p>
          <a:p>
            <a:pPr lvl="2"/>
            <a:r>
              <a:rPr lang="en-US" dirty="0"/>
              <a:t>American prisons began in the late 1700s with early confinement facilities stressing reformation over punishment</a:t>
            </a:r>
          </a:p>
          <a:p>
            <a:pPr lvl="1"/>
            <a:endParaRPr lang="en-US" dirty="0"/>
          </a:p>
        </p:txBody>
      </p:sp>
    </p:spTree>
    <p:extLst>
      <p:ext uri="{BB962C8B-B14F-4D97-AF65-F5344CB8AC3E}">
        <p14:creationId xmlns:p14="http://schemas.microsoft.com/office/powerpoint/2010/main" val="1149075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The Penitentiary Era: 1790–1825</a:t>
            </a:r>
          </a:p>
          <a:p>
            <a:pPr lvl="2"/>
            <a:r>
              <a:rPr lang="en-US" dirty="0"/>
              <a:t>Philadelphia Penitentiary was started by the Quakers for humane treatment of offenders; known as the “Pennsylvania System”</a:t>
            </a:r>
          </a:p>
          <a:p>
            <a:pPr lvl="2"/>
            <a:r>
              <a:rPr lang="en-US" dirty="0"/>
              <a:t>Rehabilitation was through penance (solitary confinement and Bible study)</a:t>
            </a:r>
          </a:p>
          <a:p>
            <a:pPr lvl="1"/>
            <a:endParaRPr lang="en-US" dirty="0"/>
          </a:p>
          <a:p>
            <a:pPr lvl="1"/>
            <a:r>
              <a:rPr lang="en-US" dirty="0"/>
              <a:t>The Mass Prison Era: 1825–1876</a:t>
            </a:r>
          </a:p>
          <a:p>
            <a:pPr lvl="2"/>
            <a:r>
              <a:rPr lang="en-US" dirty="0"/>
              <a:t>Auburn Prison (New York) featured group workshops and silence enforced by whipping and hard labor</a:t>
            </a:r>
          </a:p>
          <a:p>
            <a:pPr lvl="2"/>
            <a:r>
              <a:rPr lang="en-US" dirty="0"/>
              <a:t>The Auburn system was the primary competitor to the Pennsylvania system</a:t>
            </a:r>
          </a:p>
          <a:p>
            <a:pPr lvl="1"/>
            <a:endParaRPr lang="en-US" dirty="0"/>
          </a:p>
        </p:txBody>
      </p:sp>
    </p:spTree>
    <p:extLst>
      <p:ext uri="{BB962C8B-B14F-4D97-AF65-F5344CB8AC3E}">
        <p14:creationId xmlns:p14="http://schemas.microsoft.com/office/powerpoint/2010/main" val="23516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The Reformatory Era: 1876–1890</a:t>
            </a:r>
          </a:p>
          <a:p>
            <a:pPr lvl="2"/>
            <a:r>
              <a:rPr lang="en-US" dirty="0"/>
              <a:t>The reformatory style was based on the use of the indeterminate sentence</a:t>
            </a:r>
          </a:p>
          <a:p>
            <a:pPr lvl="2"/>
            <a:r>
              <a:rPr lang="en-US" dirty="0"/>
              <a:t>It attempted reform rather than punishment by using a system of graded stages; introduced the system of parole</a:t>
            </a:r>
          </a:p>
          <a:p>
            <a:pPr lvl="2"/>
            <a:r>
              <a:rPr lang="en-US" dirty="0"/>
              <a:t>Ultimately it was considered a failure, since recidivism was still a problem</a:t>
            </a:r>
          </a:p>
          <a:p>
            <a:pPr lvl="1"/>
            <a:endParaRPr lang="en-US" dirty="0"/>
          </a:p>
        </p:txBody>
      </p:sp>
    </p:spTree>
    <p:extLst>
      <p:ext uri="{BB962C8B-B14F-4D97-AF65-F5344CB8AC3E}">
        <p14:creationId xmlns:p14="http://schemas.microsoft.com/office/powerpoint/2010/main" val="451888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The Industrial Era: 1890–1935</a:t>
            </a:r>
          </a:p>
          <a:p>
            <a:pPr lvl="2"/>
            <a:r>
              <a:rPr lang="en-US" dirty="0"/>
              <a:t>Prisoners were used for cheap labor in the era of the industrial prison</a:t>
            </a:r>
          </a:p>
          <a:p>
            <a:pPr lvl="2"/>
            <a:r>
              <a:rPr lang="en-US" dirty="0"/>
              <a:t>Included six systems of inmate labor</a:t>
            </a:r>
          </a:p>
          <a:p>
            <a:pPr lvl="3"/>
            <a:r>
              <a:rPr lang="en-US" dirty="0"/>
              <a:t>Contract system</a:t>
            </a:r>
          </a:p>
          <a:p>
            <a:pPr lvl="3"/>
            <a:r>
              <a:rPr lang="en-US" dirty="0"/>
              <a:t>Piece-price system</a:t>
            </a:r>
          </a:p>
          <a:p>
            <a:pPr lvl="3"/>
            <a:r>
              <a:rPr lang="en-US" dirty="0"/>
              <a:t>Lease system</a:t>
            </a:r>
          </a:p>
          <a:p>
            <a:pPr lvl="3"/>
            <a:r>
              <a:rPr lang="en-US" dirty="0"/>
              <a:t>Public account system</a:t>
            </a:r>
          </a:p>
          <a:p>
            <a:pPr lvl="3"/>
            <a:r>
              <a:rPr lang="en-US" dirty="0"/>
              <a:t>State-use system</a:t>
            </a:r>
          </a:p>
          <a:p>
            <a:pPr lvl="3"/>
            <a:r>
              <a:rPr lang="en-US" dirty="0"/>
              <a:t>Public works system</a:t>
            </a:r>
          </a:p>
          <a:p>
            <a:pPr lvl="2"/>
            <a:r>
              <a:rPr lang="en-US" dirty="0"/>
              <a:t>Labor unions complained that they could not compete</a:t>
            </a:r>
          </a:p>
          <a:p>
            <a:pPr lvl="1"/>
            <a:endParaRPr lang="en-US" dirty="0"/>
          </a:p>
        </p:txBody>
      </p:sp>
    </p:spTree>
    <p:extLst>
      <p:ext uri="{BB962C8B-B14F-4D97-AF65-F5344CB8AC3E}">
        <p14:creationId xmlns:p14="http://schemas.microsoft.com/office/powerpoint/2010/main" val="207969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Punitive Era: 1935–1945</a:t>
            </a:r>
          </a:p>
          <a:p>
            <a:pPr lvl="2"/>
            <a:r>
              <a:rPr lang="en-US" dirty="0"/>
              <a:t>Characterized by the belief that prisoners owed a debt to society</a:t>
            </a:r>
          </a:p>
          <a:p>
            <a:pPr lvl="2"/>
            <a:r>
              <a:rPr lang="en-US" dirty="0"/>
              <a:t>The central values consisted of custody and institutional security</a:t>
            </a:r>
          </a:p>
          <a:p>
            <a:pPr lvl="1"/>
            <a:endParaRPr lang="en-US" dirty="0"/>
          </a:p>
          <a:p>
            <a:pPr lvl="1"/>
            <a:endParaRPr lang="en-US" dirty="0"/>
          </a:p>
        </p:txBody>
      </p:sp>
      <p:pic>
        <p:nvPicPr>
          <p:cNvPr id="4" name="Picture 3">
            <a:extLst>
              <a:ext uri="{FF2B5EF4-FFF2-40B4-BE49-F238E27FC236}">
                <a16:creationId xmlns:a16="http://schemas.microsoft.com/office/drawing/2014/main" id="{653772BE-D9C7-4BD7-8BCE-DD86173CC1CB}"/>
              </a:ext>
            </a:extLst>
          </p:cNvPr>
          <p:cNvPicPr>
            <a:picLocks noChangeAspect="1"/>
          </p:cNvPicPr>
          <p:nvPr/>
        </p:nvPicPr>
        <p:blipFill>
          <a:blip r:embed="rId2"/>
          <a:stretch>
            <a:fillRect/>
          </a:stretch>
        </p:blipFill>
        <p:spPr>
          <a:xfrm>
            <a:off x="7929350" y="928668"/>
            <a:ext cx="2049379" cy="5380500"/>
          </a:xfrm>
          <a:prstGeom prst="rect">
            <a:avLst/>
          </a:prstGeom>
        </p:spPr>
      </p:pic>
    </p:spTree>
    <p:extLst>
      <p:ext uri="{BB962C8B-B14F-4D97-AF65-F5344CB8AC3E}">
        <p14:creationId xmlns:p14="http://schemas.microsoft.com/office/powerpoint/2010/main" val="2826937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US Prison Eras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The Treatment Era: 1945–1967</a:t>
            </a:r>
          </a:p>
          <a:p>
            <a:pPr lvl="2"/>
            <a:r>
              <a:rPr lang="en-US" dirty="0"/>
              <a:t>A medical model that suggested inmates were sick and needed treatment</a:t>
            </a:r>
          </a:p>
          <a:p>
            <a:pPr lvl="2"/>
            <a:r>
              <a:rPr lang="en-US" dirty="0"/>
              <a:t>Most treatments included individual or group therapy</a:t>
            </a:r>
          </a:p>
          <a:p>
            <a:pPr lvl="2"/>
            <a:r>
              <a:rPr lang="en-US" dirty="0"/>
              <a:t>Other forms of therapy included</a:t>
            </a:r>
          </a:p>
          <a:p>
            <a:pPr lvl="2"/>
            <a:r>
              <a:rPr lang="en-US" dirty="0"/>
              <a:t>Behavior therapy</a:t>
            </a:r>
          </a:p>
          <a:p>
            <a:pPr lvl="2"/>
            <a:r>
              <a:rPr lang="en-US" dirty="0"/>
              <a:t>Chemotherapy</a:t>
            </a:r>
          </a:p>
          <a:p>
            <a:pPr lvl="2"/>
            <a:r>
              <a:rPr lang="en-US" dirty="0"/>
              <a:t>Neurosurgery</a:t>
            </a:r>
          </a:p>
          <a:p>
            <a:pPr lvl="2"/>
            <a:r>
              <a:rPr lang="en-US" dirty="0"/>
              <a:t>Sensory deprivation</a:t>
            </a:r>
          </a:p>
          <a:p>
            <a:pPr lvl="2"/>
            <a:r>
              <a:rPr lang="en-US" dirty="0"/>
              <a:t>Aversion therapy</a:t>
            </a:r>
          </a:p>
          <a:p>
            <a:pPr lvl="1"/>
            <a:endParaRPr lang="en-US" dirty="0"/>
          </a:p>
          <a:p>
            <a:pPr lvl="1"/>
            <a:endParaRPr lang="en-US" dirty="0"/>
          </a:p>
        </p:txBody>
      </p:sp>
    </p:spTree>
    <p:extLst>
      <p:ext uri="{BB962C8B-B14F-4D97-AF65-F5344CB8AC3E}">
        <p14:creationId xmlns:p14="http://schemas.microsoft.com/office/powerpoint/2010/main" val="129168552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3.xml><?xml version="1.0" encoding="utf-8"?>
<ds:datastoreItem xmlns:ds="http://schemas.openxmlformats.org/officeDocument/2006/customXml" ds:itemID="{371B5C7F-2497-4FAB-9E2E-E6A7EB669C3E}">
  <ds:schemaRefs>
    <ds:schemaRef ds:uri="http://purl.org/dc/dcmitype/"/>
    <ds:schemaRef ds:uri="05d88611-e516-4d1a-b12e-39107e78b3d0"/>
    <ds:schemaRef ds:uri="http://schemas.microsoft.com/office/2006/documentManagement/types"/>
    <ds:schemaRef ds:uri="http://purl.org/dc/elements/1.1/"/>
    <ds:schemaRef ds:uri="56ea17bb-c96d-4826-b465-01eec0dd23dd"/>
    <ds:schemaRef ds:uri="http://schemas.microsoft.com/office/infopath/2007/PartnerControls"/>
    <ds:schemaRef ds:uri="http://www.w3.org/XML/1998/namespace"/>
    <ds:schemaRef ds:uri="http://purl.org/dc/terms/"/>
    <ds:schemaRef ds:uri="http://schemas.openxmlformats.org/package/2006/metadata/core-properties"/>
    <ds:schemaRef ds:uri="http://schemas.microsoft.com/sharepoint/v3"/>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97</TotalTime>
  <Words>2548</Words>
  <Application>Microsoft Office PowerPoint</Application>
  <PresentationFormat>Widescreen</PresentationFormat>
  <Paragraphs>207</Paragraphs>
  <Slides>34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34</vt:i4>
      </vt:variant>
    </vt:vector>
  </HeadingPairs>
  <TitlesOfParts>
    <vt:vector size="4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History of Corrections in the US</vt:lpstr>
      <vt:lpstr>History of Corrections in the US</vt:lpstr>
      <vt:lpstr>US Prison Eras</vt:lpstr>
      <vt:lpstr>US Prison Eras</vt:lpstr>
      <vt:lpstr>US Prison Eras</vt:lpstr>
      <vt:lpstr>US Prison Eras</vt:lpstr>
      <vt:lpstr>US Prison Eras</vt:lpstr>
      <vt:lpstr>US Prison Eras</vt:lpstr>
      <vt:lpstr>US Prison Eras</vt:lpstr>
      <vt:lpstr>The US Legal System’s Impact on Corrections</vt:lpstr>
      <vt:lpstr>The US Legal System’s Impact on Corrections</vt:lpstr>
      <vt:lpstr>The US Legal System’s Impact on Corrections</vt:lpstr>
      <vt:lpstr>The US Legal System’s Impact on Corrections</vt:lpstr>
      <vt:lpstr>The US Legal System’s Impact on Corrections</vt:lpstr>
      <vt:lpstr>The US Legal System’s Impact on Corrections</vt:lpstr>
      <vt:lpstr>The US Legal System’s Impact on Corrections</vt:lpstr>
      <vt:lpstr>The US Legal System’s Impact on Corrections</vt:lpstr>
      <vt:lpstr>The US Legal System’s Impact on Corrections</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Civil and Criminal Justice System</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Swati Gupta</cp:lastModifiedBy>
  <cp:revision>39</cp:revision>
  <cp:lastPrinted>2017-07-07T16:17:37Z</cp:lastPrinted>
  <dcterms:created xsi:type="dcterms:W3CDTF">2017-07-11T23:58:30Z</dcterms:created>
  <dcterms:modified xsi:type="dcterms:W3CDTF">2017-07-25T06:26:27Z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