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20"/>
  </p:notesMasterIdLst>
  <p:sldIdLst>
    <p:sldId id="321" r:id="rId7"/>
    <p:sldId id="342" r:id="rId8"/>
    <p:sldId id="325" r:id="rId9"/>
    <p:sldId id="327" r:id="rId10"/>
    <p:sldId id="328" r:id="rId11"/>
    <p:sldId id="343" r:id="rId12"/>
    <p:sldId id="344" r:id="rId13"/>
    <p:sldId id="345" r:id="rId14"/>
    <p:sldId id="346" r:id="rId15"/>
    <p:sldId id="347" r:id="rId16"/>
    <p:sldId id="348" r:id="rId17"/>
    <p:sldId id="349" r:id="rId18"/>
    <p:sldId id="350" r:id="rId19"/>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4A38F-2D3F-4243-9184-C6815778D1C2}"/>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41D8674-D7C1-436B-B94E-DB4E0F87403C}"/>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D9C5D800-D691-4A3A-BBF9-94C8ACC832F5}" type="datetimeFigureOut">
              <a:rPr lang="en-US"/>
              <a:pPr>
                <a:defRPr/>
              </a:pPr>
              <a:t>7/26/2017</a:t>
            </a:fld>
            <a:endParaRPr lang="en-US"/>
          </a:p>
        </p:txBody>
      </p:sp>
      <p:sp>
        <p:nvSpPr>
          <p:cNvPr id="4" name="Slide Image Placeholder 3">
            <a:extLst>
              <a:ext uri="{FF2B5EF4-FFF2-40B4-BE49-F238E27FC236}">
                <a16:creationId xmlns:a16="http://schemas.microsoft.com/office/drawing/2014/main" id="{3E355164-0C3C-47E0-9CE7-B2E1BE8CE0AC}"/>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DC3B0E1-E71D-4A51-989F-223E971957AD}"/>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8BEA22A-654D-4F7A-BF67-50789C238498}"/>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B4CCFAB-782C-478F-9EBE-4629D4081ED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83F454F9-DDDF-4935-8978-31FED23DF7C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AE57A18-45B9-4848-B95C-8DDB4DE231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B55ACD9-6087-45DF-B22C-B24F8A8BDDB0}" type="slidenum">
              <a:rPr lang="en-US" altLang="en-US"/>
              <a:pPr fontAlgn="base">
                <a:spcBef>
                  <a:spcPct val="0"/>
                </a:spcBef>
                <a:spcAft>
                  <a:spcPct val="0"/>
                </a:spcAft>
              </a:pPr>
              <a:t>4</a:t>
            </a:fld>
            <a:endParaRPr lang="en-US" altLang="en-US"/>
          </a:p>
        </p:txBody>
      </p:sp>
      <p:sp>
        <p:nvSpPr>
          <p:cNvPr id="19459" name="Rectangle 2">
            <a:extLst>
              <a:ext uri="{FF2B5EF4-FFF2-40B4-BE49-F238E27FC236}">
                <a16:creationId xmlns:a16="http://schemas.microsoft.com/office/drawing/2014/main" id="{272D9EA4-CEE1-4954-A61A-2BF40111AAC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03BCDEA6-DF08-444B-A8CA-FD2E04B87F1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ABC6D2C-4626-466D-A932-2B0A88E143A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04CFF3F3-C490-4385-A88A-B48ED59325E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9A9FBDA-9160-47B2-85A5-CD3BA1EC96A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F426F034-C46F-4EF4-8EE5-B6D1384A3094}"/>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5634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2BE91B3-E276-416A-9A7C-26A2F8F3679A}"/>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6898A42-4775-4818-8D2C-E970D3838E37}"/>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F65FB00-6BF7-4589-9A20-817E1BB6825A}"/>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1786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737028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22019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77473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0097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423987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0123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082844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519144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414262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ABC06D-12B3-4BE0-94E5-73A0D77964FE}"/>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C193D236-C4DD-4606-A71C-80EA76EA690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7A81B051-51FD-4A73-8F10-5C39F11A714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94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0043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559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7949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969151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9137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D328D46-D318-46E6-9EAD-DCD7DE7F041B}"/>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657439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C6AC7DD-2C4E-4541-B8C3-08C97D94DB97}"/>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012ADEC-D30E-4415-BE90-6898EC1495B8}"/>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7E99F03-2207-4B2E-B8C5-A4D658E0FC0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00678025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652C432-291C-4604-B622-5AE24EEC5F1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D3B273A-0F08-44CC-8104-4995A0BC843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AEF13E-8126-432B-ABC6-0C93CE08B10A}"/>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E09BC57B-94B7-4C2A-A2B2-DDDD7FC19A17}"/>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F35EAA19-9966-42CF-8887-C55C8E468930}"/>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CA4A49CF-06DC-4246-B71F-A55DF3F38AF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56DA59D-C6EB-4E52-9D14-B2B7865E8A2A}"/>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5210CADD-3FD7-44D1-B213-18E88FCD300A}"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86853694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B6CAF7-9C9D-484D-A8FF-EB36572175A0}"/>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Organizational Structure of a Hospital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67EB-1489-490F-9F56-45EA9C0939F7}"/>
              </a:ext>
            </a:extLst>
          </p:cNvPr>
          <p:cNvSpPr>
            <a:spLocks noGrp="1"/>
          </p:cNvSpPr>
          <p:nvPr>
            <p:ph type="title"/>
          </p:nvPr>
        </p:nvSpPr>
        <p:spPr/>
        <p:txBody>
          <a:bodyPr/>
          <a:lstStyle/>
          <a:p>
            <a:r>
              <a:rPr lang="en-US" dirty="0"/>
              <a:t>Diagnostic Services</a:t>
            </a:r>
          </a:p>
        </p:txBody>
      </p:sp>
      <p:sp>
        <p:nvSpPr>
          <p:cNvPr id="3" name="Content Placeholder 2">
            <a:extLst>
              <a:ext uri="{FF2B5EF4-FFF2-40B4-BE49-F238E27FC236}">
                <a16:creationId xmlns:a16="http://schemas.microsoft.com/office/drawing/2014/main" id="{07107230-B614-479E-ADFB-9191B0EABFC3}"/>
              </a:ext>
            </a:extLst>
          </p:cNvPr>
          <p:cNvSpPr>
            <a:spLocks noGrp="1"/>
          </p:cNvSpPr>
          <p:nvPr>
            <p:ph sz="half" idx="1"/>
          </p:nvPr>
        </p:nvSpPr>
        <p:spPr/>
        <p:txBody>
          <a:bodyPr/>
          <a:lstStyle/>
          <a:p>
            <a:r>
              <a:rPr lang="en-US" dirty="0"/>
              <a:t>Determines the cause(s) of illness or injury, includes:</a:t>
            </a:r>
          </a:p>
          <a:p>
            <a:pPr lvl="1"/>
            <a:r>
              <a:rPr lang="en-US" dirty="0"/>
              <a:t>Medical Laboratory - studies body tissues.</a:t>
            </a:r>
          </a:p>
          <a:p>
            <a:pPr lvl="1"/>
            <a:r>
              <a:rPr lang="en-US" dirty="0"/>
              <a:t>Medical Imaging - radiology, MRI, CT, Ultra Sound.</a:t>
            </a:r>
          </a:p>
          <a:p>
            <a:pPr lvl="1"/>
            <a:r>
              <a:rPr lang="en-US" dirty="0"/>
              <a:t>Emergency Medicine -provides emergency diagnoses &amp; treatment.</a:t>
            </a:r>
          </a:p>
          <a:p>
            <a:endParaRPr lang="en-US" dirty="0"/>
          </a:p>
        </p:txBody>
      </p:sp>
    </p:spTree>
    <p:extLst>
      <p:ext uri="{BB962C8B-B14F-4D97-AF65-F5344CB8AC3E}">
        <p14:creationId xmlns:p14="http://schemas.microsoft.com/office/powerpoint/2010/main" val="221365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3AEF2-FCE7-409B-A8BA-D8E6FC031677}"/>
              </a:ext>
            </a:extLst>
          </p:cNvPr>
          <p:cNvSpPr>
            <a:spLocks noGrp="1"/>
          </p:cNvSpPr>
          <p:nvPr>
            <p:ph type="title"/>
          </p:nvPr>
        </p:nvSpPr>
        <p:spPr/>
        <p:txBody>
          <a:bodyPr/>
          <a:lstStyle/>
          <a:p>
            <a:r>
              <a:rPr lang="en-US" dirty="0"/>
              <a:t>Support Services</a:t>
            </a:r>
          </a:p>
        </p:txBody>
      </p:sp>
      <p:sp>
        <p:nvSpPr>
          <p:cNvPr id="3" name="Content Placeholder 2">
            <a:extLst>
              <a:ext uri="{FF2B5EF4-FFF2-40B4-BE49-F238E27FC236}">
                <a16:creationId xmlns:a16="http://schemas.microsoft.com/office/drawing/2014/main" id="{3DDE94FC-342D-4921-9633-02CE0A87A903}"/>
              </a:ext>
            </a:extLst>
          </p:cNvPr>
          <p:cNvSpPr>
            <a:spLocks noGrp="1"/>
          </p:cNvSpPr>
          <p:nvPr>
            <p:ph sz="half" idx="1"/>
          </p:nvPr>
        </p:nvSpPr>
        <p:spPr/>
        <p:txBody>
          <a:bodyPr/>
          <a:lstStyle/>
          <a:p>
            <a:r>
              <a:rPr lang="en-US" dirty="0"/>
              <a:t>Provides support for entire hospital, includes:</a:t>
            </a:r>
          </a:p>
          <a:p>
            <a:pPr lvl="1"/>
            <a:r>
              <a:rPr lang="en-US" dirty="0"/>
              <a:t>Central Supply - orders, receives, stocks &amp; distributes equipment &amp; supplies.</a:t>
            </a:r>
          </a:p>
          <a:p>
            <a:pPr lvl="1"/>
            <a:r>
              <a:rPr lang="en-US" dirty="0"/>
              <a:t>Biomedical Technology - design, build repair, medical equipment.</a:t>
            </a:r>
          </a:p>
          <a:p>
            <a:pPr lvl="1"/>
            <a:r>
              <a:rPr lang="en-US" dirty="0"/>
              <a:t>Housekeeping &amp; Maintenance - maintain safe, clean environment.</a:t>
            </a:r>
          </a:p>
          <a:p>
            <a:endParaRPr lang="en-US" dirty="0"/>
          </a:p>
        </p:txBody>
      </p:sp>
    </p:spTree>
    <p:extLst>
      <p:ext uri="{BB962C8B-B14F-4D97-AF65-F5344CB8AC3E}">
        <p14:creationId xmlns:p14="http://schemas.microsoft.com/office/powerpoint/2010/main" val="212484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C590C-57B1-4514-9170-652C1C96F335}"/>
              </a:ext>
            </a:extLst>
          </p:cNvPr>
          <p:cNvSpPr>
            <a:spLocks noGrp="1"/>
          </p:cNvSpPr>
          <p:nvPr>
            <p:ph type="title"/>
          </p:nvPr>
        </p:nvSpPr>
        <p:spPr/>
        <p:txBody>
          <a:bodyPr/>
          <a:lstStyle/>
          <a:p>
            <a:r>
              <a:rPr lang="en-US" dirty="0"/>
              <a:t>Traditional Organizational Chart</a:t>
            </a:r>
          </a:p>
        </p:txBody>
      </p:sp>
      <p:sp>
        <p:nvSpPr>
          <p:cNvPr id="4" name="Text Box 2">
            <a:extLst>
              <a:ext uri="{FF2B5EF4-FFF2-40B4-BE49-F238E27FC236}">
                <a16:creationId xmlns:a16="http://schemas.microsoft.com/office/drawing/2014/main" id="{D215940A-8192-4E8C-9E8B-006D7E20FB99}"/>
              </a:ext>
            </a:extLst>
          </p:cNvPr>
          <p:cNvSpPr txBox="1">
            <a:spLocks noChangeArrowheads="1"/>
          </p:cNvSpPr>
          <p:nvPr/>
        </p:nvSpPr>
        <p:spPr bwMode="auto">
          <a:xfrm>
            <a:off x="4790932" y="2067903"/>
            <a:ext cx="2667000" cy="30777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dirty="0">
                <a:latin typeface="Open Sans"/>
              </a:rPr>
              <a:t>Board</a:t>
            </a:r>
            <a:endParaRPr lang="en-US" altLang="en-US" sz="1400" dirty="0">
              <a:latin typeface="Open Sans"/>
            </a:endParaRPr>
          </a:p>
        </p:txBody>
      </p:sp>
      <p:sp>
        <p:nvSpPr>
          <p:cNvPr id="5" name="Text Box 3">
            <a:extLst>
              <a:ext uri="{FF2B5EF4-FFF2-40B4-BE49-F238E27FC236}">
                <a16:creationId xmlns:a16="http://schemas.microsoft.com/office/drawing/2014/main" id="{163E8EAA-7899-4CF9-9C5C-A5312253CE2F}"/>
              </a:ext>
            </a:extLst>
          </p:cNvPr>
          <p:cNvSpPr txBox="1">
            <a:spLocks noChangeArrowheads="1"/>
          </p:cNvSpPr>
          <p:nvPr/>
        </p:nvSpPr>
        <p:spPr bwMode="auto">
          <a:xfrm>
            <a:off x="4028932" y="2670293"/>
            <a:ext cx="4191000" cy="30777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a:latin typeface="Open Sans"/>
              </a:rPr>
              <a:t>Administration</a:t>
            </a:r>
          </a:p>
        </p:txBody>
      </p:sp>
      <p:sp>
        <p:nvSpPr>
          <p:cNvPr id="6" name="Text Box 4">
            <a:extLst>
              <a:ext uri="{FF2B5EF4-FFF2-40B4-BE49-F238E27FC236}">
                <a16:creationId xmlns:a16="http://schemas.microsoft.com/office/drawing/2014/main" id="{E5B0E8FD-A3DE-4104-89AF-291E8F36D46A}"/>
              </a:ext>
            </a:extLst>
          </p:cNvPr>
          <p:cNvSpPr txBox="1">
            <a:spLocks noChangeArrowheads="1"/>
          </p:cNvSpPr>
          <p:nvPr/>
        </p:nvSpPr>
        <p:spPr bwMode="auto">
          <a:xfrm>
            <a:off x="4143232" y="3965812"/>
            <a:ext cx="2133600" cy="63094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dirty="0">
                <a:latin typeface="Open Sans"/>
              </a:rPr>
              <a:t>Therapeutic</a:t>
            </a:r>
          </a:p>
          <a:p>
            <a:pPr algn="ctr" eaLnBrk="1" hangingPunct="1">
              <a:spcBef>
                <a:spcPct val="50000"/>
              </a:spcBef>
            </a:pPr>
            <a:r>
              <a:rPr lang="en-US" altLang="en-US" sz="1400" b="1" dirty="0">
                <a:latin typeface="Open Sans"/>
              </a:rPr>
              <a:t>Services</a:t>
            </a:r>
          </a:p>
        </p:txBody>
      </p:sp>
      <p:sp>
        <p:nvSpPr>
          <p:cNvPr id="7" name="Text Box 5">
            <a:extLst>
              <a:ext uri="{FF2B5EF4-FFF2-40B4-BE49-F238E27FC236}">
                <a16:creationId xmlns:a16="http://schemas.microsoft.com/office/drawing/2014/main" id="{A8162676-B37C-4743-983D-6A192B65FCBF}"/>
              </a:ext>
            </a:extLst>
          </p:cNvPr>
          <p:cNvSpPr txBox="1">
            <a:spLocks noChangeArrowheads="1"/>
          </p:cNvSpPr>
          <p:nvPr/>
        </p:nvSpPr>
        <p:spPr bwMode="auto">
          <a:xfrm>
            <a:off x="1704832" y="3965812"/>
            <a:ext cx="2209800" cy="63094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a:latin typeface="Open Sans"/>
              </a:rPr>
              <a:t>Information</a:t>
            </a:r>
          </a:p>
          <a:p>
            <a:pPr algn="ctr" eaLnBrk="1" hangingPunct="1">
              <a:spcBef>
                <a:spcPct val="50000"/>
              </a:spcBef>
            </a:pPr>
            <a:r>
              <a:rPr lang="en-US" altLang="en-US" sz="1400" b="1">
                <a:latin typeface="Open Sans"/>
              </a:rPr>
              <a:t> Services</a:t>
            </a:r>
          </a:p>
        </p:txBody>
      </p:sp>
      <p:sp>
        <p:nvSpPr>
          <p:cNvPr id="8" name="Text Box 6">
            <a:extLst>
              <a:ext uri="{FF2B5EF4-FFF2-40B4-BE49-F238E27FC236}">
                <a16:creationId xmlns:a16="http://schemas.microsoft.com/office/drawing/2014/main" id="{A683DA8E-A0E1-4316-AA4B-01C607BBBCEB}"/>
              </a:ext>
            </a:extLst>
          </p:cNvPr>
          <p:cNvSpPr txBox="1">
            <a:spLocks noChangeArrowheads="1"/>
          </p:cNvSpPr>
          <p:nvPr/>
        </p:nvSpPr>
        <p:spPr bwMode="auto">
          <a:xfrm>
            <a:off x="6505432" y="3965812"/>
            <a:ext cx="1828800" cy="63094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a:latin typeface="Open Sans"/>
              </a:rPr>
              <a:t>Diagnostic</a:t>
            </a:r>
          </a:p>
          <a:p>
            <a:pPr algn="ctr" eaLnBrk="1" hangingPunct="1">
              <a:spcBef>
                <a:spcPct val="50000"/>
              </a:spcBef>
            </a:pPr>
            <a:r>
              <a:rPr lang="en-US" altLang="en-US" sz="1400" b="1">
                <a:latin typeface="Open Sans"/>
              </a:rPr>
              <a:t>Services</a:t>
            </a:r>
          </a:p>
        </p:txBody>
      </p:sp>
      <p:sp>
        <p:nvSpPr>
          <p:cNvPr id="9" name="Text Box 7">
            <a:extLst>
              <a:ext uri="{FF2B5EF4-FFF2-40B4-BE49-F238E27FC236}">
                <a16:creationId xmlns:a16="http://schemas.microsoft.com/office/drawing/2014/main" id="{FD566D89-DB29-4BF7-A913-2CC2371622AE}"/>
              </a:ext>
            </a:extLst>
          </p:cNvPr>
          <p:cNvSpPr txBox="1">
            <a:spLocks noChangeArrowheads="1"/>
          </p:cNvSpPr>
          <p:nvPr/>
        </p:nvSpPr>
        <p:spPr bwMode="auto">
          <a:xfrm>
            <a:off x="8562832" y="3965812"/>
            <a:ext cx="1828800" cy="63094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b="1">
                <a:latin typeface="Open Sans"/>
              </a:rPr>
              <a:t>Support</a:t>
            </a:r>
          </a:p>
          <a:p>
            <a:pPr algn="ctr" eaLnBrk="1" hangingPunct="1">
              <a:spcBef>
                <a:spcPct val="50000"/>
              </a:spcBef>
            </a:pPr>
            <a:r>
              <a:rPr lang="en-US" altLang="en-US" sz="1400" b="1">
                <a:latin typeface="Open Sans"/>
              </a:rPr>
              <a:t>Services</a:t>
            </a:r>
          </a:p>
        </p:txBody>
      </p:sp>
      <p:sp>
        <p:nvSpPr>
          <p:cNvPr id="10" name="Line 8">
            <a:extLst>
              <a:ext uri="{FF2B5EF4-FFF2-40B4-BE49-F238E27FC236}">
                <a16:creationId xmlns:a16="http://schemas.microsoft.com/office/drawing/2014/main" id="{93BE7F19-DA0B-4814-80B3-5DCC88933AFA}"/>
              </a:ext>
            </a:extLst>
          </p:cNvPr>
          <p:cNvSpPr>
            <a:spLocks noChangeShapeType="1"/>
          </p:cNvSpPr>
          <p:nvPr/>
        </p:nvSpPr>
        <p:spPr bwMode="auto">
          <a:xfrm>
            <a:off x="6124432" y="2365009"/>
            <a:ext cx="0"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1" name="Line 9">
            <a:extLst>
              <a:ext uri="{FF2B5EF4-FFF2-40B4-BE49-F238E27FC236}">
                <a16:creationId xmlns:a16="http://schemas.microsoft.com/office/drawing/2014/main" id="{2F9CB715-AB1F-4EF1-A4B9-08A172BCFCA0}"/>
              </a:ext>
            </a:extLst>
          </p:cNvPr>
          <p:cNvSpPr>
            <a:spLocks noChangeShapeType="1"/>
          </p:cNvSpPr>
          <p:nvPr/>
        </p:nvSpPr>
        <p:spPr bwMode="auto">
          <a:xfrm>
            <a:off x="6124432" y="2975212"/>
            <a:ext cx="0" cy="381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2" name="Line 10">
            <a:extLst>
              <a:ext uri="{FF2B5EF4-FFF2-40B4-BE49-F238E27FC236}">
                <a16:creationId xmlns:a16="http://schemas.microsoft.com/office/drawing/2014/main" id="{C16F871B-6A1B-4F22-8BA7-DEEDF6EA650D}"/>
              </a:ext>
            </a:extLst>
          </p:cNvPr>
          <p:cNvSpPr>
            <a:spLocks noChangeShapeType="1"/>
          </p:cNvSpPr>
          <p:nvPr/>
        </p:nvSpPr>
        <p:spPr bwMode="auto">
          <a:xfrm>
            <a:off x="2771632" y="3356212"/>
            <a:ext cx="6705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3" name="Line 11">
            <a:extLst>
              <a:ext uri="{FF2B5EF4-FFF2-40B4-BE49-F238E27FC236}">
                <a16:creationId xmlns:a16="http://schemas.microsoft.com/office/drawing/2014/main" id="{E8A2144C-CEE6-457B-B695-AA5CD5B9955B}"/>
              </a:ext>
            </a:extLst>
          </p:cNvPr>
          <p:cNvSpPr>
            <a:spLocks noChangeShapeType="1"/>
          </p:cNvSpPr>
          <p:nvPr/>
        </p:nvSpPr>
        <p:spPr bwMode="auto">
          <a:xfrm>
            <a:off x="2771632" y="3356212"/>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4" name="Line 12">
            <a:extLst>
              <a:ext uri="{FF2B5EF4-FFF2-40B4-BE49-F238E27FC236}">
                <a16:creationId xmlns:a16="http://schemas.microsoft.com/office/drawing/2014/main" id="{93B60A1D-C76E-4F60-BD32-D834D38BEFF1}"/>
              </a:ext>
            </a:extLst>
          </p:cNvPr>
          <p:cNvSpPr>
            <a:spLocks noChangeShapeType="1"/>
          </p:cNvSpPr>
          <p:nvPr/>
        </p:nvSpPr>
        <p:spPr bwMode="auto">
          <a:xfrm>
            <a:off x="5133832" y="3356212"/>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5" name="Line 13">
            <a:extLst>
              <a:ext uri="{FF2B5EF4-FFF2-40B4-BE49-F238E27FC236}">
                <a16:creationId xmlns:a16="http://schemas.microsoft.com/office/drawing/2014/main" id="{FFB20A34-5506-4F99-A910-DA85C35B553A}"/>
              </a:ext>
            </a:extLst>
          </p:cNvPr>
          <p:cNvSpPr>
            <a:spLocks noChangeShapeType="1"/>
          </p:cNvSpPr>
          <p:nvPr/>
        </p:nvSpPr>
        <p:spPr bwMode="auto">
          <a:xfrm>
            <a:off x="7419832" y="3356212"/>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6" name="Line 14">
            <a:extLst>
              <a:ext uri="{FF2B5EF4-FFF2-40B4-BE49-F238E27FC236}">
                <a16:creationId xmlns:a16="http://schemas.microsoft.com/office/drawing/2014/main" id="{5D4110D1-E035-4FF6-9CD8-9160E1E52ECA}"/>
              </a:ext>
            </a:extLst>
          </p:cNvPr>
          <p:cNvSpPr>
            <a:spLocks noChangeShapeType="1"/>
          </p:cNvSpPr>
          <p:nvPr/>
        </p:nvSpPr>
        <p:spPr bwMode="auto">
          <a:xfrm>
            <a:off x="9477232" y="3356212"/>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17" name="Text Box 15">
            <a:extLst>
              <a:ext uri="{FF2B5EF4-FFF2-40B4-BE49-F238E27FC236}">
                <a16:creationId xmlns:a16="http://schemas.microsoft.com/office/drawing/2014/main" id="{97FCE470-3B0B-46BE-AFEF-5565C44875E3}"/>
              </a:ext>
            </a:extLst>
          </p:cNvPr>
          <p:cNvSpPr txBox="1">
            <a:spLocks noChangeArrowheads="1"/>
          </p:cNvSpPr>
          <p:nvPr/>
        </p:nvSpPr>
        <p:spPr bwMode="auto">
          <a:xfrm>
            <a:off x="1641144" y="4855756"/>
            <a:ext cx="2209800" cy="95410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dirty="0">
                <a:latin typeface="Open Sans"/>
              </a:rPr>
              <a:t>Admissions Billing, etc. Med. Records Computer Info. Health Ed. Human Resources.</a:t>
            </a:r>
          </a:p>
        </p:txBody>
      </p:sp>
      <p:sp>
        <p:nvSpPr>
          <p:cNvPr id="18" name="Text Box 16">
            <a:extLst>
              <a:ext uri="{FF2B5EF4-FFF2-40B4-BE49-F238E27FC236}">
                <a16:creationId xmlns:a16="http://schemas.microsoft.com/office/drawing/2014/main" id="{A87C215B-C1FA-4767-8083-7D0AE8AC7A22}"/>
              </a:ext>
            </a:extLst>
          </p:cNvPr>
          <p:cNvSpPr txBox="1">
            <a:spLocks noChangeArrowheads="1"/>
          </p:cNvSpPr>
          <p:nvPr/>
        </p:nvSpPr>
        <p:spPr bwMode="auto">
          <a:xfrm>
            <a:off x="4105132" y="4837021"/>
            <a:ext cx="2209800" cy="738664"/>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dirty="0">
                <a:latin typeface="Open Sans"/>
              </a:rPr>
              <a:t>PT, OT Speech/Lang.    Resp. Therapy  Pharmacy Nursing  Dietary</a:t>
            </a:r>
          </a:p>
        </p:txBody>
      </p:sp>
      <p:sp>
        <p:nvSpPr>
          <p:cNvPr id="19" name="Text Box 18">
            <a:extLst>
              <a:ext uri="{FF2B5EF4-FFF2-40B4-BE49-F238E27FC236}">
                <a16:creationId xmlns:a16="http://schemas.microsoft.com/office/drawing/2014/main" id="{3AD1CEAF-8401-4FE4-B3CC-2EA861B63CF2}"/>
              </a:ext>
            </a:extLst>
          </p:cNvPr>
          <p:cNvSpPr txBox="1">
            <a:spLocks noChangeArrowheads="1"/>
          </p:cNvSpPr>
          <p:nvPr/>
        </p:nvSpPr>
        <p:spPr bwMode="auto">
          <a:xfrm>
            <a:off x="6505432" y="4837021"/>
            <a:ext cx="1828800" cy="95410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a:latin typeface="Open Sans"/>
              </a:rPr>
              <a:t>Med. Lab  Radiology Nuclear Med  ER Cardiology Neurology</a:t>
            </a:r>
          </a:p>
        </p:txBody>
      </p:sp>
      <p:sp>
        <p:nvSpPr>
          <p:cNvPr id="20" name="Text Box 19">
            <a:extLst>
              <a:ext uri="{FF2B5EF4-FFF2-40B4-BE49-F238E27FC236}">
                <a16:creationId xmlns:a16="http://schemas.microsoft.com/office/drawing/2014/main" id="{6B8C2868-F0A0-441D-9F55-6910FC939FF0}"/>
              </a:ext>
            </a:extLst>
          </p:cNvPr>
          <p:cNvSpPr txBox="1">
            <a:spLocks noChangeArrowheads="1"/>
          </p:cNvSpPr>
          <p:nvPr/>
        </p:nvSpPr>
        <p:spPr bwMode="auto">
          <a:xfrm>
            <a:off x="8475828" y="4844140"/>
            <a:ext cx="2133600" cy="1169551"/>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400">
                <a:latin typeface="Open Sans"/>
              </a:rPr>
              <a:t>Central Supply Biomedical  Housekeeping Maintenance Dietary Transportation</a:t>
            </a:r>
          </a:p>
        </p:txBody>
      </p:sp>
      <p:sp>
        <p:nvSpPr>
          <p:cNvPr id="21" name="Line 20">
            <a:extLst>
              <a:ext uri="{FF2B5EF4-FFF2-40B4-BE49-F238E27FC236}">
                <a16:creationId xmlns:a16="http://schemas.microsoft.com/office/drawing/2014/main" id="{20D97313-958B-4E76-B67A-3C731A3C2498}"/>
              </a:ext>
            </a:extLst>
          </p:cNvPr>
          <p:cNvSpPr>
            <a:spLocks noChangeShapeType="1"/>
          </p:cNvSpPr>
          <p:nvPr/>
        </p:nvSpPr>
        <p:spPr bwMode="auto">
          <a:xfrm>
            <a:off x="2746044" y="4627155"/>
            <a:ext cx="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22" name="Line 21">
            <a:extLst>
              <a:ext uri="{FF2B5EF4-FFF2-40B4-BE49-F238E27FC236}">
                <a16:creationId xmlns:a16="http://schemas.microsoft.com/office/drawing/2014/main" id="{B01C0E96-BE4B-4457-93C8-81C24A53765A}"/>
              </a:ext>
            </a:extLst>
          </p:cNvPr>
          <p:cNvSpPr>
            <a:spLocks noChangeShapeType="1"/>
          </p:cNvSpPr>
          <p:nvPr/>
        </p:nvSpPr>
        <p:spPr bwMode="auto">
          <a:xfrm>
            <a:off x="5199228" y="4608421"/>
            <a:ext cx="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23" name="Line 23">
            <a:extLst>
              <a:ext uri="{FF2B5EF4-FFF2-40B4-BE49-F238E27FC236}">
                <a16:creationId xmlns:a16="http://schemas.microsoft.com/office/drawing/2014/main" id="{830840B7-8AC8-482A-B8EA-15DE3FBB4CC3}"/>
              </a:ext>
            </a:extLst>
          </p:cNvPr>
          <p:cNvSpPr>
            <a:spLocks noChangeShapeType="1"/>
          </p:cNvSpPr>
          <p:nvPr/>
        </p:nvSpPr>
        <p:spPr bwMode="auto">
          <a:xfrm>
            <a:off x="7419832" y="4608421"/>
            <a:ext cx="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
        <p:nvSpPr>
          <p:cNvPr id="24" name="Line 24">
            <a:extLst>
              <a:ext uri="{FF2B5EF4-FFF2-40B4-BE49-F238E27FC236}">
                <a16:creationId xmlns:a16="http://schemas.microsoft.com/office/drawing/2014/main" id="{D2536E1F-4992-4496-9EB1-ABB26D42C442}"/>
              </a:ext>
            </a:extLst>
          </p:cNvPr>
          <p:cNvSpPr>
            <a:spLocks noChangeShapeType="1"/>
          </p:cNvSpPr>
          <p:nvPr/>
        </p:nvSpPr>
        <p:spPr bwMode="auto">
          <a:xfrm>
            <a:off x="9504528" y="4600782"/>
            <a:ext cx="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400">
              <a:latin typeface="Open Sans"/>
            </a:endParaRPr>
          </a:p>
        </p:txBody>
      </p:sp>
    </p:spTree>
    <p:extLst>
      <p:ext uri="{BB962C8B-B14F-4D97-AF65-F5344CB8AC3E}">
        <p14:creationId xmlns:p14="http://schemas.microsoft.com/office/powerpoint/2010/main" val="4095397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6B4E8-F6AD-4E9B-8F0C-92CB50FBE725}"/>
              </a:ext>
            </a:extLst>
          </p:cNvPr>
          <p:cNvSpPr>
            <a:spLocks noGrp="1"/>
          </p:cNvSpPr>
          <p:nvPr>
            <p:ph type="title"/>
          </p:nvPr>
        </p:nvSpPr>
        <p:spPr/>
        <p:txBody>
          <a:bodyPr/>
          <a:lstStyle/>
          <a:p>
            <a:r>
              <a:rPr lang="en-US" dirty="0"/>
              <a:t>Pyramid organizational structure </a:t>
            </a:r>
          </a:p>
        </p:txBody>
      </p:sp>
      <p:sp>
        <p:nvSpPr>
          <p:cNvPr id="4" name="AutoShape 3">
            <a:extLst>
              <a:ext uri="{FF2B5EF4-FFF2-40B4-BE49-F238E27FC236}">
                <a16:creationId xmlns:a16="http://schemas.microsoft.com/office/drawing/2014/main" id="{DF788AD0-D3C6-4611-BE2F-971CC6EAB83E}"/>
              </a:ext>
            </a:extLst>
          </p:cNvPr>
          <p:cNvSpPr>
            <a:spLocks noChangeArrowheads="1"/>
          </p:cNvSpPr>
          <p:nvPr/>
        </p:nvSpPr>
        <p:spPr bwMode="auto">
          <a:xfrm>
            <a:off x="1522865" y="1295162"/>
            <a:ext cx="8766412" cy="5269691"/>
          </a:xfrm>
          <a:prstGeom prst="triangle">
            <a:avLst>
              <a:gd name="adj" fmla="val 50026"/>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dirty="0">
              <a:latin typeface="Open Sans"/>
            </a:endParaRPr>
          </a:p>
        </p:txBody>
      </p:sp>
      <p:sp>
        <p:nvSpPr>
          <p:cNvPr id="5" name="Text Box 4">
            <a:extLst>
              <a:ext uri="{FF2B5EF4-FFF2-40B4-BE49-F238E27FC236}">
                <a16:creationId xmlns:a16="http://schemas.microsoft.com/office/drawing/2014/main" id="{B6C52D83-2E5C-4792-B7AA-87B580BB7AA4}"/>
              </a:ext>
            </a:extLst>
          </p:cNvPr>
          <p:cNvSpPr txBox="1">
            <a:spLocks noChangeArrowheads="1"/>
          </p:cNvSpPr>
          <p:nvPr/>
        </p:nvSpPr>
        <p:spPr bwMode="auto">
          <a:xfrm>
            <a:off x="4265726" y="2628676"/>
            <a:ext cx="3200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Admin. Services</a:t>
            </a:r>
            <a:endParaRPr lang="en-US" altLang="en-US" b="1" dirty="0">
              <a:latin typeface="Open Sans"/>
            </a:endParaRPr>
          </a:p>
        </p:txBody>
      </p:sp>
      <p:sp>
        <p:nvSpPr>
          <p:cNvPr id="6" name="Text Box 5">
            <a:extLst>
              <a:ext uri="{FF2B5EF4-FFF2-40B4-BE49-F238E27FC236}">
                <a16:creationId xmlns:a16="http://schemas.microsoft.com/office/drawing/2014/main" id="{5F4F8E83-6FD7-4BED-9D80-F296C0A9F01D}"/>
              </a:ext>
            </a:extLst>
          </p:cNvPr>
          <p:cNvSpPr txBox="1">
            <a:spLocks noChangeArrowheads="1"/>
          </p:cNvSpPr>
          <p:nvPr/>
        </p:nvSpPr>
        <p:spPr bwMode="auto">
          <a:xfrm>
            <a:off x="3618026" y="3692053"/>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Information Services</a:t>
            </a:r>
            <a:endParaRPr lang="en-US" altLang="en-US" b="1" dirty="0">
              <a:latin typeface="Open Sans"/>
            </a:endParaRPr>
          </a:p>
        </p:txBody>
      </p:sp>
      <p:sp>
        <p:nvSpPr>
          <p:cNvPr id="7" name="Text Box 6">
            <a:extLst>
              <a:ext uri="{FF2B5EF4-FFF2-40B4-BE49-F238E27FC236}">
                <a16:creationId xmlns:a16="http://schemas.microsoft.com/office/drawing/2014/main" id="{A08DAF16-522B-499C-9B13-6A2581CEF73D}"/>
              </a:ext>
            </a:extLst>
          </p:cNvPr>
          <p:cNvSpPr txBox="1">
            <a:spLocks noChangeArrowheads="1"/>
          </p:cNvSpPr>
          <p:nvPr/>
        </p:nvSpPr>
        <p:spPr bwMode="auto">
          <a:xfrm>
            <a:off x="3390900" y="4368718"/>
            <a:ext cx="426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Therapeutic Services</a:t>
            </a:r>
            <a:endParaRPr lang="en-US" altLang="en-US" b="1" dirty="0">
              <a:latin typeface="Open Sans"/>
            </a:endParaRPr>
          </a:p>
        </p:txBody>
      </p:sp>
      <p:sp>
        <p:nvSpPr>
          <p:cNvPr id="8" name="Text Box 7">
            <a:extLst>
              <a:ext uri="{FF2B5EF4-FFF2-40B4-BE49-F238E27FC236}">
                <a16:creationId xmlns:a16="http://schemas.microsoft.com/office/drawing/2014/main" id="{630B31CA-6452-47F8-8A5B-9230CBB5DFFD}"/>
              </a:ext>
            </a:extLst>
          </p:cNvPr>
          <p:cNvSpPr txBox="1">
            <a:spLocks noChangeArrowheads="1"/>
          </p:cNvSpPr>
          <p:nvPr/>
        </p:nvSpPr>
        <p:spPr bwMode="auto">
          <a:xfrm>
            <a:off x="2887070" y="5123893"/>
            <a:ext cx="541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Diagnostic Services</a:t>
            </a:r>
            <a:endParaRPr lang="en-US" altLang="en-US" b="1" dirty="0">
              <a:latin typeface="Open Sans"/>
            </a:endParaRPr>
          </a:p>
        </p:txBody>
      </p:sp>
      <p:sp>
        <p:nvSpPr>
          <p:cNvPr id="9" name="Text Box 8">
            <a:extLst>
              <a:ext uri="{FF2B5EF4-FFF2-40B4-BE49-F238E27FC236}">
                <a16:creationId xmlns:a16="http://schemas.microsoft.com/office/drawing/2014/main" id="{21EB0D94-5687-4EEB-9CAB-23BEAF87D2E6}"/>
              </a:ext>
            </a:extLst>
          </p:cNvPr>
          <p:cNvSpPr txBox="1">
            <a:spLocks noChangeArrowheads="1"/>
          </p:cNvSpPr>
          <p:nvPr/>
        </p:nvSpPr>
        <p:spPr bwMode="auto">
          <a:xfrm>
            <a:off x="2455690" y="5868256"/>
            <a:ext cx="6629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Support Services</a:t>
            </a:r>
            <a:endParaRPr lang="en-US" altLang="en-US" b="1" dirty="0">
              <a:latin typeface="Open Sans"/>
            </a:endParaRPr>
          </a:p>
        </p:txBody>
      </p:sp>
      <p:sp>
        <p:nvSpPr>
          <p:cNvPr id="10" name="Text Box 9">
            <a:extLst>
              <a:ext uri="{FF2B5EF4-FFF2-40B4-BE49-F238E27FC236}">
                <a16:creationId xmlns:a16="http://schemas.microsoft.com/office/drawing/2014/main" id="{2504A2CD-8054-4198-A005-6FEFD1A7559C}"/>
              </a:ext>
            </a:extLst>
          </p:cNvPr>
          <p:cNvSpPr txBox="1">
            <a:spLocks noChangeArrowheads="1"/>
          </p:cNvSpPr>
          <p:nvPr/>
        </p:nvSpPr>
        <p:spPr bwMode="auto">
          <a:xfrm>
            <a:off x="4955274" y="1942794"/>
            <a:ext cx="192319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3200" b="1" dirty="0">
                <a:latin typeface="Open Sans"/>
              </a:rPr>
              <a:t>Board</a:t>
            </a:r>
            <a:endParaRPr lang="en-US" altLang="en-US" b="1" dirty="0">
              <a:latin typeface="Open Sans"/>
            </a:endParaRPr>
          </a:p>
        </p:txBody>
      </p:sp>
      <p:sp>
        <p:nvSpPr>
          <p:cNvPr id="11" name="Line 10">
            <a:extLst>
              <a:ext uri="{FF2B5EF4-FFF2-40B4-BE49-F238E27FC236}">
                <a16:creationId xmlns:a16="http://schemas.microsoft.com/office/drawing/2014/main" id="{B8A0186A-700E-44C0-AF0B-AD9FDAB1137D}"/>
              </a:ext>
            </a:extLst>
          </p:cNvPr>
          <p:cNvSpPr>
            <a:spLocks noChangeShapeType="1"/>
          </p:cNvSpPr>
          <p:nvPr/>
        </p:nvSpPr>
        <p:spPr bwMode="auto">
          <a:xfrm>
            <a:off x="4784338" y="2661217"/>
            <a:ext cx="2292026" cy="137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Open Sans"/>
            </a:endParaRPr>
          </a:p>
        </p:txBody>
      </p:sp>
      <p:sp>
        <p:nvSpPr>
          <p:cNvPr id="12" name="Line 11">
            <a:extLst>
              <a:ext uri="{FF2B5EF4-FFF2-40B4-BE49-F238E27FC236}">
                <a16:creationId xmlns:a16="http://schemas.microsoft.com/office/drawing/2014/main" id="{B0657A49-1A05-423D-A8BE-2EC165EF8ED8}"/>
              </a:ext>
            </a:extLst>
          </p:cNvPr>
          <p:cNvSpPr>
            <a:spLocks noChangeShapeType="1"/>
          </p:cNvSpPr>
          <p:nvPr/>
        </p:nvSpPr>
        <p:spPr bwMode="auto">
          <a:xfrm>
            <a:off x="3905197" y="3692054"/>
            <a:ext cx="400368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Open Sans"/>
            </a:endParaRPr>
          </a:p>
        </p:txBody>
      </p:sp>
      <p:sp>
        <p:nvSpPr>
          <p:cNvPr id="13" name="Line 12">
            <a:extLst>
              <a:ext uri="{FF2B5EF4-FFF2-40B4-BE49-F238E27FC236}">
                <a16:creationId xmlns:a16="http://schemas.microsoft.com/office/drawing/2014/main" id="{50016FF6-371D-4939-AE2E-52B0A7BB6BA2}"/>
              </a:ext>
            </a:extLst>
          </p:cNvPr>
          <p:cNvSpPr>
            <a:spLocks noChangeShapeType="1"/>
          </p:cNvSpPr>
          <p:nvPr/>
        </p:nvSpPr>
        <p:spPr bwMode="auto">
          <a:xfrm>
            <a:off x="3364176" y="4319516"/>
            <a:ext cx="508379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Open Sans"/>
            </a:endParaRPr>
          </a:p>
        </p:txBody>
      </p:sp>
      <p:sp>
        <p:nvSpPr>
          <p:cNvPr id="14" name="Line 13">
            <a:extLst>
              <a:ext uri="{FF2B5EF4-FFF2-40B4-BE49-F238E27FC236}">
                <a16:creationId xmlns:a16="http://schemas.microsoft.com/office/drawing/2014/main" id="{7E89723B-6569-4CE8-9434-294BBF4BE9E4}"/>
              </a:ext>
            </a:extLst>
          </p:cNvPr>
          <p:cNvSpPr>
            <a:spLocks noChangeShapeType="1"/>
          </p:cNvSpPr>
          <p:nvPr/>
        </p:nvSpPr>
        <p:spPr bwMode="auto">
          <a:xfrm>
            <a:off x="2763674" y="5052793"/>
            <a:ext cx="62506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Open Sans"/>
            </a:endParaRPr>
          </a:p>
        </p:txBody>
      </p:sp>
      <p:sp>
        <p:nvSpPr>
          <p:cNvPr id="15" name="Line 14">
            <a:extLst>
              <a:ext uri="{FF2B5EF4-FFF2-40B4-BE49-F238E27FC236}">
                <a16:creationId xmlns:a16="http://schemas.microsoft.com/office/drawing/2014/main" id="{1F874B0B-1C4E-45E9-A28A-64B289631EFA}"/>
              </a:ext>
            </a:extLst>
          </p:cNvPr>
          <p:cNvSpPr>
            <a:spLocks noChangeShapeType="1"/>
          </p:cNvSpPr>
          <p:nvPr/>
        </p:nvSpPr>
        <p:spPr bwMode="auto">
          <a:xfrm>
            <a:off x="2149525" y="5780388"/>
            <a:ext cx="7492620" cy="108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Open Sans"/>
            </a:endParaRPr>
          </a:p>
        </p:txBody>
      </p:sp>
    </p:spTree>
    <p:extLst>
      <p:ext uri="{BB962C8B-B14F-4D97-AF65-F5344CB8AC3E}">
        <p14:creationId xmlns:p14="http://schemas.microsoft.com/office/powerpoint/2010/main" val="134436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45BC6-1A97-416A-B4AD-F77E917A43D6}"/>
              </a:ext>
            </a:extLst>
          </p:cNvPr>
          <p:cNvSpPr>
            <a:spLocks noGrp="1"/>
          </p:cNvSpPr>
          <p:nvPr>
            <p:ph type="title"/>
          </p:nvPr>
        </p:nvSpPr>
        <p:spPr/>
        <p:txBody>
          <a:bodyPr/>
          <a:lstStyle/>
          <a:p>
            <a:r>
              <a:rPr lang="en-US" dirty="0"/>
              <a:t>Organizational Structure </a:t>
            </a:r>
          </a:p>
        </p:txBody>
      </p:sp>
      <p:sp>
        <p:nvSpPr>
          <p:cNvPr id="1027" name="Rectangle 3">
            <a:extLst>
              <a:ext uri="{FF2B5EF4-FFF2-40B4-BE49-F238E27FC236}">
                <a16:creationId xmlns:a16="http://schemas.microsoft.com/office/drawing/2014/main" id="{E370DD72-70D3-4A71-A263-666FCC93EC4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Organizational Structure refers to levels of management within a hospital. </a:t>
            </a:r>
          </a:p>
          <a:p>
            <a:pPr lvl="1"/>
            <a:r>
              <a:rPr lang="en-US" altLang="en-US" dirty="0"/>
              <a:t>Levels allow efficient management of hospital departments.  </a:t>
            </a:r>
          </a:p>
          <a:p>
            <a:pPr lvl="1"/>
            <a:r>
              <a:rPr lang="en-US" altLang="en-US" dirty="0"/>
              <a:t>The structure helps one understand the hospital’s chain of command.</a:t>
            </a:r>
          </a:p>
          <a:p>
            <a:pPr lvl="1"/>
            <a:r>
              <a:rPr lang="en-US" altLang="en-US" dirty="0"/>
              <a:t>Organizational structure varies from hospital to hospital.</a:t>
            </a:r>
          </a:p>
          <a:p>
            <a:pPr lvl="1"/>
            <a:r>
              <a:rPr lang="en-US" altLang="en-US" dirty="0"/>
              <a:t>Large hospitals have complex organizational structures.</a:t>
            </a:r>
          </a:p>
          <a:p>
            <a:pPr lvl="1"/>
            <a:r>
              <a:rPr lang="en-US" altLang="en-US" dirty="0"/>
              <a:t>Smaller hospitals tend to have much simpler organizational structures.</a:t>
            </a:r>
          </a:p>
          <a:p>
            <a:pPr lvl="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wipe(left)">
                                      <p:cBhvr>
                                        <p:cTn id="10" dur="500"/>
                                        <p:tgtEl>
                                          <p:spTgt spid="10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wipe(left)">
                                      <p:cBhvr>
                                        <p:cTn id="13" dur="500"/>
                                        <p:tgtEl>
                                          <p:spTgt spid="102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wipe(left)">
                                      <p:cBhvr>
                                        <p:cTn id="16" dur="500"/>
                                        <p:tgtEl>
                                          <p:spTgt spid="1027">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wipe(left)">
                                      <p:cBhvr>
                                        <p:cTn id="19" dur="500"/>
                                        <p:tgtEl>
                                          <p:spTgt spid="1027">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27">
                                            <p:txEl>
                                              <p:pRg st="5" end="5"/>
                                            </p:txEl>
                                          </p:spTgt>
                                        </p:tgtEl>
                                        <p:attrNameLst>
                                          <p:attrName>style.visibility</p:attrName>
                                        </p:attrNameLst>
                                      </p:cBhvr>
                                      <p:to>
                                        <p:strVal val="visible"/>
                                      </p:to>
                                    </p:set>
                                    <p:animEffect transition="in" filter="wipe(left)">
                                      <p:cBhvr>
                                        <p:cTn id="22"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553DA58-7233-40C6-A1F1-8ABB2C8A9950}"/>
              </a:ext>
            </a:extLst>
          </p:cNvPr>
          <p:cNvSpPr>
            <a:spLocks noGrp="1" noChangeArrowheads="1"/>
          </p:cNvSpPr>
          <p:nvPr>
            <p:ph type="title"/>
          </p:nvPr>
        </p:nvSpPr>
        <p:spPr/>
        <p:txBody>
          <a:bodyPr/>
          <a:lstStyle/>
          <a:p>
            <a:pPr fontAlgn="auto">
              <a:spcAft>
                <a:spcPts val="0"/>
              </a:spcAft>
              <a:defRPr/>
            </a:pPr>
            <a:r>
              <a:rPr lang="en-US" altLang="en-US" dirty="0"/>
              <a:t>Grouping of Hospital Departments</a:t>
            </a:r>
          </a:p>
        </p:txBody>
      </p:sp>
      <p:sp>
        <p:nvSpPr>
          <p:cNvPr id="7171" name="Rectangle 3">
            <a:extLst>
              <a:ext uri="{FF2B5EF4-FFF2-40B4-BE49-F238E27FC236}">
                <a16:creationId xmlns:a16="http://schemas.microsoft.com/office/drawing/2014/main" id="{FDD8D590-9814-4D97-9244-9334B5D778E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Hospital departments are grouped in order to promote efficiency of facility.</a:t>
            </a:r>
          </a:p>
          <a:p>
            <a:pPr lvl="1"/>
            <a:r>
              <a:rPr lang="en-US" altLang="en-US" dirty="0"/>
              <a:t>Grouping is generally done according to similarity of duties.</a:t>
            </a:r>
          </a:p>
          <a:p>
            <a:pPr>
              <a:buFont typeface="Wingdings" panose="05000000000000000000" pitchFamily="2" charset="2"/>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500"/>
                                        <p:tgtEl>
                                          <p:spTgt spid="717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wipe(left)">
                                      <p:cBhvr>
                                        <p:cTn id="10"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F4577EE-9C3F-4FA1-A7A8-9B4A1D773BBA}"/>
              </a:ext>
            </a:extLst>
          </p:cNvPr>
          <p:cNvSpPr>
            <a:spLocks noGrp="1" noChangeArrowheads="1"/>
          </p:cNvSpPr>
          <p:nvPr>
            <p:ph type="title"/>
          </p:nvPr>
        </p:nvSpPr>
        <p:spPr/>
        <p:txBody>
          <a:bodyPr/>
          <a:lstStyle/>
          <a:p>
            <a:pPr fontAlgn="auto">
              <a:spcAft>
                <a:spcPts val="0"/>
              </a:spcAft>
              <a:defRPr/>
            </a:pPr>
            <a:r>
              <a:rPr lang="en-US" altLang="en-US" dirty="0"/>
              <a:t>Common Categorical Grouping:</a:t>
            </a:r>
          </a:p>
        </p:txBody>
      </p:sp>
      <p:sp>
        <p:nvSpPr>
          <p:cNvPr id="10243" name="Rectangle 3">
            <a:extLst>
              <a:ext uri="{FF2B5EF4-FFF2-40B4-BE49-F238E27FC236}">
                <a16:creationId xmlns:a16="http://schemas.microsoft.com/office/drawing/2014/main" id="{72B24A39-2673-4853-A394-C6B9184A7E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Administrative Services</a:t>
            </a:r>
          </a:p>
          <a:p>
            <a:pPr lvl="1"/>
            <a:r>
              <a:rPr lang="en-US" altLang="en-US" dirty="0"/>
              <a:t>Informational Services</a:t>
            </a:r>
          </a:p>
          <a:p>
            <a:pPr lvl="1"/>
            <a:r>
              <a:rPr lang="en-US" altLang="en-US" dirty="0"/>
              <a:t>Therapeutic Services</a:t>
            </a:r>
          </a:p>
          <a:p>
            <a:pPr lvl="1"/>
            <a:r>
              <a:rPr lang="en-US" altLang="en-US" dirty="0"/>
              <a:t>Diagnostic Services</a:t>
            </a:r>
          </a:p>
          <a:p>
            <a:pPr lvl="1"/>
            <a:r>
              <a:rPr lang="en-US" altLang="en-US" dirty="0"/>
              <a:t>Support Services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wipe(left)">
                                      <p:cBhvr>
                                        <p:cTn id="10" dur="500"/>
                                        <p:tgtEl>
                                          <p:spTgt spid="1024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Effect transition="in" filter="wipe(left)">
                                      <p:cBhvr>
                                        <p:cTn id="13" dur="500"/>
                                        <p:tgtEl>
                                          <p:spTgt spid="1024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43">
                                            <p:txEl>
                                              <p:pRg st="3" end="3"/>
                                            </p:txEl>
                                          </p:spTgt>
                                        </p:tgtEl>
                                        <p:attrNameLst>
                                          <p:attrName>style.visibility</p:attrName>
                                        </p:attrNameLst>
                                      </p:cBhvr>
                                      <p:to>
                                        <p:strVal val="visible"/>
                                      </p:to>
                                    </p:set>
                                    <p:animEffect transition="in" filter="wipe(left)">
                                      <p:cBhvr>
                                        <p:cTn id="16" dur="500"/>
                                        <p:tgtEl>
                                          <p:spTgt spid="1024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Effect transition="in" filter="wipe(left)">
                                      <p:cBhvr>
                                        <p:cTn id="19"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138A5-F236-41EF-8192-EE5C9ABAD426}"/>
              </a:ext>
            </a:extLst>
          </p:cNvPr>
          <p:cNvSpPr>
            <a:spLocks noGrp="1"/>
          </p:cNvSpPr>
          <p:nvPr>
            <p:ph type="title"/>
          </p:nvPr>
        </p:nvSpPr>
        <p:spPr/>
        <p:txBody>
          <a:bodyPr/>
          <a:lstStyle/>
          <a:p>
            <a:r>
              <a:rPr lang="en-US" dirty="0"/>
              <a:t>Administrative Services</a:t>
            </a:r>
          </a:p>
        </p:txBody>
      </p:sp>
      <p:sp>
        <p:nvSpPr>
          <p:cNvPr id="3" name="Content Placeholder 2">
            <a:extLst>
              <a:ext uri="{FF2B5EF4-FFF2-40B4-BE49-F238E27FC236}">
                <a16:creationId xmlns:a16="http://schemas.microsoft.com/office/drawing/2014/main" id="{B598BDD4-020E-4738-9FF6-FE76936606E6}"/>
              </a:ext>
            </a:extLst>
          </p:cNvPr>
          <p:cNvSpPr>
            <a:spLocks noGrp="1"/>
          </p:cNvSpPr>
          <p:nvPr>
            <p:ph sz="half" idx="1"/>
          </p:nvPr>
        </p:nvSpPr>
        <p:spPr/>
        <p:txBody>
          <a:bodyPr/>
          <a:lstStyle/>
          <a:p>
            <a:r>
              <a:rPr lang="en-US" altLang="en-US" u="sng" dirty="0"/>
              <a:t>Hospital Administrators</a:t>
            </a:r>
            <a:r>
              <a:rPr lang="en-US" altLang="en-US" dirty="0"/>
              <a:t> </a:t>
            </a:r>
          </a:p>
          <a:p>
            <a:pPr lvl="1"/>
            <a:r>
              <a:rPr lang="en-US" altLang="en-US" dirty="0"/>
              <a:t>CEO, Vice President(s), Executive Assistants, Department Heads.</a:t>
            </a:r>
          </a:p>
          <a:p>
            <a:pPr lvl="1"/>
            <a:r>
              <a:rPr lang="en-US" altLang="en-US" dirty="0"/>
              <a:t>Business people who “run the hospital”.</a:t>
            </a:r>
          </a:p>
          <a:p>
            <a:pPr lvl="1"/>
            <a:r>
              <a:rPr lang="en-US" altLang="en-US" dirty="0"/>
              <a:t>Oversee budgeting and finance.</a:t>
            </a:r>
          </a:p>
          <a:p>
            <a:pPr lvl="1"/>
            <a:r>
              <a:rPr lang="en-US" altLang="en-US" dirty="0"/>
              <a:t>Establish hospital policies and procedures.</a:t>
            </a:r>
          </a:p>
          <a:p>
            <a:pPr lvl="1"/>
            <a:r>
              <a:rPr lang="en-US" altLang="en-US" dirty="0"/>
              <a:t>Often perform public relation duties.</a:t>
            </a:r>
          </a:p>
          <a:p>
            <a:endParaRPr lang="en-US" dirty="0"/>
          </a:p>
        </p:txBody>
      </p:sp>
    </p:spTree>
    <p:extLst>
      <p:ext uri="{BB962C8B-B14F-4D97-AF65-F5344CB8AC3E}">
        <p14:creationId xmlns:p14="http://schemas.microsoft.com/office/powerpoint/2010/main" val="2733472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B7832-EDE8-4385-B7CA-A42A557C9104}"/>
              </a:ext>
            </a:extLst>
          </p:cNvPr>
          <p:cNvSpPr>
            <a:spLocks noGrp="1"/>
          </p:cNvSpPr>
          <p:nvPr>
            <p:ph type="title"/>
          </p:nvPr>
        </p:nvSpPr>
        <p:spPr/>
        <p:txBody>
          <a:bodyPr/>
          <a:lstStyle/>
          <a:p>
            <a:r>
              <a:rPr lang="en-US" dirty="0"/>
              <a:t>Informational Services</a:t>
            </a:r>
          </a:p>
        </p:txBody>
      </p:sp>
      <p:sp>
        <p:nvSpPr>
          <p:cNvPr id="3" name="Content Placeholder 2">
            <a:extLst>
              <a:ext uri="{FF2B5EF4-FFF2-40B4-BE49-F238E27FC236}">
                <a16:creationId xmlns:a16="http://schemas.microsoft.com/office/drawing/2014/main" id="{8528B682-31E6-4D20-BA9C-D0936BF7482A}"/>
              </a:ext>
            </a:extLst>
          </p:cNvPr>
          <p:cNvSpPr>
            <a:spLocks noGrp="1"/>
          </p:cNvSpPr>
          <p:nvPr>
            <p:ph sz="half" idx="1"/>
          </p:nvPr>
        </p:nvSpPr>
        <p:spPr/>
        <p:txBody>
          <a:bodyPr/>
          <a:lstStyle/>
          <a:p>
            <a:r>
              <a:rPr lang="en-US" u="sng" dirty="0"/>
              <a:t>Document and process information</a:t>
            </a:r>
            <a:r>
              <a:rPr lang="en-US" dirty="0"/>
              <a:t>, includes: </a:t>
            </a:r>
          </a:p>
          <a:p>
            <a:pPr lvl="1"/>
            <a:r>
              <a:rPr lang="en-US" dirty="0"/>
              <a:t>Admissions</a:t>
            </a:r>
          </a:p>
          <a:p>
            <a:pPr lvl="1"/>
            <a:r>
              <a:rPr lang="en-US" dirty="0"/>
              <a:t>Billing &amp; Collection</a:t>
            </a:r>
          </a:p>
          <a:p>
            <a:pPr lvl="1"/>
            <a:r>
              <a:rPr lang="en-US" dirty="0"/>
              <a:t>Medical Records</a:t>
            </a:r>
          </a:p>
          <a:p>
            <a:pPr lvl="1"/>
            <a:r>
              <a:rPr lang="en-US" dirty="0"/>
              <a:t>Computer Information Systems</a:t>
            </a:r>
          </a:p>
          <a:p>
            <a:pPr lvl="1"/>
            <a:r>
              <a:rPr lang="en-US" dirty="0"/>
              <a:t>Health Education</a:t>
            </a:r>
          </a:p>
          <a:p>
            <a:pPr lvl="1"/>
            <a:r>
              <a:rPr lang="en-US" dirty="0"/>
              <a:t>Human Resources</a:t>
            </a:r>
          </a:p>
          <a:p>
            <a:endParaRPr lang="en-US" dirty="0"/>
          </a:p>
          <a:p>
            <a:endParaRPr lang="en-US" dirty="0"/>
          </a:p>
        </p:txBody>
      </p:sp>
    </p:spTree>
    <p:extLst>
      <p:ext uri="{BB962C8B-B14F-4D97-AF65-F5344CB8AC3E}">
        <p14:creationId xmlns:p14="http://schemas.microsoft.com/office/powerpoint/2010/main" val="290320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4C6A6-BDCB-47CB-B10C-58AB05E60EE4}"/>
              </a:ext>
            </a:extLst>
          </p:cNvPr>
          <p:cNvSpPr>
            <a:spLocks noGrp="1"/>
          </p:cNvSpPr>
          <p:nvPr>
            <p:ph type="title"/>
          </p:nvPr>
        </p:nvSpPr>
        <p:spPr/>
        <p:txBody>
          <a:bodyPr/>
          <a:lstStyle/>
          <a:p>
            <a:r>
              <a:rPr lang="en-US" dirty="0"/>
              <a:t>Therapeutic Services</a:t>
            </a:r>
          </a:p>
        </p:txBody>
      </p:sp>
      <p:sp>
        <p:nvSpPr>
          <p:cNvPr id="3" name="Content Placeholder 2">
            <a:extLst>
              <a:ext uri="{FF2B5EF4-FFF2-40B4-BE49-F238E27FC236}">
                <a16:creationId xmlns:a16="http://schemas.microsoft.com/office/drawing/2014/main" id="{4DA6BC6C-D22A-487D-A386-B0F91AE99101}"/>
              </a:ext>
            </a:extLst>
          </p:cNvPr>
          <p:cNvSpPr>
            <a:spLocks noGrp="1"/>
          </p:cNvSpPr>
          <p:nvPr>
            <p:ph sz="half" idx="1"/>
          </p:nvPr>
        </p:nvSpPr>
        <p:spPr/>
        <p:txBody>
          <a:bodyPr/>
          <a:lstStyle/>
          <a:p>
            <a:r>
              <a:rPr lang="en-US" u="sng" dirty="0"/>
              <a:t>Provides treatment to patients;</a:t>
            </a:r>
            <a:r>
              <a:rPr lang="en-US" dirty="0"/>
              <a:t> includes following departments:</a:t>
            </a:r>
          </a:p>
          <a:p>
            <a:pPr lvl="1"/>
            <a:r>
              <a:rPr lang="en-US" dirty="0"/>
              <a:t>Physical Therapy - treatment to improve large muscle mobility.</a:t>
            </a:r>
          </a:p>
          <a:p>
            <a:pPr lvl="1"/>
            <a:r>
              <a:rPr lang="en-US" dirty="0"/>
              <a:t>Occupational Therapy - treatment goal is to help patient regain fine motor skills.</a:t>
            </a:r>
          </a:p>
          <a:p>
            <a:pPr lvl="1"/>
            <a:r>
              <a:rPr lang="en-US" dirty="0"/>
              <a:t>Speech/Language Pathology - identify, evaluate, treat speech/language disorders.</a:t>
            </a:r>
          </a:p>
          <a:p>
            <a:pPr lvl="1"/>
            <a:r>
              <a:rPr lang="en-US" dirty="0"/>
              <a:t>Respiratory Therapy - treat patients with heart &amp; lung disease.</a:t>
            </a:r>
          </a:p>
          <a:p>
            <a:pPr lvl="1"/>
            <a:r>
              <a:rPr lang="en-US" dirty="0"/>
              <a:t>Medical Psychology - concerned with mental well-being of patients.</a:t>
            </a:r>
          </a:p>
          <a:p>
            <a:pPr lvl="1"/>
            <a:endParaRPr lang="en-US" dirty="0"/>
          </a:p>
          <a:p>
            <a:endParaRPr lang="en-US" dirty="0"/>
          </a:p>
          <a:p>
            <a:endParaRPr lang="en-US" dirty="0"/>
          </a:p>
        </p:txBody>
      </p:sp>
    </p:spTree>
    <p:extLst>
      <p:ext uri="{BB962C8B-B14F-4D97-AF65-F5344CB8AC3E}">
        <p14:creationId xmlns:p14="http://schemas.microsoft.com/office/powerpoint/2010/main" val="989713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8D0D8-F30F-4669-9306-2BEC5AE85FD6}"/>
              </a:ext>
            </a:extLst>
          </p:cNvPr>
          <p:cNvSpPr>
            <a:spLocks noGrp="1"/>
          </p:cNvSpPr>
          <p:nvPr>
            <p:ph type="title"/>
          </p:nvPr>
        </p:nvSpPr>
        <p:spPr/>
        <p:txBody>
          <a:bodyPr/>
          <a:lstStyle/>
          <a:p>
            <a:r>
              <a:rPr lang="en-US" dirty="0"/>
              <a:t>Therapeutic Services</a:t>
            </a:r>
          </a:p>
        </p:txBody>
      </p:sp>
      <p:sp>
        <p:nvSpPr>
          <p:cNvPr id="3" name="Content Placeholder 2">
            <a:extLst>
              <a:ext uri="{FF2B5EF4-FFF2-40B4-BE49-F238E27FC236}">
                <a16:creationId xmlns:a16="http://schemas.microsoft.com/office/drawing/2014/main" id="{2C3D7C07-7546-42CB-A018-A12FFFEC14CB}"/>
              </a:ext>
            </a:extLst>
          </p:cNvPr>
          <p:cNvSpPr>
            <a:spLocks noGrp="1"/>
          </p:cNvSpPr>
          <p:nvPr>
            <p:ph sz="half" idx="1"/>
          </p:nvPr>
        </p:nvSpPr>
        <p:spPr/>
        <p:txBody>
          <a:bodyPr/>
          <a:lstStyle/>
          <a:p>
            <a:pPr lvl="1"/>
            <a:r>
              <a:rPr lang="en-US" dirty="0"/>
              <a:t>Social Services - connect patients with community resources (financial aid, etc.).</a:t>
            </a:r>
          </a:p>
          <a:p>
            <a:pPr lvl="1"/>
            <a:r>
              <a:rPr lang="en-US" dirty="0"/>
              <a:t>Pharmacy - dispense medications.</a:t>
            </a:r>
          </a:p>
          <a:p>
            <a:pPr lvl="1"/>
            <a:r>
              <a:rPr lang="en-US" dirty="0"/>
              <a:t>Dietary - maintain nutritionally sound diets for patients.</a:t>
            </a:r>
          </a:p>
          <a:p>
            <a:pPr lvl="1"/>
            <a:r>
              <a:rPr lang="en-US" dirty="0"/>
              <a:t>Sports Medicine - provide rehabilitative services to athletes.</a:t>
            </a:r>
          </a:p>
          <a:p>
            <a:pPr lvl="1"/>
            <a:r>
              <a:rPr lang="en-US" dirty="0"/>
              <a:t>Nursing - provide care for patients.</a:t>
            </a:r>
          </a:p>
          <a:p>
            <a:pPr lvl="1"/>
            <a:endParaRPr lang="en-US" dirty="0"/>
          </a:p>
          <a:p>
            <a:pPr lvl="1"/>
            <a:endParaRPr lang="en-US" dirty="0"/>
          </a:p>
        </p:txBody>
      </p:sp>
    </p:spTree>
    <p:extLst>
      <p:ext uri="{BB962C8B-B14F-4D97-AF65-F5344CB8AC3E}">
        <p14:creationId xmlns:p14="http://schemas.microsoft.com/office/powerpoint/2010/main" val="137312440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schemas.microsoft.com/office/2006/documentManagement/types"/>
    <ds:schemaRef ds:uri="05d88611-e516-4d1a-b12e-39107e78b3d0"/>
    <ds:schemaRef ds:uri="56ea17bb-c96d-4826-b465-01eec0dd23dd"/>
    <ds:schemaRef ds:uri="http://purl.org/dc/elements/1.1/"/>
    <ds:schemaRef ds:uri="http://purl.org/dc/terms/"/>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58</TotalTime>
  <Words>447</Words>
  <Application>Microsoft Office PowerPoint</Application>
  <PresentationFormat>Widescreen</PresentationFormat>
  <Paragraphs>79</Paragraphs>
  <Slides>13</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.AppleSystemUIFont</vt:lpstr>
      <vt:lpstr>Arial</vt:lpstr>
      <vt:lpstr>Calibri</vt:lpstr>
      <vt:lpstr>Open Sans</vt:lpstr>
      <vt:lpstr>Open Sans SemiBold</vt:lpstr>
      <vt:lpstr>Wingdings</vt:lpstr>
      <vt:lpstr>2_Office Theme</vt:lpstr>
      <vt:lpstr>3_Office Theme</vt:lpstr>
      <vt:lpstr>4_Office Theme</vt:lpstr>
      <vt:lpstr>PowerPoint Presentation</vt:lpstr>
      <vt:lpstr>PowerPoint Presentation</vt:lpstr>
      <vt:lpstr>Organizational Structure </vt:lpstr>
      <vt:lpstr>Grouping of Hospital Departments</vt:lpstr>
      <vt:lpstr>Common Categorical Grouping:</vt:lpstr>
      <vt:lpstr>Administrative Services</vt:lpstr>
      <vt:lpstr>Informational Services</vt:lpstr>
      <vt:lpstr>Therapeutic Services</vt:lpstr>
      <vt:lpstr>Therapeutic Services</vt:lpstr>
      <vt:lpstr>Diagnostic Services</vt:lpstr>
      <vt:lpstr>Support Services</vt:lpstr>
      <vt:lpstr>Traditional Organizational Chart</vt:lpstr>
      <vt:lpstr>Pyramid organizational structure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17</cp:revision>
  <cp:lastPrinted>2017-07-07T16:17:37Z</cp:lastPrinted>
  <dcterms:created xsi:type="dcterms:W3CDTF">2017-07-11T23:58:30Z</dcterms:created>
  <dcterms:modified xsi:type="dcterms:W3CDTF">2017-07-26T13:57:53Z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