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29"/>
  </p:notesMasterIdLst>
  <p:sldIdLst>
    <p:sldId id="321" r:id="rId7"/>
    <p:sldId id="349" r:id="rId8"/>
    <p:sldId id="325" r:id="rId9"/>
    <p:sldId id="326" r:id="rId10"/>
    <p:sldId id="327" r:id="rId11"/>
    <p:sldId id="328" r:id="rId12"/>
    <p:sldId id="330" r:id="rId13"/>
    <p:sldId id="331" r:id="rId14"/>
    <p:sldId id="332" r:id="rId15"/>
    <p:sldId id="333" r:id="rId16"/>
    <p:sldId id="335" r:id="rId17"/>
    <p:sldId id="336" r:id="rId18"/>
    <p:sldId id="337" r:id="rId19"/>
    <p:sldId id="338" r:id="rId20"/>
    <p:sldId id="339" r:id="rId21"/>
    <p:sldId id="340" r:id="rId22"/>
    <p:sldId id="341" r:id="rId23"/>
    <p:sldId id="343" r:id="rId24"/>
    <p:sldId id="344" r:id="rId25"/>
    <p:sldId id="345" r:id="rId26"/>
    <p:sldId id="347" r:id="rId27"/>
    <p:sldId id="348" r:id="rId2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5C7F51-1152-4422-8E95-E08E2BEFFD0D}"/>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A5D1363-AA6A-4EC3-A035-471C6B2BD3BE}"/>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14BE473C-EA8D-47D9-BE01-B1994606165B}" type="datetimeFigureOut">
              <a:rPr lang="en-US"/>
              <a:pPr>
                <a:defRPr/>
              </a:pPr>
              <a:t>7/21/2017</a:t>
            </a:fld>
            <a:endParaRPr lang="en-US"/>
          </a:p>
        </p:txBody>
      </p:sp>
      <p:sp>
        <p:nvSpPr>
          <p:cNvPr id="4" name="Slide Image Placeholder 3">
            <a:extLst>
              <a:ext uri="{FF2B5EF4-FFF2-40B4-BE49-F238E27FC236}">
                <a16:creationId xmlns:a16="http://schemas.microsoft.com/office/drawing/2014/main" id="{3E419025-65D5-415C-BADD-C076875FBE70}"/>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3A68C70E-DE8D-4CE9-A912-6355168A58C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AE4A9EF-87AD-486A-9CC6-FE03705FF8E2}"/>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E1C3A2ED-6FC8-4028-9AE9-D9032B1B9E9C}"/>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D808C5AF-0397-447B-BDF8-B8AE24A5483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912939E-BD56-443F-9330-672B7132DCE8}"/>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325DF10C-1DF2-4EDD-BF76-7868490185B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4EA09AFB-1EA8-42B7-9BCD-FA31087AB70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2FCD988F-ACD1-4567-8997-F0109E633593}"/>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571553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7702DAF7-A039-4972-A671-67CED7DA2415}"/>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CCB6A033-DBE6-4E8B-8412-38F7412E0BBD}"/>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4D419A0-3CD7-4AF4-90F2-7EAC02DA68F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767903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DA21F-B85A-40F5-A5BE-43FABD1677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95036-5BDD-4CE0-9683-C116B807D35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268F27-D2B3-4C10-A78D-AF6AB5D98836}"/>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5528B1F2-8F5D-4494-900A-03B714568CA7}"/>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AF7A8DB8-9942-412C-81F5-12CDAF27DE3A}"/>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650F3130-CB41-40CC-A09E-C963163289A9}" type="slidenum">
              <a:rPr lang="en-US" altLang="en-US"/>
              <a:pPr>
                <a:defRPr/>
              </a:pPr>
              <a:t>‹#›</a:t>
            </a:fld>
            <a:endParaRPr lang="en-US" altLang="en-US"/>
          </a:p>
        </p:txBody>
      </p:sp>
    </p:spTree>
    <p:extLst>
      <p:ext uri="{BB962C8B-B14F-4D97-AF65-F5344CB8AC3E}">
        <p14:creationId xmlns:p14="http://schemas.microsoft.com/office/powerpoint/2010/main" val="1453109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CACC-4C47-46D4-9E4C-BAD28A6892D3}"/>
              </a:ext>
            </a:extLst>
          </p:cNvPr>
          <p:cNvSpPr>
            <a:spLocks noGrp="1"/>
          </p:cNvSpPr>
          <p:nvPr>
            <p:ph type="title"/>
          </p:nvPr>
        </p:nvSpPr>
        <p:spPr>
          <a:xfrm>
            <a:off x="914400" y="1371600"/>
            <a:ext cx="1036320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EE6733-677D-4ABC-8FCE-AE12260ADF19}"/>
              </a:ext>
            </a:extLst>
          </p:cNvPr>
          <p:cNvSpPr>
            <a:spLocks noGrp="1"/>
          </p:cNvSpPr>
          <p:nvPr>
            <p:ph type="body" sz="half" idx="1"/>
          </p:nvPr>
        </p:nvSpPr>
        <p:spPr>
          <a:xfrm>
            <a:off x="2844800" y="3810000"/>
            <a:ext cx="3403600" cy="1828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a:extLst>
              <a:ext uri="{FF2B5EF4-FFF2-40B4-BE49-F238E27FC236}">
                <a16:creationId xmlns:a16="http://schemas.microsoft.com/office/drawing/2014/main" id="{0DAFC7FB-9556-4470-8F53-9D038BD9A9E8}"/>
              </a:ext>
            </a:extLst>
          </p:cNvPr>
          <p:cNvSpPr>
            <a:spLocks noGrp="1"/>
          </p:cNvSpPr>
          <p:nvPr>
            <p:ph type="clipArt" sz="half" idx="2"/>
          </p:nvPr>
        </p:nvSpPr>
        <p:spPr>
          <a:xfrm>
            <a:off x="6451600" y="3810000"/>
            <a:ext cx="3403600" cy="1828800"/>
          </a:xfrm>
        </p:spPr>
        <p:txBody>
          <a:bodyPr/>
          <a:lstStyle/>
          <a:p>
            <a:pPr lvl="0"/>
            <a:endParaRPr lang="en-US" noProof="0"/>
          </a:p>
        </p:txBody>
      </p:sp>
      <p:sp>
        <p:nvSpPr>
          <p:cNvPr id="5" name="Date Placeholder 4">
            <a:extLst>
              <a:ext uri="{FF2B5EF4-FFF2-40B4-BE49-F238E27FC236}">
                <a16:creationId xmlns:a16="http://schemas.microsoft.com/office/drawing/2014/main" id="{8831C023-6525-4D75-A1EE-79C9EB04E74B}"/>
              </a:ext>
            </a:extLst>
          </p:cNvPr>
          <p:cNvSpPr>
            <a:spLocks noGrp="1"/>
          </p:cNvSpPr>
          <p:nvPr>
            <p:ph type="dt" sz="half" idx="10"/>
          </p:nvPr>
        </p:nvSpPr>
        <p:spPr>
          <a:xfrm>
            <a:off x="914400" y="6248400"/>
            <a:ext cx="2540000" cy="4572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Footer Placeholder 5">
            <a:extLst>
              <a:ext uri="{FF2B5EF4-FFF2-40B4-BE49-F238E27FC236}">
                <a16:creationId xmlns:a16="http://schemas.microsoft.com/office/drawing/2014/main" id="{517672C5-1912-4B04-8DA9-DE09C197EEF7}"/>
              </a:ext>
            </a:extLst>
          </p:cNvPr>
          <p:cNvSpPr>
            <a:spLocks noGrp="1"/>
          </p:cNvSpPr>
          <p:nvPr>
            <p:ph type="ftr" sz="quarter" idx="11"/>
          </p:nvPr>
        </p:nvSpPr>
        <p:spPr>
          <a:xfrm>
            <a:off x="4165600" y="6248400"/>
            <a:ext cx="3860800" cy="4572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8F755078-FAF5-4B35-A428-E352D0E42FBA}"/>
              </a:ext>
            </a:extLst>
          </p:cNvPr>
          <p:cNvSpPr>
            <a:spLocks noGrp="1"/>
          </p:cNvSpPr>
          <p:nvPr>
            <p:ph type="sldNum" sz="quarter" idx="12"/>
          </p:nvPr>
        </p:nvSpPr>
        <p:spPr>
          <a:xfrm>
            <a:off x="8737600" y="6248400"/>
            <a:ext cx="2540000" cy="457200"/>
          </a:xfrm>
        </p:spPr>
        <p:txBody>
          <a:bodyPr/>
          <a:lstStyle>
            <a:lvl1pPr eaLnBrk="1" fontAlgn="auto" hangingPunct="1">
              <a:spcBef>
                <a:spcPts val="0"/>
              </a:spcBef>
              <a:spcAft>
                <a:spcPts val="0"/>
              </a:spcAft>
              <a:defRPr>
                <a:latin typeface="+mn-lt"/>
              </a:defRPr>
            </a:lvl1pPr>
          </a:lstStyle>
          <a:p>
            <a:pPr>
              <a:defRPr/>
            </a:pPr>
            <a:fld id="{F4F5D853-E285-4DA7-8DF8-3D866A9D6DAB}" type="slidenum">
              <a:rPr lang="en-US" altLang="en-US"/>
              <a:pPr>
                <a:defRPr/>
              </a:pPr>
              <a:t>‹#›</a:t>
            </a:fld>
            <a:endParaRPr lang="en-US" altLang="en-US"/>
          </a:p>
        </p:txBody>
      </p:sp>
    </p:spTree>
    <p:extLst>
      <p:ext uri="{BB962C8B-B14F-4D97-AF65-F5344CB8AC3E}">
        <p14:creationId xmlns:p14="http://schemas.microsoft.com/office/powerpoint/2010/main" val="985738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423153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23963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45111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906210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3974027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932397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70230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E50E5-CAC8-46D0-824C-035255622DE1}"/>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356C4CD0-4BA5-4D33-9847-473D711EB0EE}"/>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DF472110-AA8D-4427-BE15-7B869E85D30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6526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2789010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166974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5563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2491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76254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004299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3481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FE6320B-C394-4361-8F23-1F630A411190}"/>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149121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6A34180-6EA2-4840-9F0B-84A9CDE721D1}"/>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48A77B88-335C-4E74-8987-9CB84B8EF00B}"/>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65C704D3-272C-4442-8C05-35CBD6FDCE7F}"/>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8267949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DE41E74-664F-4C64-A143-0FAEF8ECB78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B1A8BC9-AF3E-492B-934E-7F572F970A57}"/>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9D37C1-3CD3-4AD6-B059-3319B726F479}"/>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B639E419-10F8-427F-8EE5-4A2B121DC6BE}"/>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921676CC-EE15-4F6A-BB38-3F008E823B3C}"/>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78EA6805-5179-42E9-A3C0-078D57A5269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8F1A226A-10C0-4F31-9367-49F42718065F}"/>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2A1BDC52-7A81-4A51-9065-C8B8A2C0C080}"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 id="2147483818"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573979626"/>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www.fxbcenter.org/caring/painladder.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3F6FB6-865E-43B6-A031-381118839668}"/>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Pain 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8505D-A026-4B1F-85EF-0631D4FD3657}"/>
              </a:ext>
            </a:extLst>
          </p:cNvPr>
          <p:cNvSpPr>
            <a:spLocks noGrp="1"/>
          </p:cNvSpPr>
          <p:nvPr>
            <p:ph type="title"/>
          </p:nvPr>
        </p:nvSpPr>
        <p:spPr/>
        <p:txBody>
          <a:bodyPr/>
          <a:lstStyle/>
          <a:p>
            <a:r>
              <a:rPr lang="en-US" altLang="en-US" dirty="0"/>
              <a:t>PQRST</a:t>
            </a:r>
            <a:endParaRPr lang="en-US" dirty="0"/>
          </a:p>
        </p:txBody>
      </p:sp>
      <p:sp>
        <p:nvSpPr>
          <p:cNvPr id="21507" name="Rectangle 3">
            <a:extLst>
              <a:ext uri="{FF2B5EF4-FFF2-40B4-BE49-F238E27FC236}">
                <a16:creationId xmlns:a16="http://schemas.microsoft.com/office/drawing/2014/main" id="{2ABEB920-A3A3-4332-9A66-54FE461A66D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u="sng" dirty="0"/>
              <a:t>Provoking factors </a:t>
            </a:r>
            <a:r>
              <a:rPr lang="en-US" altLang="en-US" dirty="0"/>
              <a:t>include what caused the pain and what might be making it worse</a:t>
            </a:r>
          </a:p>
          <a:p>
            <a:pPr lvl="1"/>
            <a:r>
              <a:rPr lang="en-US" altLang="en-US" u="sng" dirty="0"/>
              <a:t>Quality</a:t>
            </a:r>
            <a:r>
              <a:rPr lang="en-US" altLang="en-US" dirty="0"/>
              <a:t> questions refer to how the pain feels…let the patient tell but offer suggestions if necessary, like sharp, dull, throbbing, burning, etc.</a:t>
            </a:r>
          </a:p>
          <a:p>
            <a:pPr lvl="1"/>
            <a:r>
              <a:rPr lang="en-US" altLang="en-US" u="sng" dirty="0"/>
              <a:t>Region</a:t>
            </a:r>
            <a:r>
              <a:rPr lang="en-US" altLang="en-US" dirty="0"/>
              <a:t>….have patient point to area that hurts</a:t>
            </a:r>
          </a:p>
          <a:p>
            <a:pPr lvl="1"/>
            <a:r>
              <a:rPr lang="en-US" altLang="en-US" u="sng" dirty="0"/>
              <a:t>Severity</a:t>
            </a:r>
            <a:r>
              <a:rPr lang="en-US" altLang="en-US" dirty="0"/>
              <a:t> can be measured with the pain rating scales</a:t>
            </a:r>
          </a:p>
          <a:p>
            <a:pPr lvl="1"/>
            <a:r>
              <a:rPr lang="en-US" altLang="en-US" u="sng" dirty="0"/>
              <a:t>Symptoms</a:t>
            </a:r>
            <a:r>
              <a:rPr lang="en-US" altLang="en-US" dirty="0"/>
              <a:t> may accompany the pain….nausea, vomiting, </a:t>
            </a:r>
            <a:r>
              <a:rPr lang="en-US" altLang="en-US" dirty="0" err="1"/>
              <a:t>etc</a:t>
            </a:r>
            <a:endParaRPr lang="en-US" altLang="en-US" dirty="0"/>
          </a:p>
          <a:p>
            <a:pPr lvl="1"/>
            <a:r>
              <a:rPr lang="en-US" altLang="en-US" u="sng" dirty="0"/>
              <a:t>Timing</a:t>
            </a:r>
            <a:r>
              <a:rPr lang="en-US" altLang="en-US" dirty="0"/>
              <a:t> refers to when the pain started, how long it lasts</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1507">
                                            <p:txEl>
                                              <p:pRg st="0" end="0"/>
                                            </p:txEl>
                                          </p:spTgt>
                                        </p:tgtEl>
                                        <p:attrNameLst>
                                          <p:attrName>ppt_c</p:attrName>
                                        </p:attrNameLst>
                                      </p:cBhvr>
                                      <p:to>
                                        <a:schemeClr val="folHlink"/>
                                      </p:to>
                                    </p:animClr>
                                  </p:subTnLst>
                                </p:cTn>
                              </p:par>
                              <p:par>
                                <p:cTn id="9" presetID="2" presetClass="entr" presetSubtype="8" fill="hold" grpId="0" nodeType="with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anim calcmode="lin" valueType="num">
                                      <p:cBhvr additive="base">
                                        <p:cTn id="11"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150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1507">
                                            <p:txEl>
                                              <p:pRg st="1" end="1"/>
                                            </p:txEl>
                                          </p:spTgt>
                                        </p:tgtEl>
                                        <p:attrNameLst>
                                          <p:attrName>ppt_c</p:attrName>
                                        </p:attrNameLst>
                                      </p:cBhvr>
                                      <p:to>
                                        <a:schemeClr val="folHlink"/>
                                      </p:to>
                                    </p:animClr>
                                  </p:subTnLst>
                                </p:cTn>
                              </p:par>
                              <p:par>
                                <p:cTn id="13" presetID="2" presetClass="entr" presetSubtype="8" fill="hold" grpId="0" nodeType="with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anim calcmode="lin" valueType="num">
                                      <p:cBhvr additive="base">
                                        <p:cTn id="15"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150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1507">
                                            <p:txEl>
                                              <p:pRg st="2" end="2"/>
                                            </p:txEl>
                                          </p:spTgt>
                                        </p:tgtEl>
                                        <p:attrNameLst>
                                          <p:attrName>ppt_c</p:attrName>
                                        </p:attrNameLst>
                                      </p:cBhvr>
                                      <p:to>
                                        <a:schemeClr val="folHlink"/>
                                      </p:to>
                                    </p:animClr>
                                  </p:subTnLst>
                                </p:cTn>
                              </p:par>
                              <p:par>
                                <p:cTn id="17" presetID="2" presetClass="entr" presetSubtype="8" fill="hold" grpId="0" nodeType="with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anim calcmode="lin" valueType="num">
                                      <p:cBhvr additive="base">
                                        <p:cTn id="19"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1507">
                                            <p:txEl>
                                              <p:pRg st="3" end="3"/>
                                            </p:txEl>
                                          </p:spTgt>
                                        </p:tgtEl>
                                        <p:attrNameLst>
                                          <p:attrName>ppt_c</p:attrName>
                                        </p:attrNameLst>
                                      </p:cBhvr>
                                      <p:to>
                                        <a:schemeClr val="folHlink"/>
                                      </p:to>
                                    </p:animClr>
                                  </p:subTnLst>
                                </p:cTn>
                              </p:par>
                              <p:par>
                                <p:cTn id="21" presetID="2" presetClass="entr" presetSubtype="8" fill="hold" grpId="0" nodeType="with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anim calcmode="lin" valueType="num">
                                      <p:cBhvr additive="base">
                                        <p:cTn id="23" dur="500" fill="hold"/>
                                        <p:tgtEl>
                                          <p:spTgt spid="2150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150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1507">
                                            <p:txEl>
                                              <p:pRg st="4" end="4"/>
                                            </p:txEl>
                                          </p:spTgt>
                                        </p:tgtEl>
                                        <p:attrNameLst>
                                          <p:attrName>ppt_c</p:attrName>
                                        </p:attrNameLst>
                                      </p:cBhvr>
                                      <p:to>
                                        <a:schemeClr val="folHlink"/>
                                      </p:to>
                                    </p:animClr>
                                  </p:subTnLst>
                                </p:cTn>
                              </p:par>
                              <p:par>
                                <p:cTn id="25" presetID="2" presetClass="entr" presetSubtype="8" fill="hold" grpId="0" nodeType="withEffect">
                                  <p:stCondLst>
                                    <p:cond delay="0"/>
                                  </p:stCondLst>
                                  <p:childTnLst>
                                    <p:set>
                                      <p:cBhvr>
                                        <p:cTn id="26" dur="1" fill="hold">
                                          <p:stCondLst>
                                            <p:cond delay="0"/>
                                          </p:stCondLst>
                                        </p:cTn>
                                        <p:tgtEl>
                                          <p:spTgt spid="21507">
                                            <p:txEl>
                                              <p:pRg st="5" end="5"/>
                                            </p:txEl>
                                          </p:spTgt>
                                        </p:tgtEl>
                                        <p:attrNameLst>
                                          <p:attrName>style.visibility</p:attrName>
                                        </p:attrNameLst>
                                      </p:cBhvr>
                                      <p:to>
                                        <p:strVal val="visible"/>
                                      </p:to>
                                    </p:set>
                                    <p:anim calcmode="lin" valueType="num">
                                      <p:cBhvr additive="base">
                                        <p:cTn id="27" dur="500" fill="hold"/>
                                        <p:tgtEl>
                                          <p:spTgt spid="2150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1507">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1507">
                                            <p:txEl>
                                              <p:pRg st="5" end="5"/>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3AF55AB-F3A5-4086-9FE2-6491C8479049}"/>
              </a:ext>
            </a:extLst>
          </p:cNvPr>
          <p:cNvSpPr>
            <a:spLocks noGrp="1" noChangeArrowheads="1"/>
          </p:cNvSpPr>
          <p:nvPr>
            <p:ph type="title"/>
          </p:nvPr>
        </p:nvSpPr>
        <p:spPr/>
        <p:txBody>
          <a:bodyPr/>
          <a:lstStyle/>
          <a:p>
            <a:pPr fontAlgn="auto">
              <a:spcAft>
                <a:spcPts val="0"/>
              </a:spcAft>
              <a:defRPr/>
            </a:pPr>
            <a:r>
              <a:rPr lang="en-US" altLang="en-US"/>
              <a:t>Be aware</a:t>
            </a:r>
          </a:p>
        </p:txBody>
      </p:sp>
      <p:sp>
        <p:nvSpPr>
          <p:cNvPr id="23555" name="Rectangle 3">
            <a:extLst>
              <a:ext uri="{FF2B5EF4-FFF2-40B4-BE49-F238E27FC236}">
                <a16:creationId xmlns:a16="http://schemas.microsoft.com/office/drawing/2014/main" id="{695CC64F-AE3F-4A9E-A918-9B9C0890028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Just because a patient cannot respond to pain doesn’t mean there is no pain</a:t>
            </a:r>
          </a:p>
          <a:p>
            <a:pPr lvl="1"/>
            <a:r>
              <a:rPr lang="en-US" altLang="en-US" dirty="0"/>
              <a:t>Activities of daily living (ADLs) may be effected</a:t>
            </a:r>
          </a:p>
          <a:p>
            <a:pPr lvl="1"/>
            <a:r>
              <a:rPr lang="en-US" altLang="en-US" dirty="0"/>
              <a:t>Neurological status will alter the response to pain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3555">
                                            <p:txEl>
                                              <p:pRg st="0" end="0"/>
                                            </p:txEl>
                                          </p:spTgt>
                                        </p:tgtEl>
                                        <p:attrNameLst>
                                          <p:attrName>ppt_c</p:attrName>
                                        </p:attrNameLst>
                                      </p:cBhvr>
                                      <p:to>
                                        <a:schemeClr val="folHlink"/>
                                      </p:to>
                                    </p:animClr>
                                  </p:subTnLst>
                                </p:cTn>
                              </p:par>
                              <p:par>
                                <p:cTn id="9" presetID="2" presetClass="entr" presetSubtype="8" fill="hold" grpId="0" nodeType="with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anim calcmode="lin" valueType="num">
                                      <p:cBhvr additive="base">
                                        <p:cTn id="11"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3555">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3555">
                                            <p:txEl>
                                              <p:pRg st="1" end="1"/>
                                            </p:txEl>
                                          </p:spTgt>
                                        </p:tgtEl>
                                        <p:attrNameLst>
                                          <p:attrName>ppt_c</p:attrName>
                                        </p:attrNameLst>
                                      </p:cBhvr>
                                      <p:to>
                                        <a:schemeClr val="folHlink"/>
                                      </p:to>
                                    </p:animClr>
                                  </p:subTnLst>
                                </p:cTn>
                              </p:par>
                              <p:par>
                                <p:cTn id="13" presetID="2" presetClass="entr" presetSubtype="8" fill="hold" grpId="0" nodeType="with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 calcmode="lin" valueType="num">
                                      <p:cBhvr additive="base">
                                        <p:cTn id="15"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3555">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3555">
                                            <p:txEl>
                                              <p:pRg st="2" end="2"/>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A24F401-D4D5-4019-84B9-41E29F28E8BB}"/>
              </a:ext>
            </a:extLst>
          </p:cNvPr>
          <p:cNvSpPr>
            <a:spLocks noGrp="1" noChangeArrowheads="1"/>
          </p:cNvSpPr>
          <p:nvPr>
            <p:ph type="title"/>
          </p:nvPr>
        </p:nvSpPr>
        <p:spPr/>
        <p:txBody>
          <a:bodyPr/>
          <a:lstStyle/>
          <a:p>
            <a:pPr fontAlgn="auto">
              <a:spcAft>
                <a:spcPts val="0"/>
              </a:spcAft>
              <a:defRPr/>
            </a:pPr>
            <a:r>
              <a:rPr lang="en-US" altLang="en-US"/>
              <a:t>Pain Management</a:t>
            </a:r>
          </a:p>
        </p:txBody>
      </p:sp>
      <p:sp>
        <p:nvSpPr>
          <p:cNvPr id="24579" name="Rectangle 3">
            <a:extLst>
              <a:ext uri="{FF2B5EF4-FFF2-40B4-BE49-F238E27FC236}">
                <a16:creationId xmlns:a16="http://schemas.microsoft.com/office/drawing/2014/main" id="{519EB08F-B82D-485F-920E-7459F5656A1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buFontTx/>
              <a:buNone/>
            </a:pPr>
            <a:r>
              <a:rPr lang="en-US" altLang="en-US" dirty="0"/>
              <a:t>Management must be </a:t>
            </a:r>
          </a:p>
          <a:p>
            <a:pPr lvl="1">
              <a:spcBef>
                <a:spcPct val="0"/>
              </a:spcBef>
            </a:pPr>
            <a:r>
              <a:rPr lang="en-US" altLang="en-US" dirty="0"/>
              <a:t>timely, </a:t>
            </a:r>
          </a:p>
          <a:p>
            <a:pPr lvl="1">
              <a:spcBef>
                <a:spcPct val="0"/>
              </a:spcBef>
            </a:pPr>
            <a:r>
              <a:rPr lang="en-US" altLang="en-US" dirty="0"/>
              <a:t>individualized,</a:t>
            </a:r>
          </a:p>
          <a:p>
            <a:pPr lvl="1">
              <a:spcBef>
                <a:spcPct val="0"/>
              </a:spcBef>
            </a:pPr>
            <a:r>
              <a:rPr lang="en-US" altLang="en-US" dirty="0"/>
              <a:t>and bring the pain to an acceptable level of tolerance</a:t>
            </a:r>
          </a:p>
          <a:p>
            <a:pPr>
              <a:buFontTx/>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4579">
                                            <p:txEl>
                                              <p:pRg st="0" end="0"/>
                                            </p:txEl>
                                          </p:spTgt>
                                        </p:tgtEl>
                                        <p:attrNameLst>
                                          <p:attrName>ppt_c</p:attrName>
                                        </p:attrNameLst>
                                      </p:cBhvr>
                                      <p:to>
                                        <a:schemeClr val="folHlink"/>
                                      </p:to>
                                    </p:animClr>
                                  </p:subTnLst>
                                </p:cTn>
                              </p:par>
                              <p:par>
                                <p:cTn id="9" presetID="2" presetClass="entr" presetSubtype="8" fill="hold" grpId="0" nodeType="with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anim calcmode="lin" valueType="num">
                                      <p:cBhvr additive="base">
                                        <p:cTn id="11"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457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4579">
                                            <p:txEl>
                                              <p:pRg st="1" end="1"/>
                                            </p:txEl>
                                          </p:spTgt>
                                        </p:tgtEl>
                                        <p:attrNameLst>
                                          <p:attrName>ppt_c</p:attrName>
                                        </p:attrNameLst>
                                      </p:cBhvr>
                                      <p:to>
                                        <a:schemeClr val="folHlink"/>
                                      </p:to>
                                    </p:animClr>
                                  </p:subTnLst>
                                </p:cTn>
                              </p:par>
                              <p:par>
                                <p:cTn id="13" presetID="2" presetClass="entr" presetSubtype="8" fill="hold" grpId="0" nodeType="with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anim calcmode="lin" valueType="num">
                                      <p:cBhvr additive="base">
                                        <p:cTn id="15"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4579">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4579">
                                            <p:txEl>
                                              <p:pRg st="2" end="2"/>
                                            </p:txEl>
                                          </p:spTgt>
                                        </p:tgtEl>
                                        <p:attrNameLst>
                                          <p:attrName>ppt_c</p:attrName>
                                        </p:attrNameLst>
                                      </p:cBhvr>
                                      <p:to>
                                        <a:schemeClr val="folHlink"/>
                                      </p:to>
                                    </p:animClr>
                                  </p:subTnLst>
                                </p:cTn>
                              </p:par>
                              <p:par>
                                <p:cTn id="17" presetID="2" presetClass="entr" presetSubtype="8" fill="hold" grpId="0" nodeType="with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anim calcmode="lin" valueType="num">
                                      <p:cBhvr additive="base">
                                        <p:cTn id="19"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4579">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7EDD63E-734A-4DF7-BCF7-4130770D443C}"/>
              </a:ext>
            </a:extLst>
          </p:cNvPr>
          <p:cNvSpPr>
            <a:spLocks noGrp="1" noChangeArrowheads="1"/>
          </p:cNvSpPr>
          <p:nvPr>
            <p:ph type="title"/>
          </p:nvPr>
        </p:nvSpPr>
        <p:spPr/>
        <p:txBody>
          <a:bodyPr/>
          <a:lstStyle/>
          <a:p>
            <a:pPr fontAlgn="auto">
              <a:spcAft>
                <a:spcPts val="0"/>
              </a:spcAft>
              <a:defRPr/>
            </a:pPr>
            <a:r>
              <a:rPr lang="en-US" altLang="en-US" dirty="0"/>
              <a:t>Pharmacologic interventions</a:t>
            </a:r>
          </a:p>
        </p:txBody>
      </p:sp>
      <p:sp>
        <p:nvSpPr>
          <p:cNvPr id="25603" name="Rectangle 3">
            <a:extLst>
              <a:ext uri="{FF2B5EF4-FFF2-40B4-BE49-F238E27FC236}">
                <a16:creationId xmlns:a16="http://schemas.microsoft.com/office/drawing/2014/main" id="{0571D9AC-DF2C-4D67-8CAB-317D33CE814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Must be individualized</a:t>
            </a:r>
          </a:p>
          <a:p>
            <a:pPr lvl="1"/>
            <a:r>
              <a:rPr lang="en-US" altLang="en-US" dirty="0"/>
              <a:t>Three main categories:</a:t>
            </a:r>
          </a:p>
          <a:p>
            <a:pPr lvl="2"/>
            <a:r>
              <a:rPr lang="en-US" altLang="en-US" dirty="0"/>
              <a:t>Non-opioids</a:t>
            </a:r>
          </a:p>
          <a:p>
            <a:pPr lvl="2"/>
            <a:r>
              <a:rPr lang="en-US" altLang="en-US" dirty="0"/>
              <a:t>Opioids</a:t>
            </a:r>
          </a:p>
          <a:p>
            <a:pPr lvl="2"/>
            <a:r>
              <a:rPr lang="en-US" altLang="en-US" dirty="0"/>
              <a:t>Adjuvants</a:t>
            </a:r>
          </a:p>
          <a:p>
            <a:pPr lvl="1"/>
            <a:endParaRPr lang="en-US" altLang="en-US" dirty="0"/>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5603">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5603">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5603">
                                            <p:txEl>
                                              <p:pRg st="2" end="2"/>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additive="base">
                                        <p:cTn id="25" dur="5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3">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5603">
                                            <p:txEl>
                                              <p:pRg st="3" end="3"/>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5603">
                                            <p:txEl>
                                              <p:pRg st="4" end="4"/>
                                            </p:txEl>
                                          </p:spTgt>
                                        </p:tgtEl>
                                        <p:attrNameLst>
                                          <p:attrName>style.visibility</p:attrName>
                                        </p:attrNameLst>
                                      </p:cBhvr>
                                      <p:to>
                                        <p:strVal val="visible"/>
                                      </p:to>
                                    </p:set>
                                    <p:anim calcmode="lin" valueType="num">
                                      <p:cBhvr additive="base">
                                        <p:cTn id="31" dur="500" fill="hold"/>
                                        <p:tgtEl>
                                          <p:spTgt spid="2560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5603">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5603">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bldLvl="3"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B25F6-F601-41AB-9822-541BA45208FB}"/>
              </a:ext>
            </a:extLst>
          </p:cNvPr>
          <p:cNvSpPr>
            <a:spLocks noGrp="1"/>
          </p:cNvSpPr>
          <p:nvPr>
            <p:ph type="title"/>
          </p:nvPr>
        </p:nvSpPr>
        <p:spPr/>
        <p:txBody>
          <a:bodyPr/>
          <a:lstStyle/>
          <a:p>
            <a:r>
              <a:rPr lang="en-US" dirty="0"/>
              <a:t>Pharmacologic interventions</a:t>
            </a:r>
          </a:p>
        </p:txBody>
      </p:sp>
      <p:sp>
        <p:nvSpPr>
          <p:cNvPr id="26627" name="Rectangle 3">
            <a:extLst>
              <a:ext uri="{FF2B5EF4-FFF2-40B4-BE49-F238E27FC236}">
                <a16:creationId xmlns:a16="http://schemas.microsoft.com/office/drawing/2014/main" id="{1ED78B4B-F3E5-49FD-A0CD-047369D53A2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Non-opioids:</a:t>
            </a:r>
          </a:p>
          <a:p>
            <a:pPr marL="800100" lvl="2" indent="-457200"/>
            <a:r>
              <a:rPr lang="en-US" altLang="en-US" sz="2400" dirty="0" err="1"/>
              <a:t>Acetominophen</a:t>
            </a:r>
            <a:r>
              <a:rPr lang="en-US" altLang="en-US" sz="2400" dirty="0"/>
              <a:t> (Tylenol)</a:t>
            </a:r>
          </a:p>
          <a:p>
            <a:pPr marL="800100" lvl="2" indent="-457200"/>
            <a:r>
              <a:rPr lang="en-US" altLang="en-US" sz="2400" dirty="0"/>
              <a:t>Aspirin</a:t>
            </a:r>
          </a:p>
          <a:p>
            <a:pPr marL="800100" lvl="2" indent="-457200"/>
            <a:r>
              <a:rPr lang="en-US" altLang="en-US" sz="2400" dirty="0"/>
              <a:t>NSAIDs</a:t>
            </a:r>
            <a:r>
              <a:rPr lang="en-US" altLang="en-US" dirty="0"/>
              <a:t> </a:t>
            </a:r>
            <a:r>
              <a:rPr lang="en-US" altLang="en-US" sz="2400" dirty="0"/>
              <a:t>(Advil)</a:t>
            </a:r>
          </a:p>
          <a:p>
            <a:pPr lvl="1"/>
            <a:r>
              <a:rPr lang="en-US" altLang="en-US" dirty="0"/>
              <a:t>Opioids</a:t>
            </a:r>
          </a:p>
          <a:p>
            <a:pPr lvl="1"/>
            <a:endParaRPr lang="en-US" altLang="en-US" dirty="0"/>
          </a:p>
          <a:p>
            <a:pPr marL="1371600" lvl="1" indent="-169863">
              <a:buNone/>
            </a:pPr>
            <a:r>
              <a:rPr lang="en-US" altLang="en-US" dirty="0"/>
              <a:t>		     </a:t>
            </a:r>
            <a:r>
              <a:rPr lang="en-US" altLang="en-US" sz="2200" dirty="0"/>
              <a:t>		      </a:t>
            </a:r>
            <a:r>
              <a:rPr lang="en-US" altLang="en-US" sz="2200" dirty="0">
                <a:sym typeface="Wingdings 3" panose="05040102010807070707" pitchFamily="18" charset="2"/>
              </a:rPr>
              <a:t>  </a:t>
            </a:r>
            <a:r>
              <a:rPr lang="en-US" altLang="en-US" sz="2200" dirty="0"/>
              <a:t>	     </a:t>
            </a:r>
            <a:r>
              <a:rPr lang="en-US" altLang="en-US" sz="2200" dirty="0">
                <a:sym typeface="Wingdings 3" panose="05040102010807070707" pitchFamily="18" charset="2"/>
              </a:rPr>
              <a:t>   </a:t>
            </a:r>
            <a:r>
              <a:rPr lang="en-US" altLang="en-US" sz="2200" dirty="0"/>
              <a:t>		     </a:t>
            </a:r>
            <a:r>
              <a:rPr lang="en-US" altLang="en-US" sz="2200" dirty="0">
                <a:sym typeface="Wingdings 3" panose="05040102010807070707" pitchFamily="18" charset="2"/>
              </a:rPr>
              <a:t>   </a:t>
            </a:r>
          </a:p>
          <a:p>
            <a:pPr marL="1371600" lvl="1" indent="-169863">
              <a:buNone/>
            </a:pPr>
            <a:endParaRPr lang="en-US" altLang="en-US" sz="2200" dirty="0">
              <a:sym typeface="Wingdings 3" panose="05040102010807070707" pitchFamily="18" charset="2"/>
            </a:endParaRPr>
          </a:p>
        </p:txBody>
      </p:sp>
      <p:sp>
        <p:nvSpPr>
          <p:cNvPr id="5" name="Content Placeholder 4">
            <a:extLst>
              <a:ext uri="{FF2B5EF4-FFF2-40B4-BE49-F238E27FC236}">
                <a16:creationId xmlns:a16="http://schemas.microsoft.com/office/drawing/2014/main" id="{2B532DA4-B93D-4ACF-8366-4BC060CC1101}"/>
              </a:ext>
            </a:extLst>
          </p:cNvPr>
          <p:cNvSpPr>
            <a:spLocks noGrp="1"/>
          </p:cNvSpPr>
          <p:nvPr>
            <p:ph sz="half" idx="10"/>
          </p:nvPr>
        </p:nvSpPr>
        <p:spPr/>
        <p:txBody>
          <a:bodyPr/>
          <a:lstStyle/>
          <a:p>
            <a:pPr lvl="1"/>
            <a:r>
              <a:rPr lang="en-US" dirty="0"/>
              <a:t>Adjuvants</a:t>
            </a:r>
          </a:p>
          <a:p>
            <a:pPr lvl="2"/>
            <a:r>
              <a:rPr lang="en-US" dirty="0"/>
              <a:t>Primary function is not pain relief but provide relief</a:t>
            </a:r>
          </a:p>
          <a:p>
            <a:pPr lvl="2"/>
            <a:r>
              <a:rPr lang="en-US" dirty="0"/>
              <a:t>May modify mood so patient feels better</a:t>
            </a:r>
          </a:p>
          <a:p>
            <a:endParaRPr lang="en-US" dirty="0"/>
          </a:p>
        </p:txBody>
      </p:sp>
      <p:graphicFrame>
        <p:nvGraphicFramePr>
          <p:cNvPr id="4" name="Table 3">
            <a:extLst>
              <a:ext uri="{FF2B5EF4-FFF2-40B4-BE49-F238E27FC236}">
                <a16:creationId xmlns:a16="http://schemas.microsoft.com/office/drawing/2014/main" id="{30F85E91-4702-40F3-A7A3-C8D97EB96C22}"/>
              </a:ext>
            </a:extLst>
          </p:cNvPr>
          <p:cNvGraphicFramePr>
            <a:graphicFrameLocks noGrp="1"/>
          </p:cNvGraphicFramePr>
          <p:nvPr>
            <p:extLst>
              <p:ext uri="{D42A27DB-BD31-4B8C-83A1-F6EECF244321}">
                <p14:modId xmlns:p14="http://schemas.microsoft.com/office/powerpoint/2010/main" val="3341232881"/>
              </p:ext>
            </p:extLst>
          </p:nvPr>
        </p:nvGraphicFramePr>
        <p:xfrm>
          <a:off x="1479266" y="3924056"/>
          <a:ext cx="4589448" cy="1737360"/>
        </p:xfrm>
        <a:graphic>
          <a:graphicData uri="http://schemas.openxmlformats.org/drawingml/2006/table">
            <a:tbl>
              <a:tblPr firstRow="1" bandRow="1">
                <a:tableStyleId>{5C22544A-7EE6-4342-B048-85BDC9FD1C3A}</a:tableStyleId>
              </a:tblPr>
              <a:tblGrid>
                <a:gridCol w="2116919">
                  <a:extLst>
                    <a:ext uri="{9D8B030D-6E8A-4147-A177-3AD203B41FA5}">
                      <a16:colId xmlns:a16="http://schemas.microsoft.com/office/drawing/2014/main" val="411024657"/>
                    </a:ext>
                  </a:extLst>
                </a:gridCol>
                <a:gridCol w="2472529">
                  <a:extLst>
                    <a:ext uri="{9D8B030D-6E8A-4147-A177-3AD203B41FA5}">
                      <a16:colId xmlns:a16="http://schemas.microsoft.com/office/drawing/2014/main" val="3370895150"/>
                    </a:ext>
                  </a:extLst>
                </a:gridCol>
              </a:tblGrid>
              <a:tr h="370840">
                <a:tc>
                  <a:txBody>
                    <a:bodyPr/>
                    <a:lstStyle/>
                    <a:p>
                      <a:r>
                        <a:rPr lang="en-US" altLang="en-US" sz="2400" dirty="0">
                          <a:latin typeface="Open Sans" panose="020B0606030504020204"/>
                        </a:rPr>
                        <a:t>Weak</a:t>
                      </a:r>
                      <a:endParaRPr lang="en-US" sz="2400" dirty="0">
                        <a:latin typeface="Open Sans" panose="020B0606030504020204"/>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dirty="0">
                          <a:latin typeface="Open Sans" panose="020B0606030504020204"/>
                        </a:rPr>
                        <a:t>Strong</a:t>
                      </a:r>
                    </a:p>
                  </a:txBody>
                  <a:tcPr/>
                </a:tc>
                <a:extLst>
                  <a:ext uri="{0D108BD9-81ED-4DB2-BD59-A6C34878D82A}">
                    <a16:rowId xmlns:a16="http://schemas.microsoft.com/office/drawing/2014/main" val="2446150454"/>
                  </a:ext>
                </a:extLst>
              </a:tr>
              <a:tr h="370840">
                <a:tc>
                  <a:txBody>
                    <a:bodyPr/>
                    <a:lstStyle/>
                    <a:p>
                      <a:r>
                        <a:rPr lang="en-US" altLang="en-US" sz="2200" dirty="0">
                          <a:latin typeface="Open Sans" panose="020B0606030504020204"/>
                        </a:rPr>
                        <a:t>Codeine</a:t>
                      </a:r>
                      <a:endParaRPr lang="en-US" sz="2200" dirty="0">
                        <a:latin typeface="Open Sans" panose="020B0606030504020204"/>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200" dirty="0" err="1">
                          <a:latin typeface="Open Sans" panose="020B0606030504020204"/>
                          <a:sym typeface="Wingdings 3" panose="05040102010807070707" pitchFamily="18" charset="2"/>
                        </a:rPr>
                        <a:t>Hydromorhone</a:t>
                      </a:r>
                      <a:endParaRPr lang="en-US" altLang="en-US" sz="2200" dirty="0">
                        <a:latin typeface="Open Sans" panose="020B0606030504020204"/>
                      </a:endParaRPr>
                    </a:p>
                  </a:txBody>
                  <a:tcPr/>
                </a:tc>
                <a:extLst>
                  <a:ext uri="{0D108BD9-81ED-4DB2-BD59-A6C34878D82A}">
                    <a16:rowId xmlns:a16="http://schemas.microsoft.com/office/drawing/2014/main" val="2715524392"/>
                  </a:ext>
                </a:extLst>
              </a:tr>
              <a:tr h="370840">
                <a:tc>
                  <a:txBody>
                    <a:bodyPr/>
                    <a:lstStyle/>
                    <a:p>
                      <a:r>
                        <a:rPr lang="en-US" altLang="en-US" sz="2200" dirty="0">
                          <a:latin typeface="Open Sans" panose="020B0606030504020204"/>
                        </a:rPr>
                        <a:t>Oxycodone</a:t>
                      </a:r>
                      <a:endParaRPr lang="en-US" sz="2200" dirty="0">
                        <a:latin typeface="Open Sans" panose="020B0606030504020204"/>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200" dirty="0">
                          <a:latin typeface="Open Sans" panose="020B0606030504020204"/>
                          <a:sym typeface="Wingdings 3" panose="05040102010807070707" pitchFamily="18" charset="2"/>
                        </a:rPr>
                        <a:t>Morphine</a:t>
                      </a:r>
                      <a:endParaRPr lang="en-US" altLang="en-US" sz="2200" dirty="0">
                        <a:latin typeface="Open Sans" panose="020B0606030504020204"/>
                      </a:endParaRPr>
                    </a:p>
                  </a:txBody>
                  <a:tcPr/>
                </a:tc>
                <a:extLst>
                  <a:ext uri="{0D108BD9-81ED-4DB2-BD59-A6C34878D82A}">
                    <a16:rowId xmlns:a16="http://schemas.microsoft.com/office/drawing/2014/main" val="3748498826"/>
                  </a:ext>
                </a:extLst>
              </a:tr>
              <a:tr h="370840">
                <a:tc>
                  <a:txBody>
                    <a:bodyPr/>
                    <a:lstStyle/>
                    <a:p>
                      <a:r>
                        <a:rPr lang="en-US" altLang="en-US" sz="2200" dirty="0">
                          <a:latin typeface="Open Sans" panose="020B0606030504020204"/>
                        </a:rPr>
                        <a:t>Vicodin</a:t>
                      </a:r>
                      <a:endParaRPr lang="en-US" sz="2200" dirty="0">
                        <a:latin typeface="Open Sans" panose="020B0606030504020204"/>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200" dirty="0" err="1">
                          <a:latin typeface="Open Sans" panose="020B0606030504020204"/>
                          <a:sym typeface="Wingdings 3" panose="05040102010807070707" pitchFamily="18" charset="2"/>
                        </a:rPr>
                        <a:t>Merperidine</a:t>
                      </a:r>
                      <a:endParaRPr lang="en-US" altLang="en-US" sz="2200" dirty="0">
                        <a:latin typeface="Open Sans" panose="020B0606030504020204"/>
                      </a:endParaRPr>
                    </a:p>
                  </a:txBody>
                  <a:tcPr/>
                </a:tc>
                <a:extLst>
                  <a:ext uri="{0D108BD9-81ED-4DB2-BD59-A6C34878D82A}">
                    <a16:rowId xmlns:a16="http://schemas.microsoft.com/office/drawing/2014/main" val="2807489298"/>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0" end="0"/>
                                            </p:txEl>
                                          </p:spTgt>
                                        </p:tgtEl>
                                        <p:attrNameLst>
                                          <p:attrName>ppt_c</p:attrName>
                                        </p:attrNameLst>
                                      </p:cBhvr>
                                      <p:to>
                                        <a:schemeClr val="folHlink"/>
                                      </p:to>
                                    </p:animClr>
                                  </p:subTnLst>
                                </p:cTn>
                              </p:par>
                              <p:par>
                                <p:cTn id="9" presetID="2" presetClass="entr" presetSubtype="8"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1" end="1"/>
                                            </p:txEl>
                                          </p:spTgt>
                                        </p:tgtEl>
                                        <p:attrNameLst>
                                          <p:attrName>ppt_c</p:attrName>
                                        </p:attrNameLst>
                                      </p:cBhvr>
                                      <p:to>
                                        <a:schemeClr val="folHlink"/>
                                      </p:to>
                                    </p:animClr>
                                  </p:subTnLst>
                                </p:cTn>
                              </p:par>
                              <p:par>
                                <p:cTn id="13" presetID="2" presetClass="entr" presetSubtype="8"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2" end="2"/>
                                            </p:txEl>
                                          </p:spTgt>
                                        </p:tgtEl>
                                        <p:attrNameLst>
                                          <p:attrName>ppt_c</p:attrName>
                                        </p:attrNameLst>
                                      </p:cBhvr>
                                      <p:to>
                                        <a:schemeClr val="folHlink"/>
                                      </p:to>
                                    </p:animClr>
                                  </p:subTnLst>
                                </p:cTn>
                              </p:par>
                              <p:par>
                                <p:cTn id="17" presetID="2" presetClass="entr" presetSubtype="8" fill="hold" grpId="0"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3" end="3"/>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7">
                                            <p:txEl>
                                              <p:pRg st="4" end="4"/>
                                            </p:txEl>
                                          </p:spTgt>
                                        </p:tgtEl>
                                        <p:attrNameLst>
                                          <p:attrName>style.visibility</p:attrName>
                                        </p:attrNameLst>
                                      </p:cBhvr>
                                      <p:to>
                                        <p:strVal val="visible"/>
                                      </p:to>
                                    </p:set>
                                    <p:anim calcmode="lin" valueType="num">
                                      <p:cBhvr additive="base">
                                        <p:cTn id="25"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4" end="4"/>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627">
                                            <p:txEl>
                                              <p:pRg st="6" end="6"/>
                                            </p:txEl>
                                          </p:spTgt>
                                        </p:tgtEl>
                                        <p:attrNameLst>
                                          <p:attrName>style.visibility</p:attrName>
                                        </p:attrNameLst>
                                      </p:cBhvr>
                                      <p:to>
                                        <p:strVal val="visible"/>
                                      </p:to>
                                    </p:set>
                                    <p:anim calcmode="lin" valueType="num">
                                      <p:cBhvr additive="base">
                                        <p:cTn id="31" dur="500" fill="hold"/>
                                        <p:tgtEl>
                                          <p:spTgt spid="2662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6" end="6"/>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5A941D0-EA05-4B9B-8F8D-9D19DD38798C}"/>
              </a:ext>
            </a:extLst>
          </p:cNvPr>
          <p:cNvSpPr>
            <a:spLocks noGrp="1" noChangeArrowheads="1"/>
          </p:cNvSpPr>
          <p:nvPr>
            <p:ph type="title"/>
          </p:nvPr>
        </p:nvSpPr>
        <p:spPr/>
        <p:txBody>
          <a:bodyPr/>
          <a:lstStyle/>
          <a:p>
            <a:pPr fontAlgn="auto">
              <a:spcAft>
                <a:spcPts val="0"/>
              </a:spcAft>
              <a:defRPr/>
            </a:pPr>
            <a:r>
              <a:rPr lang="en-US" altLang="en-US"/>
              <a:t>Precautions to giving pain medications	</a:t>
            </a:r>
          </a:p>
        </p:txBody>
      </p:sp>
      <p:sp>
        <p:nvSpPr>
          <p:cNvPr id="27651" name="Rectangle 3">
            <a:extLst>
              <a:ext uri="{FF2B5EF4-FFF2-40B4-BE49-F238E27FC236}">
                <a16:creationId xmlns:a16="http://schemas.microsoft.com/office/drawing/2014/main" id="{5C740979-1120-4D13-B018-E8B27818C3E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Medication choice may depend on practitioner’s preference, however:</a:t>
            </a:r>
          </a:p>
          <a:p>
            <a:pPr lvl="2"/>
            <a:r>
              <a:rPr lang="en-US" altLang="en-US" dirty="0"/>
              <a:t>Should not give two analgesics from same class at same time</a:t>
            </a:r>
          </a:p>
          <a:p>
            <a:pPr lvl="2"/>
            <a:r>
              <a:rPr lang="en-US" altLang="en-US" dirty="0"/>
              <a:t>Must be aware of effects of medications</a:t>
            </a:r>
          </a:p>
          <a:p>
            <a:pPr lvl="2"/>
            <a:r>
              <a:rPr lang="en-US" altLang="en-US" dirty="0"/>
              <a:t>Must watch for allergic reactions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7651">
                                            <p:txEl>
                                              <p:pRg st="0" end="0"/>
                                            </p:txEl>
                                          </p:spTgt>
                                        </p:tgtEl>
                                        <p:attrNameLst>
                                          <p:attrName>ppt_c</p:attrName>
                                        </p:attrNameLst>
                                      </p:cBhvr>
                                      <p:to>
                                        <a:schemeClr val="folHlink"/>
                                      </p:to>
                                    </p:animClr>
                                  </p:subTnLst>
                                </p:cTn>
                              </p:par>
                              <p:par>
                                <p:cTn id="9" presetID="2" presetClass="entr" presetSubtype="8" fill="hold" grpId="0" nodeType="with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anim calcmode="lin" valueType="num">
                                      <p:cBhvr additive="base">
                                        <p:cTn id="11"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765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7651">
                                            <p:txEl>
                                              <p:pRg st="1" end="1"/>
                                            </p:txEl>
                                          </p:spTgt>
                                        </p:tgtEl>
                                        <p:attrNameLst>
                                          <p:attrName>ppt_c</p:attrName>
                                        </p:attrNameLst>
                                      </p:cBhvr>
                                      <p:to>
                                        <a:schemeClr val="folHlink"/>
                                      </p:to>
                                    </p:animClr>
                                  </p:subTnLst>
                                </p:cTn>
                              </p:par>
                              <p:par>
                                <p:cTn id="13" presetID="2" presetClass="entr" presetSubtype="8" fill="hold" grpId="0" nodeType="with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anim calcmode="lin" valueType="num">
                                      <p:cBhvr additive="base">
                                        <p:cTn id="15"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765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7651">
                                            <p:txEl>
                                              <p:pRg st="2" end="2"/>
                                            </p:txEl>
                                          </p:spTgt>
                                        </p:tgtEl>
                                        <p:attrNameLst>
                                          <p:attrName>ppt_c</p:attrName>
                                        </p:attrNameLst>
                                      </p:cBhvr>
                                      <p:to>
                                        <a:schemeClr val="folHlink"/>
                                      </p:to>
                                    </p:animClr>
                                  </p:subTnLst>
                                </p:cTn>
                              </p:par>
                              <p:par>
                                <p:cTn id="17" presetID="2" presetClass="entr" presetSubtype="8" fill="hold" grpId="0" nodeType="with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anim calcmode="lin" valueType="num">
                                      <p:cBhvr additive="base">
                                        <p:cTn id="19"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7651">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531879C3-83CA-49D5-921D-9C8FBD7B582A}"/>
              </a:ext>
            </a:extLst>
          </p:cNvPr>
          <p:cNvSpPr>
            <a:spLocks noGrp="1" noChangeArrowheads="1"/>
          </p:cNvSpPr>
          <p:nvPr>
            <p:ph type="title"/>
          </p:nvPr>
        </p:nvSpPr>
        <p:spPr/>
        <p:txBody>
          <a:bodyPr/>
          <a:lstStyle/>
          <a:p>
            <a:pPr fontAlgn="auto">
              <a:spcAft>
                <a:spcPts val="0"/>
              </a:spcAft>
              <a:defRPr/>
            </a:pPr>
            <a:r>
              <a:rPr lang="en-US" altLang="en-US"/>
              <a:t>Routes of medication administration</a:t>
            </a:r>
          </a:p>
        </p:txBody>
      </p:sp>
      <p:sp>
        <p:nvSpPr>
          <p:cNvPr id="28675" name="Rectangle 3">
            <a:extLst>
              <a:ext uri="{FF2B5EF4-FFF2-40B4-BE49-F238E27FC236}">
                <a16:creationId xmlns:a16="http://schemas.microsoft.com/office/drawing/2014/main" id="{7C862296-5BFB-4EC2-B79A-73AD7A0B4FF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Oral</a:t>
            </a:r>
          </a:p>
          <a:p>
            <a:pPr lvl="1"/>
            <a:r>
              <a:rPr lang="en-US" altLang="en-US" dirty="0"/>
              <a:t>Injection</a:t>
            </a:r>
          </a:p>
          <a:p>
            <a:pPr lvl="1"/>
            <a:r>
              <a:rPr lang="en-US" altLang="en-US" dirty="0"/>
              <a:t>Intravenous (includes PCA)</a:t>
            </a:r>
          </a:p>
          <a:p>
            <a:pPr lvl="1"/>
            <a:r>
              <a:rPr lang="en-US" altLang="en-US" dirty="0"/>
              <a:t>Epidural</a:t>
            </a:r>
          </a:p>
          <a:p>
            <a:pPr lvl="1"/>
            <a:r>
              <a:rPr lang="en-US" altLang="en-US" dirty="0"/>
              <a:t>Rectal</a:t>
            </a:r>
          </a:p>
          <a:p>
            <a:pPr lvl="1"/>
            <a:r>
              <a:rPr lang="en-US" altLang="en-US" dirty="0"/>
              <a:t>Topical</a:t>
            </a:r>
          </a:p>
          <a:p>
            <a:endParaRPr lang="en-US" altLang="en-US" dirty="0"/>
          </a:p>
          <a:p>
            <a:endParaRPr lang="en-US" altLang="en-US" dirty="0"/>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anim calcmode="lin" valueType="num">
                                      <p:cBhvr additive="base">
                                        <p:cTn id="11"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867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 calcmode="lin" valueType="num">
                                      <p:cBhvr additive="base">
                                        <p:cTn id="15"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867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anim calcmode="lin" valueType="num">
                                      <p:cBhvr additive="base">
                                        <p:cTn id="19"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anim calcmode="lin" valueType="num">
                                      <p:cBhvr additive="base">
                                        <p:cTn id="23"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8675">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8675">
                                            <p:txEl>
                                              <p:pRg st="5" end="5"/>
                                            </p:txEl>
                                          </p:spTgt>
                                        </p:tgtEl>
                                        <p:attrNameLst>
                                          <p:attrName>style.visibility</p:attrName>
                                        </p:attrNameLst>
                                      </p:cBhvr>
                                      <p:to>
                                        <p:strVal val="visible"/>
                                      </p:to>
                                    </p:set>
                                    <p:anim calcmode="lin" valueType="num">
                                      <p:cBhvr additive="base">
                                        <p:cTn id="27"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86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D2D09-83FB-4E54-8A81-C115C06317A8}"/>
              </a:ext>
            </a:extLst>
          </p:cNvPr>
          <p:cNvSpPr>
            <a:spLocks noGrp="1"/>
          </p:cNvSpPr>
          <p:nvPr>
            <p:ph type="title"/>
          </p:nvPr>
        </p:nvSpPr>
        <p:spPr/>
        <p:txBody>
          <a:bodyPr/>
          <a:lstStyle/>
          <a:p>
            <a:r>
              <a:rPr lang="en-US" dirty="0"/>
              <a:t>WHO Pain Ladder</a:t>
            </a:r>
          </a:p>
        </p:txBody>
      </p:sp>
      <p:sp>
        <p:nvSpPr>
          <p:cNvPr id="11" name="Rectangle 3">
            <a:extLst>
              <a:ext uri="{FF2B5EF4-FFF2-40B4-BE49-F238E27FC236}">
                <a16:creationId xmlns:a16="http://schemas.microsoft.com/office/drawing/2014/main" id="{FF6C49EE-CDC8-4974-B30E-32CA47AFD54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buNone/>
            </a:pPr>
            <a:r>
              <a:rPr lang="en-US" altLang="en-US" dirty="0"/>
              <a:t>Concepts of WHO Pain Ladder</a:t>
            </a:r>
          </a:p>
          <a:p>
            <a:pPr lvl="1"/>
            <a:r>
              <a:rPr lang="en-US" altLang="en-US" dirty="0"/>
              <a:t>By the mouth</a:t>
            </a:r>
          </a:p>
          <a:p>
            <a:pPr lvl="1"/>
            <a:r>
              <a:rPr lang="en-US" altLang="en-US" dirty="0"/>
              <a:t>By the clock</a:t>
            </a:r>
          </a:p>
          <a:p>
            <a:pPr lvl="1"/>
            <a:r>
              <a:rPr lang="en-US" altLang="en-US" dirty="0"/>
              <a:t>By the ladder</a:t>
            </a:r>
          </a:p>
          <a:p>
            <a:pPr lvl="1"/>
            <a:r>
              <a:rPr lang="en-US" altLang="en-US" dirty="0"/>
              <a:t>For the individual</a:t>
            </a:r>
          </a:p>
          <a:p>
            <a:pPr lvl="1"/>
            <a:r>
              <a:rPr lang="en-US" altLang="en-US" dirty="0"/>
              <a:t>With attention to detail</a:t>
            </a:r>
          </a:p>
        </p:txBody>
      </p:sp>
      <p:pic>
        <p:nvPicPr>
          <p:cNvPr id="32772" name="Picture 4" descr="C:\Program Files\Microsoft Office\Clipart\standard\stddir3\HH00846_.wmf">
            <a:extLst>
              <a:ext uri="{FF2B5EF4-FFF2-40B4-BE49-F238E27FC236}">
                <a16:creationId xmlns:a16="http://schemas.microsoft.com/office/drawing/2014/main" id="{0E7392F7-29EB-4872-AC3B-613017B845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6876" y="0"/>
            <a:ext cx="51895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Text Box 5">
            <a:extLst>
              <a:ext uri="{FF2B5EF4-FFF2-40B4-BE49-F238E27FC236}">
                <a16:creationId xmlns:a16="http://schemas.microsoft.com/office/drawing/2014/main" id="{2674442A-CC8C-4971-BF20-A273E86F4DDC}"/>
              </a:ext>
            </a:extLst>
          </p:cNvPr>
          <p:cNvSpPr txBox="1">
            <a:spLocks noChangeArrowheads="1"/>
          </p:cNvSpPr>
          <p:nvPr/>
        </p:nvSpPr>
        <p:spPr bwMode="auto">
          <a:xfrm>
            <a:off x="8326397" y="1283508"/>
            <a:ext cx="2971800" cy="1200150"/>
          </a:xfrm>
          <a:prstGeom prst="rect">
            <a:avLst/>
          </a:prstGeom>
          <a:solidFill>
            <a:srgbClr val="FF0000"/>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dirty="0"/>
              <a:t>SEVERE PAIN:  Keep giving mild pain medication and add a strong opioid such as morphine or Fentanyl</a:t>
            </a:r>
          </a:p>
        </p:txBody>
      </p:sp>
      <p:sp>
        <p:nvSpPr>
          <p:cNvPr id="29702" name="Text Box 6">
            <a:extLst>
              <a:ext uri="{FF2B5EF4-FFF2-40B4-BE49-F238E27FC236}">
                <a16:creationId xmlns:a16="http://schemas.microsoft.com/office/drawing/2014/main" id="{576276B2-5638-4388-9587-02EE7AFECACE}"/>
              </a:ext>
            </a:extLst>
          </p:cNvPr>
          <p:cNvSpPr txBox="1">
            <a:spLocks noChangeArrowheads="1"/>
          </p:cNvSpPr>
          <p:nvPr/>
        </p:nvSpPr>
        <p:spPr bwMode="auto">
          <a:xfrm>
            <a:off x="6256038" y="3308754"/>
            <a:ext cx="3140075" cy="1200150"/>
          </a:xfrm>
          <a:prstGeom prst="rect">
            <a:avLst/>
          </a:prstGeom>
          <a:solidFill>
            <a:srgbClr val="00FF00"/>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dirty="0">
                <a:solidFill>
                  <a:srgbClr val="FF0000"/>
                </a:solidFill>
              </a:rPr>
              <a:t>MODERATE PAIN:</a:t>
            </a:r>
          </a:p>
          <a:p>
            <a:pPr eaLnBrk="1" hangingPunct="1"/>
            <a:r>
              <a:rPr lang="en-US" altLang="en-US" dirty="0">
                <a:solidFill>
                  <a:srgbClr val="FF0000"/>
                </a:solidFill>
              </a:rPr>
              <a:t>Keep giving mild pain </a:t>
            </a:r>
          </a:p>
          <a:p>
            <a:pPr eaLnBrk="1" hangingPunct="1"/>
            <a:r>
              <a:rPr lang="en-US" altLang="en-US" dirty="0">
                <a:solidFill>
                  <a:srgbClr val="FF0000"/>
                </a:solidFill>
              </a:rPr>
              <a:t>medication and add a mild </a:t>
            </a:r>
          </a:p>
          <a:p>
            <a:pPr eaLnBrk="1" hangingPunct="1"/>
            <a:r>
              <a:rPr lang="en-US" altLang="en-US" dirty="0">
                <a:solidFill>
                  <a:srgbClr val="FF0000"/>
                </a:solidFill>
              </a:rPr>
              <a:t>Opioid such as codeine</a:t>
            </a:r>
          </a:p>
        </p:txBody>
      </p:sp>
      <p:sp>
        <p:nvSpPr>
          <p:cNvPr id="29703" name="Text Box 7">
            <a:extLst>
              <a:ext uri="{FF2B5EF4-FFF2-40B4-BE49-F238E27FC236}">
                <a16:creationId xmlns:a16="http://schemas.microsoft.com/office/drawing/2014/main" id="{43EAA500-35AA-4E99-BA9D-1B6D7CFF7222}"/>
              </a:ext>
            </a:extLst>
          </p:cNvPr>
          <p:cNvSpPr txBox="1">
            <a:spLocks noChangeArrowheads="1"/>
          </p:cNvSpPr>
          <p:nvPr/>
        </p:nvSpPr>
        <p:spPr bwMode="auto">
          <a:xfrm>
            <a:off x="7826076" y="5334000"/>
            <a:ext cx="2044700" cy="1200150"/>
          </a:xfrm>
          <a:prstGeom prst="rect">
            <a:avLst/>
          </a:prstGeom>
          <a:solidFill>
            <a:srgbClr val="800080"/>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dirty="0"/>
              <a:t>MILD PAIN:</a:t>
            </a:r>
          </a:p>
          <a:p>
            <a:pPr eaLnBrk="1" hangingPunct="1"/>
            <a:r>
              <a:rPr lang="en-US" altLang="en-US" dirty="0"/>
              <a:t>Aspirin, </a:t>
            </a:r>
            <a:r>
              <a:rPr lang="en-US" altLang="en-US" dirty="0" err="1"/>
              <a:t>ibuprophen</a:t>
            </a:r>
            <a:endParaRPr lang="en-US" altLang="en-US" dirty="0"/>
          </a:p>
          <a:p>
            <a:pPr eaLnBrk="1" hangingPunct="1"/>
            <a:r>
              <a:rPr lang="en-US" altLang="en-US" dirty="0" err="1"/>
              <a:t>Acetominophen</a:t>
            </a:r>
            <a:r>
              <a:rPr lang="en-US" altLang="en-US" dirty="0"/>
              <a:t>,</a:t>
            </a:r>
          </a:p>
          <a:p>
            <a:pPr eaLnBrk="1" hangingPunct="1"/>
            <a:r>
              <a:rPr lang="en-US" altLang="en-US" dirty="0"/>
              <a:t> </a:t>
            </a:r>
            <a:r>
              <a:rPr lang="en-US" altLang="en-US" dirty="0" err="1"/>
              <a:t>naprosyn</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9703"/>
                                        </p:tgtEl>
                                        <p:attrNameLst>
                                          <p:attrName>style.visibility</p:attrName>
                                        </p:attrNameLst>
                                      </p:cBhvr>
                                      <p:to>
                                        <p:strVal val="visible"/>
                                      </p:to>
                                    </p:set>
                                    <p:anim calcmode="lin" valueType="num">
                                      <p:cBhvr additive="base">
                                        <p:cTn id="7" dur="500" fill="hold"/>
                                        <p:tgtEl>
                                          <p:spTgt spid="29703"/>
                                        </p:tgtEl>
                                        <p:attrNameLst>
                                          <p:attrName>ppt_x</p:attrName>
                                        </p:attrNameLst>
                                      </p:cBhvr>
                                      <p:tavLst>
                                        <p:tav tm="0">
                                          <p:val>
                                            <p:strVal val="1+#ppt_w/2"/>
                                          </p:val>
                                        </p:tav>
                                        <p:tav tm="100000">
                                          <p:val>
                                            <p:strVal val="#ppt_x"/>
                                          </p:val>
                                        </p:tav>
                                      </p:tavLst>
                                    </p:anim>
                                    <p:anim calcmode="lin" valueType="num">
                                      <p:cBhvr additive="base">
                                        <p:cTn id="8" dur="500" fill="hold"/>
                                        <p:tgtEl>
                                          <p:spTgt spid="2970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29702"/>
                                        </p:tgtEl>
                                        <p:attrNameLst>
                                          <p:attrName>style.visibility</p:attrName>
                                        </p:attrNameLst>
                                      </p:cBhvr>
                                      <p:to>
                                        <p:strVal val="visible"/>
                                      </p:to>
                                    </p:set>
                                    <p:anim calcmode="lin" valueType="num">
                                      <p:cBhvr additive="base">
                                        <p:cTn id="13" dur="500" fill="hold"/>
                                        <p:tgtEl>
                                          <p:spTgt spid="29702"/>
                                        </p:tgtEl>
                                        <p:attrNameLst>
                                          <p:attrName>ppt_x</p:attrName>
                                        </p:attrNameLst>
                                      </p:cBhvr>
                                      <p:tavLst>
                                        <p:tav tm="0">
                                          <p:val>
                                            <p:strVal val="1+#ppt_w/2"/>
                                          </p:val>
                                        </p:tav>
                                        <p:tav tm="100000">
                                          <p:val>
                                            <p:strVal val="#ppt_x"/>
                                          </p:val>
                                        </p:tav>
                                      </p:tavLst>
                                    </p:anim>
                                    <p:anim calcmode="lin" valueType="num">
                                      <p:cBhvr additive="base">
                                        <p:cTn id="14" dur="500" fill="hold"/>
                                        <p:tgtEl>
                                          <p:spTgt spid="29702"/>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29701"/>
                                        </p:tgtEl>
                                        <p:attrNameLst>
                                          <p:attrName>style.visibility</p:attrName>
                                        </p:attrNameLst>
                                      </p:cBhvr>
                                      <p:to>
                                        <p:strVal val="visible"/>
                                      </p:to>
                                    </p:set>
                                    <p:anim calcmode="lin" valueType="num">
                                      <p:cBhvr additive="base">
                                        <p:cTn id="19" dur="500" fill="hold"/>
                                        <p:tgtEl>
                                          <p:spTgt spid="29701"/>
                                        </p:tgtEl>
                                        <p:attrNameLst>
                                          <p:attrName>ppt_x</p:attrName>
                                        </p:attrNameLst>
                                      </p:cBhvr>
                                      <p:tavLst>
                                        <p:tav tm="0">
                                          <p:val>
                                            <p:strVal val="1+#ppt_w/2"/>
                                          </p:val>
                                        </p:tav>
                                        <p:tav tm="100000">
                                          <p:val>
                                            <p:strVal val="#ppt_x"/>
                                          </p:val>
                                        </p:tav>
                                      </p:tavLst>
                                    </p:anim>
                                    <p:anim calcmode="lin" valueType="num">
                                      <p:cBhvr additive="base">
                                        <p:cTn id="20" dur="500" fill="hold"/>
                                        <p:tgtEl>
                                          <p:spTgt spid="29701"/>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additive="base">
                                        <p:cTn id="25"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
                                            <p:txEl>
                                              <p:pRg st="0" end="0"/>
                                            </p:txEl>
                                          </p:spTgt>
                                        </p:tgtEl>
                                        <p:attrNameLst>
                                          <p:attrName>ppt_c</p:attrName>
                                        </p:attrNameLst>
                                      </p:cBhvr>
                                      <p:to>
                                        <a:schemeClr val="folHlink"/>
                                      </p:to>
                                    </p:animClr>
                                  </p:subTnLst>
                                </p:cTn>
                              </p:par>
                              <p:par>
                                <p:cTn id="27" presetID="2" presetClass="entr" presetSubtype="8" fill="hold" grpId="0" nodeType="withEffect">
                                  <p:stCondLst>
                                    <p:cond delay="0"/>
                                  </p:stCondLst>
                                  <p:childTnLst>
                                    <p:set>
                                      <p:cBhvr>
                                        <p:cTn id="28" dur="1" fill="hold">
                                          <p:stCondLst>
                                            <p:cond delay="0"/>
                                          </p:stCondLst>
                                        </p:cTn>
                                        <p:tgtEl>
                                          <p:spTgt spid="11">
                                            <p:txEl>
                                              <p:pRg st="1" end="1"/>
                                            </p:txEl>
                                          </p:spTgt>
                                        </p:tgtEl>
                                        <p:attrNameLst>
                                          <p:attrName>style.visibility</p:attrName>
                                        </p:attrNameLst>
                                      </p:cBhvr>
                                      <p:to>
                                        <p:strVal val="visible"/>
                                      </p:to>
                                    </p:set>
                                    <p:anim calcmode="lin" valueType="num">
                                      <p:cBhvr additive="base">
                                        <p:cTn id="29" dur="500" fill="hold"/>
                                        <p:tgtEl>
                                          <p:spTgt spid="11">
                                            <p:txEl>
                                              <p:pRg st="1" end="1"/>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
                                            <p:txEl>
                                              <p:pRg st="1" end="1"/>
                                            </p:txEl>
                                          </p:spTgt>
                                        </p:tgtEl>
                                        <p:attrNameLst>
                                          <p:attrName>ppt_c</p:attrName>
                                        </p:attrNameLst>
                                      </p:cBhvr>
                                      <p:to>
                                        <a:schemeClr val="folHlink"/>
                                      </p:to>
                                    </p:animClr>
                                  </p:subTnLst>
                                </p:cTn>
                              </p:par>
                              <p:par>
                                <p:cTn id="31" presetID="2" presetClass="entr" presetSubtype="8" fill="hold" grpId="0" nodeType="withEffect">
                                  <p:stCondLst>
                                    <p:cond delay="0"/>
                                  </p:stCondLst>
                                  <p:childTnLst>
                                    <p:set>
                                      <p:cBhvr>
                                        <p:cTn id="32" dur="1" fill="hold">
                                          <p:stCondLst>
                                            <p:cond delay="0"/>
                                          </p:stCondLst>
                                        </p:cTn>
                                        <p:tgtEl>
                                          <p:spTgt spid="11">
                                            <p:txEl>
                                              <p:pRg st="2" end="2"/>
                                            </p:txEl>
                                          </p:spTgt>
                                        </p:tgtEl>
                                        <p:attrNameLst>
                                          <p:attrName>style.visibility</p:attrName>
                                        </p:attrNameLst>
                                      </p:cBhvr>
                                      <p:to>
                                        <p:strVal val="visible"/>
                                      </p:to>
                                    </p:set>
                                    <p:anim calcmode="lin" valueType="num">
                                      <p:cBhvr additive="base">
                                        <p:cTn id="33" dur="500" fill="hold"/>
                                        <p:tgtEl>
                                          <p:spTgt spid="11">
                                            <p:txEl>
                                              <p:pRg st="2" end="2"/>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
                                            <p:txEl>
                                              <p:pRg st="2" end="2"/>
                                            </p:txEl>
                                          </p:spTgt>
                                        </p:tgtEl>
                                        <p:attrNameLst>
                                          <p:attrName>ppt_c</p:attrName>
                                        </p:attrNameLst>
                                      </p:cBhvr>
                                      <p:to>
                                        <a:schemeClr val="folHlink"/>
                                      </p:to>
                                    </p:animClr>
                                  </p:subTnLst>
                                </p:cTn>
                              </p:par>
                              <p:par>
                                <p:cTn id="35" presetID="2" presetClass="entr" presetSubtype="8" fill="hold" grpId="0" nodeType="withEffect">
                                  <p:stCondLst>
                                    <p:cond delay="0"/>
                                  </p:stCondLst>
                                  <p:childTnLst>
                                    <p:set>
                                      <p:cBhvr>
                                        <p:cTn id="36" dur="1" fill="hold">
                                          <p:stCondLst>
                                            <p:cond delay="0"/>
                                          </p:stCondLst>
                                        </p:cTn>
                                        <p:tgtEl>
                                          <p:spTgt spid="11">
                                            <p:txEl>
                                              <p:pRg st="3" end="3"/>
                                            </p:txEl>
                                          </p:spTgt>
                                        </p:tgtEl>
                                        <p:attrNameLst>
                                          <p:attrName>style.visibility</p:attrName>
                                        </p:attrNameLst>
                                      </p:cBhvr>
                                      <p:to>
                                        <p:strVal val="visible"/>
                                      </p:to>
                                    </p:set>
                                    <p:anim calcmode="lin" valueType="num">
                                      <p:cBhvr additive="base">
                                        <p:cTn id="37" dur="500" fill="hold"/>
                                        <p:tgtEl>
                                          <p:spTgt spid="11">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
                                            <p:txEl>
                                              <p:pRg st="3" end="3"/>
                                            </p:txEl>
                                          </p:spTgt>
                                        </p:tgtEl>
                                        <p:attrNameLst>
                                          <p:attrName>ppt_c</p:attrName>
                                        </p:attrNameLst>
                                      </p:cBhvr>
                                      <p:to>
                                        <a:schemeClr val="folHlink"/>
                                      </p:to>
                                    </p:animClr>
                                  </p:subTnLst>
                                </p:cTn>
                              </p:par>
                              <p:par>
                                <p:cTn id="39" presetID="2" presetClass="entr" presetSubtype="8" fill="hold" grpId="0" nodeType="withEffect">
                                  <p:stCondLst>
                                    <p:cond delay="0"/>
                                  </p:stCondLst>
                                  <p:childTnLst>
                                    <p:set>
                                      <p:cBhvr>
                                        <p:cTn id="40" dur="1" fill="hold">
                                          <p:stCondLst>
                                            <p:cond delay="0"/>
                                          </p:stCondLst>
                                        </p:cTn>
                                        <p:tgtEl>
                                          <p:spTgt spid="11">
                                            <p:txEl>
                                              <p:pRg st="4" end="4"/>
                                            </p:txEl>
                                          </p:spTgt>
                                        </p:tgtEl>
                                        <p:attrNameLst>
                                          <p:attrName>style.visibility</p:attrName>
                                        </p:attrNameLst>
                                      </p:cBhvr>
                                      <p:to>
                                        <p:strVal val="visible"/>
                                      </p:to>
                                    </p:set>
                                    <p:anim calcmode="lin" valueType="num">
                                      <p:cBhvr additive="base">
                                        <p:cTn id="41" dur="500" fill="hold"/>
                                        <p:tgtEl>
                                          <p:spTgt spid="11">
                                            <p:txEl>
                                              <p:pRg st="4" end="4"/>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1">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
                                            <p:txEl>
                                              <p:pRg st="4" end="4"/>
                                            </p:txEl>
                                          </p:spTgt>
                                        </p:tgtEl>
                                        <p:attrNameLst>
                                          <p:attrName>ppt_c</p:attrName>
                                        </p:attrNameLst>
                                      </p:cBhvr>
                                      <p:to>
                                        <a:schemeClr val="folHlink"/>
                                      </p:to>
                                    </p:animClr>
                                  </p:subTnLst>
                                </p:cTn>
                              </p:par>
                              <p:par>
                                <p:cTn id="43" presetID="2" presetClass="entr" presetSubtype="8" fill="hold" grpId="0" nodeType="withEffect">
                                  <p:stCondLst>
                                    <p:cond delay="0"/>
                                  </p:stCondLst>
                                  <p:childTnLst>
                                    <p:set>
                                      <p:cBhvr>
                                        <p:cTn id="44" dur="1" fill="hold">
                                          <p:stCondLst>
                                            <p:cond delay="0"/>
                                          </p:stCondLst>
                                        </p:cTn>
                                        <p:tgtEl>
                                          <p:spTgt spid="11">
                                            <p:txEl>
                                              <p:pRg st="5" end="5"/>
                                            </p:txEl>
                                          </p:spTgt>
                                        </p:tgtEl>
                                        <p:attrNameLst>
                                          <p:attrName>style.visibility</p:attrName>
                                        </p:attrNameLst>
                                      </p:cBhvr>
                                      <p:to>
                                        <p:strVal val="visible"/>
                                      </p:to>
                                    </p:set>
                                    <p:anim calcmode="lin" valueType="num">
                                      <p:cBhvr additive="base">
                                        <p:cTn id="45" dur="500" fill="hold"/>
                                        <p:tgtEl>
                                          <p:spTgt spid="11">
                                            <p:txEl>
                                              <p:pRg st="5" end="5"/>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11">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
                                            <p:txEl>
                                              <p:pRg st="5" end="5"/>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utoUpdateAnimBg="0"/>
      <p:bldP spid="29701" grpId="0" animBg="1" autoUpdateAnimBg="0"/>
      <p:bldP spid="29702" grpId="0" animBg="1" autoUpdateAnimBg="0"/>
      <p:bldP spid="29703"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C8D3AA3C-1B1A-4083-93B5-C080B54FCF70}"/>
              </a:ext>
            </a:extLst>
          </p:cNvPr>
          <p:cNvSpPr>
            <a:spLocks noGrp="1" noChangeArrowheads="1"/>
          </p:cNvSpPr>
          <p:nvPr>
            <p:ph type="title"/>
          </p:nvPr>
        </p:nvSpPr>
        <p:spPr/>
        <p:txBody>
          <a:bodyPr/>
          <a:lstStyle/>
          <a:p>
            <a:pPr fontAlgn="auto">
              <a:spcAft>
                <a:spcPts val="0"/>
              </a:spcAft>
              <a:defRPr/>
            </a:pPr>
            <a:r>
              <a:rPr lang="en-US" altLang="en-US"/>
              <a:t>Placebos</a:t>
            </a:r>
          </a:p>
        </p:txBody>
      </p:sp>
      <p:sp>
        <p:nvSpPr>
          <p:cNvPr id="32771" name="Rectangle 3">
            <a:extLst>
              <a:ext uri="{FF2B5EF4-FFF2-40B4-BE49-F238E27FC236}">
                <a16:creationId xmlns:a16="http://schemas.microsoft.com/office/drawing/2014/main" id="{00473059-DD99-4BBA-8F61-DA4E546ECED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a:t>Controversial use of  an inactive substance to satisfy the demand for medication</a:t>
            </a:r>
          </a:p>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2771">
                                            <p:txEl>
                                              <p:pRg st="0" end="0"/>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FFE356A-498F-4B91-B7C1-ED0CDF09B586}"/>
              </a:ext>
            </a:extLst>
          </p:cNvPr>
          <p:cNvSpPr>
            <a:spLocks noGrp="1" noChangeArrowheads="1"/>
          </p:cNvSpPr>
          <p:nvPr>
            <p:ph type="title"/>
          </p:nvPr>
        </p:nvSpPr>
        <p:spPr/>
        <p:txBody>
          <a:bodyPr/>
          <a:lstStyle/>
          <a:p>
            <a:pPr fontAlgn="auto">
              <a:spcAft>
                <a:spcPts val="0"/>
              </a:spcAft>
              <a:defRPr/>
            </a:pPr>
            <a:r>
              <a:rPr lang="en-US" altLang="en-US"/>
              <a:t>Non-pharmacologic interventions</a:t>
            </a:r>
          </a:p>
        </p:txBody>
      </p:sp>
      <p:sp>
        <p:nvSpPr>
          <p:cNvPr id="33795" name="Rectangle 3">
            <a:extLst>
              <a:ext uri="{FF2B5EF4-FFF2-40B4-BE49-F238E27FC236}">
                <a16:creationId xmlns:a16="http://schemas.microsoft.com/office/drawing/2014/main" id="{1AEBE58C-662A-4752-A529-FB32092BB9B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buFontTx/>
              <a:buNone/>
            </a:pPr>
            <a:r>
              <a:rPr lang="en-US" altLang="en-US" dirty="0"/>
              <a:t>Pain control without using medications</a:t>
            </a:r>
          </a:p>
          <a:p>
            <a:pPr lvl="1"/>
            <a:r>
              <a:rPr lang="en-US" altLang="en-US" dirty="0"/>
              <a:t>Alter the environment</a:t>
            </a:r>
          </a:p>
          <a:p>
            <a:pPr lvl="1"/>
            <a:r>
              <a:rPr lang="en-US" altLang="en-US" dirty="0"/>
              <a:t>Relaxation and guided imagery</a:t>
            </a:r>
          </a:p>
          <a:p>
            <a:pPr lvl="2"/>
            <a:r>
              <a:rPr lang="en-US" altLang="en-US" dirty="0"/>
              <a:t>Meditation</a:t>
            </a:r>
          </a:p>
          <a:p>
            <a:pPr lvl="1"/>
            <a:r>
              <a:rPr lang="en-US" altLang="en-US" dirty="0"/>
              <a:t>Cutaneous stimulation</a:t>
            </a:r>
          </a:p>
          <a:p>
            <a:pPr lvl="2"/>
            <a:r>
              <a:rPr lang="en-US" altLang="en-US" dirty="0"/>
              <a:t>Massage, acupressure, acupuncture, TENS </a:t>
            </a:r>
          </a:p>
          <a:p>
            <a:pPr lvl="1"/>
            <a:r>
              <a:rPr lang="en-US" altLang="en-US" dirty="0"/>
              <a:t>Biofeedback</a:t>
            </a:r>
          </a:p>
          <a:p>
            <a:pPr lvl="1"/>
            <a:r>
              <a:rPr lang="en-US" altLang="en-US" dirty="0"/>
              <a:t>Therapeutic touch</a:t>
            </a:r>
          </a:p>
          <a:p>
            <a:pPr lvl="1"/>
            <a:r>
              <a:rPr lang="en-US" altLang="en-US" dirty="0"/>
              <a:t>Education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3795">
                                            <p:txEl>
                                              <p:pRg st="0" end="0"/>
                                            </p:txEl>
                                          </p:spTgt>
                                        </p:tgtEl>
                                        <p:attrNameLst>
                                          <p:attrName>ppt_c</p:attrName>
                                        </p:attrNameLst>
                                      </p:cBhvr>
                                      <p:to>
                                        <a:schemeClr val="folHlink"/>
                                      </p:to>
                                    </p:animClr>
                                  </p:subTnLst>
                                </p:cTn>
                              </p:par>
                              <p:par>
                                <p:cTn id="9" presetID="2" presetClass="entr" presetSubtype="6" fill="hold" grpId="0" nodeType="with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anim calcmode="lin" valueType="num">
                                      <p:cBhvr additive="base">
                                        <p:cTn id="11" dur="500" fill="hold"/>
                                        <p:tgtEl>
                                          <p:spTgt spid="3379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3795">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3795">
                                            <p:txEl>
                                              <p:pRg st="1" end="1"/>
                                            </p:txEl>
                                          </p:spTgt>
                                        </p:tgtEl>
                                        <p:attrNameLst>
                                          <p:attrName>ppt_c</p:attrName>
                                        </p:attrNameLst>
                                      </p:cBhvr>
                                      <p:to>
                                        <a:schemeClr val="folHlink"/>
                                      </p:to>
                                    </p:animClr>
                                  </p:subTnLst>
                                </p:cTn>
                              </p:par>
                              <p:par>
                                <p:cTn id="13" presetID="2" presetClass="entr" presetSubtype="6" fill="hold" grpId="0" nodeType="with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anim calcmode="lin" valueType="num">
                                      <p:cBhvr additive="base">
                                        <p:cTn id="15" dur="500" fill="hold"/>
                                        <p:tgtEl>
                                          <p:spTgt spid="3379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3795">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3795">
                                            <p:txEl>
                                              <p:pRg st="2" end="2"/>
                                            </p:txEl>
                                          </p:spTgt>
                                        </p:tgtEl>
                                        <p:attrNameLst>
                                          <p:attrName>ppt_c</p:attrName>
                                        </p:attrNameLst>
                                      </p:cBhvr>
                                      <p:to>
                                        <a:schemeClr val="folHlink"/>
                                      </p:to>
                                    </p:animClr>
                                  </p:subTnLst>
                                </p:cTn>
                              </p:par>
                              <p:par>
                                <p:cTn id="17" presetID="2" presetClass="entr" presetSubtype="6" fill="hold" grpId="0" nodeType="with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anim calcmode="lin" valueType="num">
                                      <p:cBhvr additive="base">
                                        <p:cTn id="19" dur="500" fill="hold"/>
                                        <p:tgtEl>
                                          <p:spTgt spid="33795">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3795">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3795">
                                            <p:txEl>
                                              <p:pRg st="3" end="3"/>
                                            </p:txEl>
                                          </p:spTgt>
                                        </p:tgtEl>
                                        <p:attrNameLst>
                                          <p:attrName>ppt_c</p:attrName>
                                        </p:attrNameLst>
                                      </p:cBhvr>
                                      <p:to>
                                        <a:schemeClr val="folHlink"/>
                                      </p:to>
                                    </p:animClr>
                                  </p:subTnLst>
                                </p:cTn>
                              </p:par>
                              <p:par>
                                <p:cTn id="21" presetID="2" presetClass="entr" presetSubtype="6" fill="hold" grpId="0" nodeType="with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anim calcmode="lin" valueType="num">
                                      <p:cBhvr additive="base">
                                        <p:cTn id="23" dur="500" fill="hold"/>
                                        <p:tgtEl>
                                          <p:spTgt spid="33795">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3795">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3795">
                                            <p:txEl>
                                              <p:pRg st="4" end="4"/>
                                            </p:txEl>
                                          </p:spTgt>
                                        </p:tgtEl>
                                        <p:attrNameLst>
                                          <p:attrName>ppt_c</p:attrName>
                                        </p:attrNameLst>
                                      </p:cBhvr>
                                      <p:to>
                                        <a:schemeClr val="folHlink"/>
                                      </p:to>
                                    </p:animClr>
                                  </p:subTnLst>
                                </p:cTn>
                              </p:par>
                              <p:par>
                                <p:cTn id="25" presetID="2" presetClass="entr" presetSubtype="6" fill="hold" grpId="0" nodeType="with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anim calcmode="lin" valueType="num">
                                      <p:cBhvr additive="base">
                                        <p:cTn id="27" dur="500" fill="hold"/>
                                        <p:tgtEl>
                                          <p:spTgt spid="33795">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3795">
                                            <p:txEl>
                                              <p:pRg st="5" end="5"/>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3795">
                                            <p:txEl>
                                              <p:pRg st="5" end="5"/>
                                            </p:txEl>
                                          </p:spTgt>
                                        </p:tgtEl>
                                        <p:attrNameLst>
                                          <p:attrName>ppt_c</p:attrName>
                                        </p:attrNameLst>
                                      </p:cBhvr>
                                      <p:to>
                                        <a:schemeClr val="folHlink"/>
                                      </p:to>
                                    </p:animClr>
                                  </p:subTnLst>
                                </p:cTn>
                              </p:par>
                              <p:par>
                                <p:cTn id="29" presetID="2" presetClass="entr" presetSubtype="6" fill="hold" grpId="0" nodeType="withEffect">
                                  <p:stCondLst>
                                    <p:cond delay="0"/>
                                  </p:stCondLst>
                                  <p:childTnLst>
                                    <p:set>
                                      <p:cBhvr>
                                        <p:cTn id="30" dur="1" fill="hold">
                                          <p:stCondLst>
                                            <p:cond delay="0"/>
                                          </p:stCondLst>
                                        </p:cTn>
                                        <p:tgtEl>
                                          <p:spTgt spid="33795">
                                            <p:txEl>
                                              <p:pRg st="6" end="6"/>
                                            </p:txEl>
                                          </p:spTgt>
                                        </p:tgtEl>
                                        <p:attrNameLst>
                                          <p:attrName>style.visibility</p:attrName>
                                        </p:attrNameLst>
                                      </p:cBhvr>
                                      <p:to>
                                        <p:strVal val="visible"/>
                                      </p:to>
                                    </p:set>
                                    <p:anim calcmode="lin" valueType="num">
                                      <p:cBhvr additive="base">
                                        <p:cTn id="31" dur="500" fill="hold"/>
                                        <p:tgtEl>
                                          <p:spTgt spid="33795">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3795">
                                            <p:txEl>
                                              <p:pRg st="6" end="6"/>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3795">
                                            <p:txEl>
                                              <p:pRg st="6" end="6"/>
                                            </p:txEl>
                                          </p:spTgt>
                                        </p:tgtEl>
                                        <p:attrNameLst>
                                          <p:attrName>ppt_c</p:attrName>
                                        </p:attrNameLst>
                                      </p:cBhvr>
                                      <p:to>
                                        <a:schemeClr val="folHlink"/>
                                      </p:to>
                                    </p:animClr>
                                  </p:subTnLst>
                                </p:cTn>
                              </p:par>
                              <p:par>
                                <p:cTn id="33" presetID="2" presetClass="entr" presetSubtype="6" fill="hold" grpId="0" nodeType="withEffect">
                                  <p:stCondLst>
                                    <p:cond delay="0"/>
                                  </p:stCondLst>
                                  <p:childTnLst>
                                    <p:set>
                                      <p:cBhvr>
                                        <p:cTn id="34" dur="1" fill="hold">
                                          <p:stCondLst>
                                            <p:cond delay="0"/>
                                          </p:stCondLst>
                                        </p:cTn>
                                        <p:tgtEl>
                                          <p:spTgt spid="33795">
                                            <p:txEl>
                                              <p:pRg st="7" end="7"/>
                                            </p:txEl>
                                          </p:spTgt>
                                        </p:tgtEl>
                                        <p:attrNameLst>
                                          <p:attrName>style.visibility</p:attrName>
                                        </p:attrNameLst>
                                      </p:cBhvr>
                                      <p:to>
                                        <p:strVal val="visible"/>
                                      </p:to>
                                    </p:set>
                                    <p:anim calcmode="lin" valueType="num">
                                      <p:cBhvr additive="base">
                                        <p:cTn id="35" dur="500" fill="hold"/>
                                        <p:tgtEl>
                                          <p:spTgt spid="33795">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3795">
                                            <p:txEl>
                                              <p:pRg st="7" end="7"/>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3795">
                                            <p:txEl>
                                              <p:pRg st="7" end="7"/>
                                            </p:txEl>
                                          </p:spTgt>
                                        </p:tgtEl>
                                        <p:attrNameLst>
                                          <p:attrName>ppt_c</p:attrName>
                                        </p:attrNameLst>
                                      </p:cBhvr>
                                      <p:to>
                                        <a:schemeClr val="folHlink"/>
                                      </p:to>
                                    </p:animClr>
                                  </p:subTnLst>
                                </p:cTn>
                              </p:par>
                              <p:par>
                                <p:cTn id="37" presetID="2" presetClass="entr" presetSubtype="6" fill="hold" grpId="0" nodeType="withEffect">
                                  <p:stCondLst>
                                    <p:cond delay="0"/>
                                  </p:stCondLst>
                                  <p:childTnLst>
                                    <p:set>
                                      <p:cBhvr>
                                        <p:cTn id="38" dur="1" fill="hold">
                                          <p:stCondLst>
                                            <p:cond delay="0"/>
                                          </p:stCondLst>
                                        </p:cTn>
                                        <p:tgtEl>
                                          <p:spTgt spid="33795">
                                            <p:txEl>
                                              <p:pRg st="8" end="8"/>
                                            </p:txEl>
                                          </p:spTgt>
                                        </p:tgtEl>
                                        <p:attrNameLst>
                                          <p:attrName>style.visibility</p:attrName>
                                        </p:attrNameLst>
                                      </p:cBhvr>
                                      <p:to>
                                        <p:strVal val="visible"/>
                                      </p:to>
                                    </p:set>
                                    <p:anim calcmode="lin" valueType="num">
                                      <p:cBhvr additive="base">
                                        <p:cTn id="39" dur="500" fill="hold"/>
                                        <p:tgtEl>
                                          <p:spTgt spid="33795">
                                            <p:txEl>
                                              <p:pRg st="8" end="8"/>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3795">
                                            <p:txEl>
                                              <p:pRg st="8" end="8"/>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3795">
                                            <p:txEl>
                                              <p:pRg st="8" end="8"/>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80B9235-E37B-4CA4-AF27-FBE48491A181}"/>
              </a:ext>
            </a:extLst>
          </p:cNvPr>
          <p:cNvSpPr>
            <a:spLocks noGrp="1" noChangeArrowheads="1"/>
          </p:cNvSpPr>
          <p:nvPr>
            <p:ph type="title"/>
          </p:nvPr>
        </p:nvSpPr>
        <p:spPr/>
        <p:txBody>
          <a:bodyPr/>
          <a:lstStyle/>
          <a:p>
            <a:pPr fontAlgn="auto">
              <a:spcAft>
                <a:spcPts val="0"/>
              </a:spcAft>
              <a:defRPr/>
            </a:pPr>
            <a:r>
              <a:rPr lang="en-US" altLang="en-US"/>
              <a:t>JCAHO Standards for Pain Management</a:t>
            </a:r>
          </a:p>
        </p:txBody>
      </p:sp>
      <p:sp>
        <p:nvSpPr>
          <p:cNvPr id="34819" name="Rectangle 3">
            <a:extLst>
              <a:ext uri="{FF2B5EF4-FFF2-40B4-BE49-F238E27FC236}">
                <a16:creationId xmlns:a16="http://schemas.microsoft.com/office/drawing/2014/main" id="{E4ED4CDE-F7F7-42DF-ACE9-2A57F728330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Address care at the end of life</a:t>
            </a:r>
          </a:p>
          <a:p>
            <a:pPr lvl="1"/>
            <a:r>
              <a:rPr lang="en-US" altLang="en-US" dirty="0"/>
              <a:t>Assess and manage pain appropriately</a:t>
            </a:r>
          </a:p>
          <a:p>
            <a:pPr lvl="1"/>
            <a:r>
              <a:rPr lang="en-US" altLang="en-US" dirty="0"/>
              <a:t>Assess pain in all patients</a:t>
            </a:r>
          </a:p>
          <a:p>
            <a:pPr lvl="1"/>
            <a:r>
              <a:rPr lang="en-US" altLang="en-US" dirty="0"/>
              <a:t>Support safe medication ordering and administration</a:t>
            </a:r>
          </a:p>
          <a:p>
            <a:pPr lvl="1"/>
            <a:r>
              <a:rPr lang="en-US" altLang="en-US" dirty="0"/>
              <a:t>Monitor patient during post-procedure period</a:t>
            </a:r>
          </a:p>
          <a:p>
            <a:pPr lvl="1"/>
            <a:r>
              <a:rPr lang="en-US" altLang="en-US" dirty="0"/>
              <a:t>Rehabilitate for optimal level of function</a:t>
            </a:r>
          </a:p>
          <a:p>
            <a:pPr lvl="1"/>
            <a:r>
              <a:rPr lang="en-US" altLang="en-US" dirty="0"/>
              <a:t>Educate about pain an managing pain</a:t>
            </a:r>
          </a:p>
          <a:p>
            <a:pPr lvl="1"/>
            <a:r>
              <a:rPr lang="en-US" altLang="en-US" dirty="0"/>
              <a:t>Plan for discharge continued care if needed</a:t>
            </a:r>
          </a:p>
          <a:p>
            <a:pPr lvl="1"/>
            <a:r>
              <a:rPr lang="en-US" altLang="en-US" dirty="0"/>
              <a:t>Collect data to monitor performance</a:t>
            </a:r>
          </a:p>
          <a:p>
            <a:pPr lvl="1"/>
            <a:endParaRPr lang="en-US" altLang="en-US" dirty="0"/>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4819">
                                            <p:txEl>
                                              <p:pRg st="0" end="0"/>
                                            </p:txEl>
                                          </p:spTgt>
                                        </p:tgtEl>
                                        <p:attrNameLst>
                                          <p:attrName>ppt_c</p:attrName>
                                        </p:attrNameLst>
                                      </p:cBhvr>
                                      <p:to>
                                        <a:schemeClr val="folHlink"/>
                                      </p:to>
                                    </p:animClr>
                                  </p:subTnLst>
                                </p:cTn>
                              </p:par>
                              <p:par>
                                <p:cTn id="9" presetID="2" presetClass="entr" presetSubtype="4" fill="hold" grpId="0" nodeType="with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anim calcmode="lin" valueType="num">
                                      <p:cBhvr additive="base">
                                        <p:cTn id="11"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4819">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4819">
                                            <p:txEl>
                                              <p:pRg st="1" end="1"/>
                                            </p:txEl>
                                          </p:spTgt>
                                        </p:tgtEl>
                                        <p:attrNameLst>
                                          <p:attrName>ppt_c</p:attrName>
                                        </p:attrNameLst>
                                      </p:cBhvr>
                                      <p:to>
                                        <a:schemeClr val="folHlink"/>
                                      </p:to>
                                    </p:animClr>
                                  </p:subTnLst>
                                </p:cTn>
                              </p:par>
                              <p:par>
                                <p:cTn id="13" presetID="2" presetClass="entr" presetSubtype="4" fill="hold" grpId="0" nodeType="with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anim calcmode="lin" valueType="num">
                                      <p:cBhvr additive="base">
                                        <p:cTn id="15"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4819">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4819">
                                            <p:txEl>
                                              <p:pRg st="2" end="2"/>
                                            </p:txEl>
                                          </p:spTgt>
                                        </p:tgtEl>
                                        <p:attrNameLst>
                                          <p:attrName>ppt_c</p:attrName>
                                        </p:attrNameLst>
                                      </p:cBhvr>
                                      <p:to>
                                        <a:schemeClr val="folHlink"/>
                                      </p:to>
                                    </p:animClr>
                                  </p:subTnLst>
                                </p:cTn>
                              </p:par>
                              <p:par>
                                <p:cTn id="17" presetID="2" presetClass="entr" presetSubtype="4" fill="hold" grpId="0" nodeType="withEffect">
                                  <p:stCondLst>
                                    <p:cond delay="0"/>
                                  </p:stCondLst>
                                  <p:childTnLst>
                                    <p:set>
                                      <p:cBhvr>
                                        <p:cTn id="18" dur="1" fill="hold">
                                          <p:stCondLst>
                                            <p:cond delay="0"/>
                                          </p:stCondLst>
                                        </p:cTn>
                                        <p:tgtEl>
                                          <p:spTgt spid="34819">
                                            <p:txEl>
                                              <p:pRg st="3" end="3"/>
                                            </p:txEl>
                                          </p:spTgt>
                                        </p:tgtEl>
                                        <p:attrNameLst>
                                          <p:attrName>style.visibility</p:attrName>
                                        </p:attrNameLst>
                                      </p:cBhvr>
                                      <p:to>
                                        <p:strVal val="visible"/>
                                      </p:to>
                                    </p:set>
                                    <p:anim calcmode="lin" valueType="num">
                                      <p:cBhvr additive="base">
                                        <p:cTn id="19" dur="5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4819">
                                            <p:txEl>
                                              <p:pRg st="3" end="3"/>
                                            </p:txEl>
                                          </p:spTgt>
                                        </p:tgtEl>
                                        <p:attrNameLst>
                                          <p:attrName>ppt_c</p:attrName>
                                        </p:attrNameLst>
                                      </p:cBhvr>
                                      <p:to>
                                        <a:schemeClr val="folHlink"/>
                                      </p:to>
                                    </p:animClr>
                                  </p:subTnLst>
                                </p:cTn>
                              </p:par>
                              <p:par>
                                <p:cTn id="21" presetID="2" presetClass="entr" presetSubtype="4" fill="hold" grpId="0" nodeType="withEffect">
                                  <p:stCondLst>
                                    <p:cond delay="0"/>
                                  </p:stCondLst>
                                  <p:childTnLst>
                                    <p:set>
                                      <p:cBhvr>
                                        <p:cTn id="22" dur="1" fill="hold">
                                          <p:stCondLst>
                                            <p:cond delay="0"/>
                                          </p:stCondLst>
                                        </p:cTn>
                                        <p:tgtEl>
                                          <p:spTgt spid="34819">
                                            <p:txEl>
                                              <p:pRg st="4" end="4"/>
                                            </p:txEl>
                                          </p:spTgt>
                                        </p:tgtEl>
                                        <p:attrNameLst>
                                          <p:attrName>style.visibility</p:attrName>
                                        </p:attrNameLst>
                                      </p:cBhvr>
                                      <p:to>
                                        <p:strVal val="visible"/>
                                      </p:to>
                                    </p:set>
                                    <p:anim calcmode="lin" valueType="num">
                                      <p:cBhvr additive="base">
                                        <p:cTn id="23" dur="5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4819">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4819">
                                            <p:txEl>
                                              <p:pRg st="4" end="4"/>
                                            </p:txEl>
                                          </p:spTgt>
                                        </p:tgtEl>
                                        <p:attrNameLst>
                                          <p:attrName>ppt_c</p:attrName>
                                        </p:attrNameLst>
                                      </p:cBhvr>
                                      <p:to>
                                        <a:schemeClr val="folHlink"/>
                                      </p:to>
                                    </p:animClr>
                                  </p:subTnLst>
                                </p:cTn>
                              </p:par>
                              <p:par>
                                <p:cTn id="25" presetID="2" presetClass="entr" presetSubtype="4" fill="hold" grpId="0" nodeType="withEffect">
                                  <p:stCondLst>
                                    <p:cond delay="0"/>
                                  </p:stCondLst>
                                  <p:childTnLst>
                                    <p:set>
                                      <p:cBhvr>
                                        <p:cTn id="26" dur="1" fill="hold">
                                          <p:stCondLst>
                                            <p:cond delay="0"/>
                                          </p:stCondLst>
                                        </p:cTn>
                                        <p:tgtEl>
                                          <p:spTgt spid="34819">
                                            <p:txEl>
                                              <p:pRg st="5" end="5"/>
                                            </p:txEl>
                                          </p:spTgt>
                                        </p:tgtEl>
                                        <p:attrNameLst>
                                          <p:attrName>style.visibility</p:attrName>
                                        </p:attrNameLst>
                                      </p:cBhvr>
                                      <p:to>
                                        <p:strVal val="visible"/>
                                      </p:to>
                                    </p:set>
                                    <p:anim calcmode="lin" valueType="num">
                                      <p:cBhvr additive="base">
                                        <p:cTn id="27" dur="5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4819">
                                            <p:txEl>
                                              <p:pRg st="5" end="5"/>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4819">
                                            <p:txEl>
                                              <p:pRg st="5" end="5"/>
                                            </p:txEl>
                                          </p:spTgt>
                                        </p:tgtEl>
                                        <p:attrNameLst>
                                          <p:attrName>ppt_c</p:attrName>
                                        </p:attrNameLst>
                                      </p:cBhvr>
                                      <p:to>
                                        <a:schemeClr val="folHlink"/>
                                      </p:to>
                                    </p:animClr>
                                  </p:subTnLst>
                                </p:cTn>
                              </p:par>
                              <p:par>
                                <p:cTn id="29" presetID="2" presetClass="entr" presetSubtype="4" fill="hold" grpId="0" nodeType="withEffect">
                                  <p:stCondLst>
                                    <p:cond delay="0"/>
                                  </p:stCondLst>
                                  <p:childTnLst>
                                    <p:set>
                                      <p:cBhvr>
                                        <p:cTn id="30" dur="1" fill="hold">
                                          <p:stCondLst>
                                            <p:cond delay="0"/>
                                          </p:stCondLst>
                                        </p:cTn>
                                        <p:tgtEl>
                                          <p:spTgt spid="34819">
                                            <p:txEl>
                                              <p:pRg st="6" end="6"/>
                                            </p:txEl>
                                          </p:spTgt>
                                        </p:tgtEl>
                                        <p:attrNameLst>
                                          <p:attrName>style.visibility</p:attrName>
                                        </p:attrNameLst>
                                      </p:cBhvr>
                                      <p:to>
                                        <p:strVal val="visible"/>
                                      </p:to>
                                    </p:set>
                                    <p:anim calcmode="lin" valueType="num">
                                      <p:cBhvr additive="base">
                                        <p:cTn id="31" dur="500" fill="hold"/>
                                        <p:tgtEl>
                                          <p:spTgt spid="3481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4819">
                                            <p:txEl>
                                              <p:pRg st="6" end="6"/>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4819">
                                            <p:txEl>
                                              <p:pRg st="6" end="6"/>
                                            </p:txEl>
                                          </p:spTgt>
                                        </p:tgtEl>
                                        <p:attrNameLst>
                                          <p:attrName>ppt_c</p:attrName>
                                        </p:attrNameLst>
                                      </p:cBhvr>
                                      <p:to>
                                        <a:schemeClr val="folHlink"/>
                                      </p:to>
                                    </p:animClr>
                                  </p:subTnLst>
                                </p:cTn>
                              </p:par>
                              <p:par>
                                <p:cTn id="33" presetID="2" presetClass="entr" presetSubtype="4" fill="hold" grpId="0" nodeType="withEffect">
                                  <p:stCondLst>
                                    <p:cond delay="0"/>
                                  </p:stCondLst>
                                  <p:childTnLst>
                                    <p:set>
                                      <p:cBhvr>
                                        <p:cTn id="34" dur="1" fill="hold">
                                          <p:stCondLst>
                                            <p:cond delay="0"/>
                                          </p:stCondLst>
                                        </p:cTn>
                                        <p:tgtEl>
                                          <p:spTgt spid="34819">
                                            <p:txEl>
                                              <p:pRg st="7" end="7"/>
                                            </p:txEl>
                                          </p:spTgt>
                                        </p:tgtEl>
                                        <p:attrNameLst>
                                          <p:attrName>style.visibility</p:attrName>
                                        </p:attrNameLst>
                                      </p:cBhvr>
                                      <p:to>
                                        <p:strVal val="visible"/>
                                      </p:to>
                                    </p:set>
                                    <p:anim calcmode="lin" valueType="num">
                                      <p:cBhvr additive="base">
                                        <p:cTn id="35" dur="500" fill="hold"/>
                                        <p:tgtEl>
                                          <p:spTgt spid="34819">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4819">
                                            <p:txEl>
                                              <p:pRg st="7" end="7"/>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4819">
                                            <p:txEl>
                                              <p:pRg st="7" end="7"/>
                                            </p:txEl>
                                          </p:spTgt>
                                        </p:tgtEl>
                                        <p:attrNameLst>
                                          <p:attrName>ppt_c</p:attrName>
                                        </p:attrNameLst>
                                      </p:cBhvr>
                                      <p:to>
                                        <a:schemeClr val="folHlink"/>
                                      </p:to>
                                    </p:animClr>
                                  </p:subTnLst>
                                </p:cTn>
                              </p:par>
                              <p:par>
                                <p:cTn id="37" presetID="2" presetClass="entr" presetSubtype="4" fill="hold" grpId="0" nodeType="withEffect">
                                  <p:stCondLst>
                                    <p:cond delay="0"/>
                                  </p:stCondLst>
                                  <p:childTnLst>
                                    <p:set>
                                      <p:cBhvr>
                                        <p:cTn id="38" dur="1" fill="hold">
                                          <p:stCondLst>
                                            <p:cond delay="0"/>
                                          </p:stCondLst>
                                        </p:cTn>
                                        <p:tgtEl>
                                          <p:spTgt spid="34819">
                                            <p:txEl>
                                              <p:pRg st="8" end="8"/>
                                            </p:txEl>
                                          </p:spTgt>
                                        </p:tgtEl>
                                        <p:attrNameLst>
                                          <p:attrName>style.visibility</p:attrName>
                                        </p:attrNameLst>
                                      </p:cBhvr>
                                      <p:to>
                                        <p:strVal val="visible"/>
                                      </p:to>
                                    </p:set>
                                    <p:anim calcmode="lin" valueType="num">
                                      <p:cBhvr additive="base">
                                        <p:cTn id="39" dur="500" fill="hold"/>
                                        <p:tgtEl>
                                          <p:spTgt spid="34819">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4819">
                                            <p:txEl>
                                              <p:pRg st="8" end="8"/>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4819">
                                            <p:txEl>
                                              <p:pRg st="8" end="8"/>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96802-D441-42FA-8551-97196F4CE066}"/>
              </a:ext>
            </a:extLst>
          </p:cNvPr>
          <p:cNvSpPr>
            <a:spLocks noGrp="1"/>
          </p:cNvSpPr>
          <p:nvPr>
            <p:ph type="title"/>
          </p:nvPr>
        </p:nvSpPr>
        <p:spPr/>
        <p:txBody>
          <a:bodyPr/>
          <a:lstStyle/>
          <a:p>
            <a:r>
              <a:rPr lang="en-US"/>
              <a:t>Endnote</a:t>
            </a:r>
          </a:p>
        </p:txBody>
      </p:sp>
      <p:sp>
        <p:nvSpPr>
          <p:cNvPr id="36867" name="Rectangle 3">
            <a:extLst>
              <a:ext uri="{FF2B5EF4-FFF2-40B4-BE49-F238E27FC236}">
                <a16:creationId xmlns:a16="http://schemas.microsoft.com/office/drawing/2014/main" id="{E06E9C14-3EFB-4F3C-B9CF-4A682D75E8F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dirty="0"/>
              <a:t>Nurses spend more time with patients than any other provider,  they must stay informed in order to give the best care to their patients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6" fill="hold" grpId="0" nodeType="afterEffect">
                                  <p:stCondLst>
                                    <p:cond delay="2000"/>
                                  </p:stCondLst>
                                  <p:iterate type="wd">
                                    <p:tmPct val="100000"/>
                                  </p:iterate>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300" fill="hold"/>
                                        <p:tgtEl>
                                          <p:spTgt spid="36867">
                                            <p:txEl>
                                              <p:pRg st="0" end="0"/>
                                            </p:txEl>
                                          </p:spTgt>
                                        </p:tgtEl>
                                        <p:attrNameLst>
                                          <p:attrName>ppt_x</p:attrName>
                                        </p:attrNameLst>
                                      </p:cBhvr>
                                      <p:tavLst>
                                        <p:tav tm="0">
                                          <p:val>
                                            <p:strVal val="1+#ppt_w/2"/>
                                          </p:val>
                                        </p:tav>
                                        <p:tav tm="100000">
                                          <p:val>
                                            <p:strVal val="#ppt_x"/>
                                          </p:val>
                                        </p:tav>
                                      </p:tavLst>
                                    </p:anim>
                                    <p:anim calcmode="lin" valueType="num">
                                      <p:cBhvr additive="base">
                                        <p:cTn id="8" dur="3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advAuto="200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F09DB32-1A41-4E0C-88C4-785414E74417}"/>
              </a:ext>
            </a:extLst>
          </p:cNvPr>
          <p:cNvSpPr>
            <a:spLocks noGrp="1" noChangeArrowheads="1"/>
          </p:cNvSpPr>
          <p:nvPr>
            <p:ph type="title"/>
          </p:nvPr>
        </p:nvSpPr>
        <p:spPr/>
        <p:txBody>
          <a:bodyPr/>
          <a:lstStyle/>
          <a:p>
            <a:pPr fontAlgn="auto">
              <a:spcAft>
                <a:spcPts val="0"/>
              </a:spcAft>
              <a:defRPr/>
            </a:pPr>
            <a:r>
              <a:rPr lang="en-US" altLang="en-US" dirty="0"/>
              <a:t>References</a:t>
            </a:r>
          </a:p>
        </p:txBody>
      </p:sp>
      <p:sp>
        <p:nvSpPr>
          <p:cNvPr id="39939" name="Rectangle 3">
            <a:extLst>
              <a:ext uri="{FF2B5EF4-FFF2-40B4-BE49-F238E27FC236}">
                <a16:creationId xmlns:a16="http://schemas.microsoft.com/office/drawing/2014/main" id="{6ADFF9E2-AB8B-4F5D-A03D-187006FD554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Falk. Kim Marie.  Pain Management. National Center of Continuing Education.  Catalog 98 TX.</a:t>
            </a:r>
          </a:p>
          <a:p>
            <a:pPr lvl="1"/>
            <a:r>
              <a:rPr lang="en-US" altLang="en-US" dirty="0">
                <a:hlinkClick r:id="rId2"/>
              </a:rPr>
              <a:t>http://www.fxbcenter.org/caring/painladder.html</a:t>
            </a:r>
            <a:endParaRPr lang="en-US" altLang="en-US" dirty="0"/>
          </a:p>
          <a:p>
            <a:pPr lvl="1"/>
            <a:r>
              <a:rPr lang="en-US" altLang="en-US" dirty="0"/>
              <a:t>http://www.harcourthealth.com/Mosby/Wong/fyi_03.html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D13014B-8695-4A8D-AFCE-4CCDA4B80CC5}"/>
              </a:ext>
            </a:extLst>
          </p:cNvPr>
          <p:cNvSpPr>
            <a:spLocks noGrp="1" noChangeArrowheads="1"/>
          </p:cNvSpPr>
          <p:nvPr>
            <p:ph type="title"/>
          </p:nvPr>
        </p:nvSpPr>
        <p:spPr/>
        <p:txBody>
          <a:bodyPr/>
          <a:lstStyle/>
          <a:p>
            <a:pPr fontAlgn="auto">
              <a:spcAft>
                <a:spcPts val="0"/>
              </a:spcAft>
              <a:defRPr/>
            </a:pPr>
            <a:r>
              <a:rPr lang="en-US" altLang="en-US"/>
              <a:t>What is pain?</a:t>
            </a:r>
          </a:p>
        </p:txBody>
      </p:sp>
      <p:sp>
        <p:nvSpPr>
          <p:cNvPr id="3075" name="Rectangle 3">
            <a:extLst>
              <a:ext uri="{FF2B5EF4-FFF2-40B4-BE49-F238E27FC236}">
                <a16:creationId xmlns:a16="http://schemas.microsoft.com/office/drawing/2014/main" id="{E17B0D46-C95A-4756-9873-159AAFC4D4F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One of the most common reasons people seek healthcare</a:t>
            </a:r>
          </a:p>
          <a:p>
            <a:pPr lvl="1"/>
            <a:r>
              <a:rPr lang="en-US" altLang="en-US" dirty="0"/>
              <a:t>One of the most widely under-treated health problems</a:t>
            </a:r>
          </a:p>
          <a:p>
            <a:pPr lvl="1">
              <a:buFont typeface="Wingdings" panose="05000000000000000000" pitchFamily="2" charset="2"/>
              <a:buNone/>
            </a:pPr>
            <a:endParaRPr lang="en-US" altLang="en-US" dirty="0"/>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 calcmode="lin" valueType="num">
                                      <p:cBhvr additive="base">
                                        <p:cTn id="11" dur="500" fill="hold"/>
                                        <p:tgtEl>
                                          <p:spTgt spid="307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1D11F5-4BDE-45E7-A721-329D5B71AD07}"/>
              </a:ext>
            </a:extLst>
          </p:cNvPr>
          <p:cNvSpPr>
            <a:spLocks noGrp="1" noChangeArrowheads="1"/>
          </p:cNvSpPr>
          <p:nvPr>
            <p:ph type="title"/>
          </p:nvPr>
        </p:nvSpPr>
        <p:spPr/>
        <p:txBody>
          <a:bodyPr/>
          <a:lstStyle/>
          <a:p>
            <a:pPr fontAlgn="auto">
              <a:spcAft>
                <a:spcPts val="0"/>
              </a:spcAft>
              <a:buFont typeface="Wingdings" panose="05000000000000000000" pitchFamily="2" charset="2"/>
              <a:buNone/>
              <a:defRPr/>
            </a:pPr>
            <a:r>
              <a:rPr lang="en-US" altLang="en-US"/>
              <a:t>Pathophysiology</a:t>
            </a:r>
          </a:p>
        </p:txBody>
      </p:sp>
      <p:sp>
        <p:nvSpPr>
          <p:cNvPr id="4099" name="Rectangle 3">
            <a:extLst>
              <a:ext uri="{FF2B5EF4-FFF2-40B4-BE49-F238E27FC236}">
                <a16:creationId xmlns:a16="http://schemas.microsoft.com/office/drawing/2014/main" id="{99F9C75E-7933-44E1-BB20-0FF28768AA5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 sensation caused by some type of noxious stimulation</a:t>
            </a:r>
          </a:p>
          <a:p>
            <a:pPr lvl="1"/>
            <a:r>
              <a:rPr lang="en-US" altLang="en-US" dirty="0"/>
              <a:t>A pattern of responses that function to protect the individual from harm</a:t>
            </a:r>
          </a:p>
          <a:p>
            <a:pPr lvl="1"/>
            <a:r>
              <a:rPr lang="en-US" altLang="en-US" dirty="0"/>
              <a:t>Whatever  the experiencing person says it is whenever he says it does</a:t>
            </a:r>
          </a:p>
          <a:p>
            <a:pPr>
              <a:buFont typeface="Wingdings" panose="05000000000000000000" pitchFamily="2" charset="2"/>
              <a:buChar char="Ø"/>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strips(downLef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strips(downLeft)">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strips(downLeft)">
                                      <p:cBhvr>
                                        <p:cTn id="17"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3109A2B-2358-4D1A-83D6-82A5007ED870}"/>
              </a:ext>
            </a:extLst>
          </p:cNvPr>
          <p:cNvSpPr>
            <a:spLocks noGrp="1" noChangeArrowheads="1"/>
          </p:cNvSpPr>
          <p:nvPr>
            <p:ph type="title"/>
          </p:nvPr>
        </p:nvSpPr>
        <p:spPr/>
        <p:txBody>
          <a:bodyPr/>
          <a:lstStyle/>
          <a:p>
            <a:pPr fontAlgn="auto">
              <a:spcAft>
                <a:spcPts val="0"/>
              </a:spcAft>
              <a:defRPr/>
            </a:pPr>
            <a:r>
              <a:rPr lang="en-US" altLang="en-US"/>
              <a:t>Components of Pain</a:t>
            </a:r>
          </a:p>
        </p:txBody>
      </p:sp>
      <p:sp>
        <p:nvSpPr>
          <p:cNvPr id="10243" name="Rectangle 3">
            <a:extLst>
              <a:ext uri="{FF2B5EF4-FFF2-40B4-BE49-F238E27FC236}">
                <a16:creationId xmlns:a16="http://schemas.microsoft.com/office/drawing/2014/main" id="{130B313B-C245-46B4-ADF3-EDAAC30AAF6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Physical</a:t>
            </a:r>
          </a:p>
          <a:p>
            <a:pPr marL="569913" lvl="3"/>
            <a:r>
              <a:rPr lang="en-US" altLang="en-US" dirty="0"/>
              <a:t>Caused by some kind of noxious stimulant</a:t>
            </a:r>
          </a:p>
          <a:p>
            <a:pPr lvl="1"/>
            <a:r>
              <a:rPr lang="en-US" altLang="en-US" dirty="0"/>
              <a:t>Emotional</a:t>
            </a:r>
          </a:p>
          <a:p>
            <a:pPr marL="569913" lvl="4"/>
            <a:r>
              <a:rPr lang="en-US" altLang="en-US" sz="2400" dirty="0"/>
              <a:t>Results of combination of thoughts, feelings, and beliefs</a:t>
            </a:r>
          </a:p>
          <a:p>
            <a:pPr lvl="1"/>
            <a:r>
              <a:rPr lang="en-US" altLang="en-US" dirty="0"/>
              <a:t>Behavioral</a:t>
            </a:r>
          </a:p>
          <a:p>
            <a:pPr marL="569913" lvl="4"/>
            <a:r>
              <a:rPr lang="en-US" altLang="en-US" sz="2400" dirty="0"/>
              <a:t>Pattern of responses that function to protect the individual from further harm</a:t>
            </a:r>
          </a:p>
          <a:p>
            <a:pPr marL="114300" lvl="1" indent="0">
              <a:buNone/>
            </a:pPr>
            <a:endParaRPr lang="en-US" altLang="en-US" sz="3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3">
                                            <p:txEl>
                                              <p:pRg st="0" end="0"/>
                                            </p:txEl>
                                          </p:spTgt>
                                        </p:tgtEl>
                                        <p:attrNameLst>
                                          <p:attrName>ppt_c</p:attrName>
                                        </p:attrNameLst>
                                      </p:cBhvr>
                                      <p:to>
                                        <a:schemeClr val="folHlink"/>
                                      </p:to>
                                    </p:animClr>
                                  </p:sub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3">
                                            <p:txEl>
                                              <p:pRg st="1" end="1"/>
                                            </p:txEl>
                                          </p:spTgt>
                                        </p:tgtEl>
                                        <p:attrNameLst>
                                          <p:attrName>ppt_c</p:attrName>
                                        </p:attrNameLst>
                                      </p:cBhvr>
                                      <p:to>
                                        <a:schemeClr val="folHlink"/>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 calcmode="lin" valueType="num">
                                      <p:cBhvr additive="base">
                                        <p:cTn id="17"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3">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3">
                                            <p:txEl>
                                              <p:pRg st="2" end="2"/>
                                            </p:txEl>
                                          </p:spTgt>
                                        </p:tgtEl>
                                        <p:attrNameLst>
                                          <p:attrName>ppt_c</p:attrName>
                                        </p:attrNameLst>
                                      </p:cBhvr>
                                      <p:to>
                                        <a:schemeClr val="folHlink"/>
                                      </p:to>
                                    </p:animClr>
                                  </p:subTnLst>
                                </p:cTn>
                              </p:par>
                              <p:par>
                                <p:cTn id="19" presetID="2" presetClass="entr" presetSubtype="8" fill="hold" grpId="0" nodeType="withEffect">
                                  <p:stCondLst>
                                    <p:cond delay="0"/>
                                  </p:stCondLst>
                                  <p:childTnLst>
                                    <p:set>
                                      <p:cBhvr>
                                        <p:cTn id="20" dur="1" fill="hold">
                                          <p:stCondLst>
                                            <p:cond delay="0"/>
                                          </p:stCondLst>
                                        </p:cTn>
                                        <p:tgtEl>
                                          <p:spTgt spid="10243">
                                            <p:txEl>
                                              <p:pRg st="3" end="3"/>
                                            </p:txEl>
                                          </p:spTgt>
                                        </p:tgtEl>
                                        <p:attrNameLst>
                                          <p:attrName>style.visibility</p:attrName>
                                        </p:attrNameLst>
                                      </p:cBhvr>
                                      <p:to>
                                        <p:strVal val="visible"/>
                                      </p:to>
                                    </p:set>
                                    <p:anim calcmode="lin" valueType="num">
                                      <p:cBhvr additive="base">
                                        <p:cTn id="21"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0243">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3">
                                            <p:txEl>
                                              <p:pRg st="3" end="3"/>
                                            </p:txEl>
                                          </p:spTgt>
                                        </p:tgtEl>
                                        <p:attrNameLst>
                                          <p:attrName>ppt_c</p:attrName>
                                        </p:attrNameLst>
                                      </p:cBhvr>
                                      <p:to>
                                        <a:schemeClr val="folHlink"/>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 calcmode="lin" valueType="num">
                                      <p:cBhvr additive="base">
                                        <p:cTn id="27"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0243">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3">
                                            <p:txEl>
                                              <p:pRg st="4" end="4"/>
                                            </p:txEl>
                                          </p:spTgt>
                                        </p:tgtEl>
                                        <p:attrNameLst>
                                          <p:attrName>ppt_c</p:attrName>
                                        </p:attrNameLst>
                                      </p:cBhvr>
                                      <p:to>
                                        <a:schemeClr val="folHlink"/>
                                      </p:to>
                                    </p:animClr>
                                  </p:subTnLst>
                                </p:cTn>
                              </p:par>
                              <p:par>
                                <p:cTn id="29" presetID="2" presetClass="entr" presetSubtype="8" fill="hold" grpId="0" nodeType="withEffect">
                                  <p:stCondLst>
                                    <p:cond delay="0"/>
                                  </p:stCondLst>
                                  <p:childTnLst>
                                    <p:set>
                                      <p:cBhvr>
                                        <p:cTn id="30" dur="1" fill="hold">
                                          <p:stCondLst>
                                            <p:cond delay="0"/>
                                          </p:stCondLst>
                                        </p:cTn>
                                        <p:tgtEl>
                                          <p:spTgt spid="10243">
                                            <p:txEl>
                                              <p:pRg st="5" end="5"/>
                                            </p:txEl>
                                          </p:spTgt>
                                        </p:tgtEl>
                                        <p:attrNameLst>
                                          <p:attrName>style.visibility</p:attrName>
                                        </p:attrNameLst>
                                      </p:cBhvr>
                                      <p:to>
                                        <p:strVal val="visible"/>
                                      </p:to>
                                    </p:set>
                                    <p:anim calcmode="lin" valueType="num">
                                      <p:cBhvr additive="base">
                                        <p:cTn id="31"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3">
                                            <p:txEl>
                                              <p:pRg st="5" end="5"/>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1A8A132-76C7-4A85-B410-8279157A4C2E}"/>
              </a:ext>
            </a:extLst>
          </p:cNvPr>
          <p:cNvSpPr>
            <a:spLocks noGrp="1" noChangeArrowheads="1"/>
          </p:cNvSpPr>
          <p:nvPr>
            <p:ph type="title"/>
          </p:nvPr>
        </p:nvSpPr>
        <p:spPr/>
        <p:txBody>
          <a:bodyPr/>
          <a:lstStyle/>
          <a:p>
            <a:pPr fontAlgn="auto">
              <a:spcAft>
                <a:spcPts val="0"/>
              </a:spcAft>
              <a:defRPr/>
            </a:pPr>
            <a:r>
              <a:rPr lang="en-US" altLang="en-US"/>
              <a:t>Causes of Pain</a:t>
            </a:r>
          </a:p>
        </p:txBody>
      </p:sp>
      <p:sp>
        <p:nvSpPr>
          <p:cNvPr id="11267" name="Rectangle 3">
            <a:extLst>
              <a:ext uri="{FF2B5EF4-FFF2-40B4-BE49-F238E27FC236}">
                <a16:creationId xmlns:a16="http://schemas.microsoft.com/office/drawing/2014/main" id="{85B23D16-330D-4537-AD82-3F04EB252F0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Cutaneous</a:t>
            </a:r>
          </a:p>
          <a:p>
            <a:pPr lvl="2"/>
            <a:r>
              <a:rPr lang="en-US" altLang="en-US" sz="2400" dirty="0"/>
              <a:t>Direct stimulation to skin (cut)</a:t>
            </a:r>
          </a:p>
          <a:p>
            <a:pPr lvl="1"/>
            <a:r>
              <a:rPr lang="en-US" altLang="en-US" dirty="0"/>
              <a:t>Somatic</a:t>
            </a:r>
          </a:p>
          <a:p>
            <a:pPr lvl="2"/>
            <a:r>
              <a:rPr lang="en-US" altLang="en-US" sz="2400" dirty="0"/>
              <a:t>From </a:t>
            </a:r>
            <a:r>
              <a:rPr lang="en-US" altLang="en-US" sz="2400" dirty="0" err="1"/>
              <a:t>musculo</a:t>
            </a:r>
            <a:r>
              <a:rPr lang="en-US" altLang="en-US" sz="2400" dirty="0"/>
              <a:t>-skeletal system (sprained muscle)</a:t>
            </a:r>
          </a:p>
          <a:p>
            <a:pPr lvl="1"/>
            <a:r>
              <a:rPr lang="en-US" altLang="en-US" dirty="0"/>
              <a:t>Visceral</a:t>
            </a:r>
          </a:p>
          <a:p>
            <a:pPr lvl="2"/>
            <a:r>
              <a:rPr lang="en-US" altLang="en-US" sz="2400" dirty="0"/>
              <a:t>Arising from hollow organs (appendicitis)</a:t>
            </a:r>
          </a:p>
          <a:p>
            <a:pPr lvl="1"/>
            <a:r>
              <a:rPr lang="en-US" altLang="en-US" dirty="0"/>
              <a:t>Neuropathic</a:t>
            </a:r>
          </a:p>
          <a:p>
            <a:pPr lvl="2"/>
            <a:r>
              <a:rPr lang="en-US" altLang="en-US" sz="2400" dirty="0"/>
              <a:t>Damage  to nervous system</a:t>
            </a:r>
          </a:p>
          <a:p>
            <a:pPr lvl="1"/>
            <a:r>
              <a:rPr lang="en-US" altLang="en-US" dirty="0"/>
              <a:t>Referred</a:t>
            </a:r>
          </a:p>
          <a:p>
            <a:pPr lvl="2"/>
            <a:r>
              <a:rPr lang="en-US" altLang="en-US" sz="2400" dirty="0"/>
              <a:t>Pain arising from someplace else in body</a:t>
            </a:r>
          </a:p>
          <a:p>
            <a:pPr lvl="2"/>
            <a:endParaRPr lang="en-US" altLang="en-US" dirty="0"/>
          </a:p>
          <a:p>
            <a:pPr>
              <a:buFontTx/>
              <a:buBlip>
                <a:blip r:embed="rId2"/>
              </a:buBlip>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0" end="0"/>
                                            </p:txEl>
                                          </p:spTgt>
                                        </p:tgtEl>
                                        <p:attrNameLst>
                                          <p:attrName>ppt_c</p:attrName>
                                        </p:attrNameLst>
                                      </p:cBhvr>
                                      <p:to>
                                        <a:schemeClr val="folHlink"/>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2" end="2"/>
                                            </p:txEl>
                                          </p:spTgt>
                                        </p:tgtEl>
                                        <p:attrNameLst>
                                          <p:attrName>ppt_c</p:attrName>
                                        </p:attrNameLst>
                                      </p:cBhvr>
                                      <p:to>
                                        <a:schemeClr val="folHlink"/>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3" end="3"/>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4" end="4"/>
                                            </p:txEl>
                                          </p:spTgt>
                                        </p:tgtEl>
                                        <p:attrNameLst>
                                          <p:attrName>ppt_c</p:attrName>
                                        </p:attrNameLst>
                                      </p:cBhvr>
                                      <p:to>
                                        <a:schemeClr val="folHlink"/>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5" end="5"/>
                                            </p:txEl>
                                          </p:spTgt>
                                        </p:tgtEl>
                                        <p:attrNameLst>
                                          <p:attrName>ppt_c</p:attrName>
                                        </p:attrNameLst>
                                      </p:cBhvr>
                                      <p:to>
                                        <a:schemeClr val="folHlink"/>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267">
                                            <p:txEl>
                                              <p:pRg st="6" end="6"/>
                                            </p:txEl>
                                          </p:spTgt>
                                        </p:tgtEl>
                                        <p:attrNameLst>
                                          <p:attrName>style.visibility</p:attrName>
                                        </p:attrNameLst>
                                      </p:cBhvr>
                                      <p:to>
                                        <p:strVal val="visible"/>
                                      </p:to>
                                    </p:set>
                                    <p:anim calcmode="lin" valueType="num">
                                      <p:cBhvr additive="base">
                                        <p:cTn id="43"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267">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6" end="6"/>
                                            </p:txEl>
                                          </p:spTgt>
                                        </p:tgtEl>
                                        <p:attrNameLst>
                                          <p:attrName>ppt_c</p:attrName>
                                        </p:attrNameLst>
                                      </p:cBhvr>
                                      <p:to>
                                        <a:schemeClr val="folHlink"/>
                                      </p:to>
                                    </p:animClr>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1267">
                                            <p:txEl>
                                              <p:pRg st="7" end="7"/>
                                            </p:txEl>
                                          </p:spTgt>
                                        </p:tgtEl>
                                        <p:attrNameLst>
                                          <p:attrName>style.visibility</p:attrName>
                                        </p:attrNameLst>
                                      </p:cBhvr>
                                      <p:to>
                                        <p:strVal val="visible"/>
                                      </p:to>
                                    </p:set>
                                    <p:anim calcmode="lin" valueType="num">
                                      <p:cBhvr additive="base">
                                        <p:cTn id="49"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1267">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7" end="7"/>
                                            </p:txEl>
                                          </p:spTgt>
                                        </p:tgtEl>
                                        <p:attrNameLst>
                                          <p:attrName>ppt_c</p:attrName>
                                        </p:attrNameLst>
                                      </p:cBhvr>
                                      <p:to>
                                        <a:schemeClr val="folHlink"/>
                                      </p:to>
                                    </p:animClr>
                                  </p:sub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1267">
                                            <p:txEl>
                                              <p:pRg st="8" end="8"/>
                                            </p:txEl>
                                          </p:spTgt>
                                        </p:tgtEl>
                                        <p:attrNameLst>
                                          <p:attrName>style.visibility</p:attrName>
                                        </p:attrNameLst>
                                      </p:cBhvr>
                                      <p:to>
                                        <p:strVal val="visible"/>
                                      </p:to>
                                    </p:set>
                                    <p:anim calcmode="lin" valueType="num">
                                      <p:cBhvr additive="base">
                                        <p:cTn id="55" dur="500" fill="hold"/>
                                        <p:tgtEl>
                                          <p:spTgt spid="1126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1267">
                                            <p:txEl>
                                              <p:pRg st="8" end="8"/>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8" end="8"/>
                                            </p:txEl>
                                          </p:spTgt>
                                        </p:tgtEl>
                                        <p:attrNameLst>
                                          <p:attrName>ppt_c</p:attrName>
                                        </p:attrNameLst>
                                      </p:cBhvr>
                                      <p:to>
                                        <a:schemeClr val="folHlink"/>
                                      </p:to>
                                    </p:animClr>
                                  </p:sub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1267">
                                            <p:txEl>
                                              <p:pRg st="9" end="9"/>
                                            </p:txEl>
                                          </p:spTgt>
                                        </p:tgtEl>
                                        <p:attrNameLst>
                                          <p:attrName>style.visibility</p:attrName>
                                        </p:attrNameLst>
                                      </p:cBhvr>
                                      <p:to>
                                        <p:strVal val="visible"/>
                                      </p:to>
                                    </p:set>
                                    <p:anim calcmode="lin" valueType="num">
                                      <p:cBhvr additive="base">
                                        <p:cTn id="61" dur="500" fill="hold"/>
                                        <p:tgtEl>
                                          <p:spTgt spid="11267">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1267">
                                            <p:txEl>
                                              <p:pRg st="9" end="9"/>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9" end="9"/>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bldLvl="3"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9D42AA55-4323-4BE6-B246-C4C904B7DDAB}"/>
              </a:ext>
            </a:extLst>
          </p:cNvPr>
          <p:cNvSpPr>
            <a:spLocks noGrp="1" noChangeArrowheads="1"/>
          </p:cNvSpPr>
          <p:nvPr>
            <p:ph type="title"/>
          </p:nvPr>
        </p:nvSpPr>
        <p:spPr/>
        <p:txBody>
          <a:bodyPr/>
          <a:lstStyle/>
          <a:p>
            <a:pPr fontAlgn="auto">
              <a:spcAft>
                <a:spcPts val="0"/>
              </a:spcAft>
              <a:defRPr/>
            </a:pPr>
            <a:r>
              <a:rPr lang="en-US" altLang="en-US"/>
              <a:t>Descriptions of pain</a:t>
            </a:r>
          </a:p>
        </p:txBody>
      </p:sp>
      <p:sp>
        <p:nvSpPr>
          <p:cNvPr id="37891" name="Rectangle 3">
            <a:extLst>
              <a:ext uri="{FF2B5EF4-FFF2-40B4-BE49-F238E27FC236}">
                <a16:creationId xmlns:a16="http://schemas.microsoft.com/office/drawing/2014/main" id="{F177FB19-C196-4080-8C2F-E31373085D6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Chronic:  occurring over a long period of time</a:t>
            </a:r>
          </a:p>
          <a:p>
            <a:pPr lvl="1"/>
            <a:r>
              <a:rPr lang="en-US" altLang="en-US" dirty="0"/>
              <a:t>Acute: sudden, brief onset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7891">
                                            <p:txEl>
                                              <p:pRg st="0" end="0"/>
                                            </p:txEl>
                                          </p:spTgt>
                                        </p:tgtEl>
                                        <p:attrNameLst>
                                          <p:attrName>ppt_c</p:attrName>
                                        </p:attrNameLst>
                                      </p:cBhvr>
                                      <p:to>
                                        <a:schemeClr val="folHlink"/>
                                      </p:to>
                                    </p:animClr>
                                  </p:subTnLst>
                                </p:cTn>
                              </p:par>
                              <p:par>
                                <p:cTn id="9" presetID="2" presetClass="entr" presetSubtype="3" fill="hold" grpId="0" nodeType="with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anim calcmode="lin" valueType="num">
                                      <p:cBhvr additive="base">
                                        <p:cTn id="11" dur="500" fill="hold"/>
                                        <p:tgtEl>
                                          <p:spTgt spid="3789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7891">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7891">
                                            <p:txEl>
                                              <p:pRg st="1" end="1"/>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7F58C2F-B414-49FB-A685-FC4FFC081602}"/>
              </a:ext>
            </a:extLst>
          </p:cNvPr>
          <p:cNvSpPr>
            <a:spLocks noGrp="1" noChangeArrowheads="1"/>
          </p:cNvSpPr>
          <p:nvPr>
            <p:ph type="title"/>
          </p:nvPr>
        </p:nvSpPr>
        <p:spPr/>
        <p:txBody>
          <a:bodyPr/>
          <a:lstStyle/>
          <a:p>
            <a:pPr fontAlgn="auto">
              <a:spcAft>
                <a:spcPts val="0"/>
              </a:spcAft>
              <a:defRPr/>
            </a:pPr>
            <a:r>
              <a:rPr lang="en-US" altLang="en-US"/>
              <a:t>Visual Analog Scale</a:t>
            </a:r>
          </a:p>
        </p:txBody>
      </p:sp>
      <p:sp>
        <p:nvSpPr>
          <p:cNvPr id="17411" name="Rectangle 3">
            <a:extLst>
              <a:ext uri="{FF2B5EF4-FFF2-40B4-BE49-F238E27FC236}">
                <a16:creationId xmlns:a16="http://schemas.microsoft.com/office/drawing/2014/main" id="{5E776356-8DF2-47F4-90EB-03B17AC10C0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This is a line 10 cm. long (about 4 inches) that is divided into ten divisions.  Patients are asked to show the amount of pain on a 1-10 scale.</a:t>
            </a:r>
          </a:p>
          <a:p>
            <a:pPr lvl="1"/>
            <a:r>
              <a:rPr lang="en-US" altLang="en-US" dirty="0"/>
              <a:t>Researchers say that patients cannot function with a scale with more than ten points.</a:t>
            </a:r>
          </a:p>
          <a:p>
            <a:pPr>
              <a:buFontTx/>
              <a:buNone/>
            </a:pPr>
            <a:endParaRPr lang="en-US" altLang="en-US" dirty="0"/>
          </a:p>
          <a:p>
            <a:pPr>
              <a:buFontTx/>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7411">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7411">
                                            <p:txEl>
                                              <p:pRg st="1" end="1"/>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219F802-5D27-461A-8974-4F7EAA4844A1}"/>
              </a:ext>
            </a:extLst>
          </p:cNvPr>
          <p:cNvSpPr>
            <a:spLocks noGrp="1" noChangeArrowheads="1"/>
          </p:cNvSpPr>
          <p:nvPr>
            <p:ph type="title"/>
          </p:nvPr>
        </p:nvSpPr>
        <p:spPr/>
        <p:txBody>
          <a:bodyPr/>
          <a:lstStyle/>
          <a:p>
            <a:pPr fontAlgn="auto">
              <a:spcAft>
                <a:spcPts val="0"/>
              </a:spcAft>
              <a:defRPr/>
            </a:pPr>
            <a:r>
              <a:rPr lang="en-US" altLang="en-US" dirty="0"/>
              <a:t>PQRST</a:t>
            </a:r>
          </a:p>
        </p:txBody>
      </p:sp>
      <p:sp>
        <p:nvSpPr>
          <p:cNvPr id="20483" name="Rectangle 3">
            <a:extLst>
              <a:ext uri="{FF2B5EF4-FFF2-40B4-BE49-F238E27FC236}">
                <a16:creationId xmlns:a16="http://schemas.microsoft.com/office/drawing/2014/main" id="{A8FA6599-9A14-43F1-8DFD-DED2BB493EA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dirty="0"/>
              <a:t>This mnemonic is devised to show the steps in pain assessment:</a:t>
            </a:r>
          </a:p>
          <a:p>
            <a:pPr lvl="1"/>
            <a:r>
              <a:rPr lang="en-US" altLang="en-US" dirty="0"/>
              <a:t>Provoking factors</a:t>
            </a:r>
          </a:p>
          <a:p>
            <a:pPr lvl="1"/>
            <a:r>
              <a:rPr lang="en-US" altLang="en-US" dirty="0"/>
              <a:t>Quality</a:t>
            </a:r>
          </a:p>
          <a:p>
            <a:pPr lvl="1"/>
            <a:r>
              <a:rPr lang="en-US" altLang="en-US" dirty="0"/>
              <a:t>Region/Radiation</a:t>
            </a:r>
          </a:p>
          <a:p>
            <a:pPr lvl="1"/>
            <a:r>
              <a:rPr lang="en-US" altLang="en-US" dirty="0"/>
              <a:t>Severity/Symptoms</a:t>
            </a:r>
          </a:p>
          <a:p>
            <a:pPr lvl="1"/>
            <a:r>
              <a:rPr lang="en-US" altLang="en-US" dirty="0"/>
              <a:t>Timing</a:t>
            </a:r>
          </a:p>
          <a:p>
            <a:pPr>
              <a:buFont typeface="Candid" pitchFamily="82" charset="2"/>
              <a:buNone/>
            </a:pPr>
            <a:endParaRPr lang="en-US" altLang="en-US" dirty="0"/>
          </a:p>
          <a:p>
            <a:pPr>
              <a:buFont typeface="Candid" pitchFamily="82" charset="2"/>
              <a:buChar char="L"/>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0483">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0483">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0483">
                                            <p:txEl>
                                              <p:pRg st="2" end="2"/>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0483">
                                            <p:txEl>
                                              <p:pRg st="3" end="3"/>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 calcmode="lin" valueType="num">
                                      <p:cBhvr additive="base">
                                        <p:cTn id="31"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3">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0483">
                                            <p:txEl>
                                              <p:pRg st="4" end="4"/>
                                            </p:txEl>
                                          </p:spTgt>
                                        </p:tgtEl>
                                        <p:attrNameLst>
                                          <p:attrName>ppt_c</p:attrName>
                                        </p:attrNameLst>
                                      </p:cBhvr>
                                      <p:to>
                                        <a:schemeClr val="folHlink"/>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83">
                                            <p:txEl>
                                              <p:pRg st="5" end="5"/>
                                            </p:txEl>
                                          </p:spTgt>
                                        </p:tgtEl>
                                        <p:attrNameLst>
                                          <p:attrName>style.visibility</p:attrName>
                                        </p:attrNameLst>
                                      </p:cBhvr>
                                      <p:to>
                                        <p:strVal val="visible"/>
                                      </p:to>
                                    </p:set>
                                    <p:anim calcmode="lin" valueType="num">
                                      <p:cBhvr additive="base">
                                        <p:cTn id="37"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3">
                                            <p:txEl>
                                              <p:pRg st="5" end="5"/>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0483">
                                            <p:txEl>
                                              <p:pRg st="5" end="5"/>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bldLvl="3" autoUpdateAnimBg="0"/>
    </p:bldLst>
  </p:timing>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sharepoint/v3"/>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05d88611-e516-4d1a-b12e-39107e78b3d0"/>
    <ds:schemaRef ds:uri="http://www.w3.org/XML/1998/namespace"/>
    <ds:schemaRef ds:uri="56ea17bb-c96d-4826-b465-01eec0dd23dd"/>
    <ds:schemaRef ds:uri="http://purl.org/dc/dcmitype/"/>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69</TotalTime>
  <Words>708</Words>
  <Application>Microsoft Office PowerPoint</Application>
  <PresentationFormat>Widescreen</PresentationFormat>
  <Paragraphs>137</Paragraphs>
  <Slides>22</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22</vt:i4>
      </vt:variant>
    </vt:vector>
  </HeadingPairs>
  <TitlesOfParts>
    <vt:vector size="33" baseType="lpstr">
      <vt:lpstr>Calibri</vt:lpstr>
      <vt:lpstr>Arial</vt:lpstr>
      <vt:lpstr>Open Sans</vt:lpstr>
      <vt:lpstr>Open Sans SemiBold</vt:lpstr>
      <vt:lpstr>.AppleSystemUIFont</vt:lpstr>
      <vt:lpstr>Wingdings</vt:lpstr>
      <vt:lpstr>Candid</vt:lpstr>
      <vt:lpstr>Wingdings 3</vt:lpstr>
      <vt:lpstr>2_Office Theme</vt:lpstr>
      <vt:lpstr>3_Office Theme</vt:lpstr>
      <vt:lpstr>4_Office Theme</vt:lpstr>
      <vt:lpstr>PowerPoint Presentation</vt:lpstr>
      <vt:lpstr>PowerPoint Presentation</vt:lpstr>
      <vt:lpstr>What is pain?</vt:lpstr>
      <vt:lpstr>Pathophysiology</vt:lpstr>
      <vt:lpstr>Components of Pain</vt:lpstr>
      <vt:lpstr>Causes of Pain</vt:lpstr>
      <vt:lpstr>Descriptions of pain</vt:lpstr>
      <vt:lpstr>Visual Analog Scale</vt:lpstr>
      <vt:lpstr>PQRST</vt:lpstr>
      <vt:lpstr>PQRST</vt:lpstr>
      <vt:lpstr>Be aware</vt:lpstr>
      <vt:lpstr>Pain Management</vt:lpstr>
      <vt:lpstr>Pharmacologic interventions</vt:lpstr>
      <vt:lpstr>Pharmacologic interventions</vt:lpstr>
      <vt:lpstr>Precautions to giving pain medications </vt:lpstr>
      <vt:lpstr>Routes of medication administration</vt:lpstr>
      <vt:lpstr>WHO Pain Ladder</vt:lpstr>
      <vt:lpstr>Placebos</vt:lpstr>
      <vt:lpstr>Non-pharmacologic interventions</vt:lpstr>
      <vt:lpstr>JCAHO Standards for Pain Management</vt:lpstr>
      <vt:lpstr>Endnote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19</cp:revision>
  <cp:lastPrinted>2017-07-07T16:17:37Z</cp:lastPrinted>
  <dcterms:created xsi:type="dcterms:W3CDTF">2017-07-11T23:58:30Z</dcterms:created>
  <dcterms:modified xsi:type="dcterms:W3CDTF">2017-07-21T15:41:18Z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