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6"/>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50" r:id="rId29"/>
    <p:sldId id="344" r:id="rId30"/>
    <p:sldId id="345" r:id="rId31"/>
    <p:sldId id="346" r:id="rId32"/>
    <p:sldId id="347" r:id="rId33"/>
    <p:sldId id="348" r:id="rId34"/>
    <p:sldId id="349"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Personal Management</a:t>
            </a:r>
          </a:p>
          <a:p>
            <a:pPr lvl="1"/>
            <a:r>
              <a:rPr lang="en-US" dirty="0"/>
              <a:t>Management Information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3" y="870012"/>
            <a:ext cx="10809185" cy="5468643"/>
          </a:xfrm>
        </p:spPr>
        <p:txBody>
          <a:bodyPr/>
          <a:lstStyle/>
          <a:p>
            <a:pPr marL="0" lvl="1" indent="0">
              <a:buNone/>
            </a:pPr>
            <a:endParaRPr lang="en-US" dirty="0"/>
          </a:p>
          <a:p>
            <a:pPr lvl="1"/>
            <a:r>
              <a:rPr lang="en-US" dirty="0">
                <a:cs typeface="Times New Roman" pitchFamily="18" charset="0"/>
              </a:rPr>
              <a:t>The</a:t>
            </a:r>
            <a:r>
              <a:rPr lang="en-US" b="1" dirty="0">
                <a:cs typeface="Times New Roman" pitchFamily="18" charset="0"/>
              </a:rPr>
              <a:t> S.M.A.R.T. </a:t>
            </a:r>
            <a:r>
              <a:rPr lang="en-US" dirty="0">
                <a:cs typeface="Times New Roman" pitchFamily="18" charset="0"/>
              </a:rPr>
              <a:t>Guidelines help you to set effective goals.</a:t>
            </a:r>
          </a:p>
          <a:p>
            <a:pPr lvl="1"/>
            <a:endParaRPr lang="en-US" dirty="0">
              <a:cs typeface="Times New Roman" pitchFamily="18" charset="0"/>
            </a:endParaRPr>
          </a:p>
          <a:p>
            <a:pPr lvl="1"/>
            <a:r>
              <a:rPr lang="en-US" b="1" dirty="0">
                <a:cs typeface="Times New Roman" pitchFamily="18" charset="0"/>
              </a:rPr>
              <a:t>S = Specific -</a:t>
            </a:r>
            <a:r>
              <a:rPr lang="en-US" dirty="0">
                <a:cs typeface="Times New Roman" pitchFamily="18" charset="0"/>
              </a:rPr>
              <a:t> Make your goal very precise. For example, a goal of graduating from high school is too general. Specify how this will be accomplished. (Study more in order to receive better grades.)</a:t>
            </a:r>
          </a:p>
          <a:p>
            <a:pPr lvl="1"/>
            <a:endParaRPr lang="en-US" dirty="0">
              <a:cs typeface="Times New Roman" pitchFamily="18" charset="0"/>
            </a:endParaRPr>
          </a:p>
          <a:p>
            <a:pPr lvl="1"/>
            <a:r>
              <a:rPr lang="en-US" b="1" dirty="0">
                <a:cs typeface="Times New Roman" pitchFamily="18" charset="0"/>
              </a:rPr>
              <a:t>M = Measurable - </a:t>
            </a:r>
            <a:r>
              <a:rPr lang="en-US" dirty="0">
                <a:cs typeface="Times New Roman" pitchFamily="18" charset="0"/>
              </a:rPr>
              <a:t>Make your goal one that can be measured with numbers to see if you have hit it. Establish criteria for how a goal is to be achieved. Measurable does not refer to a timeline; it means determining a way to measure your success in completing the long-range goal. </a:t>
            </a:r>
          </a:p>
          <a:p>
            <a:pPr marL="0" lvl="1" indent="0">
              <a:buNone/>
            </a:pPr>
            <a:endParaRPr lang="en-US" dirty="0"/>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The</a:t>
            </a:r>
            <a:r>
              <a:rPr lang="en-US" b="1" dirty="0">
                <a:cs typeface="Times New Roman" pitchFamily="18" charset="0"/>
              </a:rPr>
              <a:t> S.M.A.R.T. </a:t>
            </a:r>
            <a:r>
              <a:rPr lang="en-US" dirty="0">
                <a:cs typeface="Times New Roman" pitchFamily="18" charset="0"/>
              </a:rPr>
              <a:t>Guidelines help you to set effective goals. </a:t>
            </a:r>
            <a:endParaRPr lang="en-US" b="1" dirty="0">
              <a:cs typeface="Times New Roman" pitchFamily="18" charset="0"/>
            </a:endParaRPr>
          </a:p>
          <a:p>
            <a:pPr lvl="1"/>
            <a:endParaRPr lang="en-US" dirty="0">
              <a:cs typeface="Times New Roman" pitchFamily="18" charset="0"/>
            </a:endParaRPr>
          </a:p>
          <a:p>
            <a:pPr lvl="1"/>
            <a:r>
              <a:rPr lang="en-US" b="1" dirty="0">
                <a:cs typeface="Times New Roman" pitchFamily="18" charset="0"/>
              </a:rPr>
              <a:t>A = Achievable -</a:t>
            </a:r>
            <a:r>
              <a:rPr lang="en-US" dirty="0">
                <a:cs typeface="Times New Roman" pitchFamily="18" charset="0"/>
              </a:rPr>
              <a:t> Make your goal something you can accomplish. Be proactive in taking action that will result in reaching the desired goal.</a:t>
            </a:r>
          </a:p>
          <a:p>
            <a:pPr lvl="1"/>
            <a:endParaRPr lang="en-US" dirty="0">
              <a:cs typeface="Times New Roman" pitchFamily="18" charset="0"/>
            </a:endParaRPr>
          </a:p>
          <a:p>
            <a:pPr lvl="1"/>
            <a:r>
              <a:rPr lang="en-US" b="1" dirty="0">
                <a:cs typeface="Times New Roman" pitchFamily="18" charset="0"/>
              </a:rPr>
              <a:t>R = Realistic -</a:t>
            </a:r>
            <a:r>
              <a:rPr lang="en-US" dirty="0">
                <a:cs typeface="Times New Roman" pitchFamily="18" charset="0"/>
              </a:rPr>
              <a:t> Make your goal something in the realm of possibility. </a:t>
            </a:r>
          </a:p>
          <a:p>
            <a:pPr lvl="1"/>
            <a:endParaRPr lang="en-US" dirty="0">
              <a:cs typeface="Times New Roman" pitchFamily="18" charset="0"/>
            </a:endParaRPr>
          </a:p>
          <a:p>
            <a:pPr lvl="1"/>
            <a:r>
              <a:rPr lang="en-US" b="1" dirty="0">
                <a:cs typeface="Times New Roman" pitchFamily="18" charset="0"/>
              </a:rPr>
              <a:t>T = Timely -</a:t>
            </a:r>
            <a:r>
              <a:rPr lang="en-US" dirty="0">
                <a:cs typeface="Times New Roman" pitchFamily="18" charset="0"/>
              </a:rPr>
              <a:t> Make your goal have a time limit or target. Allow reasonable time to complete each goal, but not so much time that you lose focus or motivation.</a:t>
            </a:r>
          </a:p>
          <a:p>
            <a:pPr lvl="1"/>
            <a:endParaRPr lang="en-US" dirty="0"/>
          </a:p>
        </p:txBody>
      </p:sp>
    </p:spTree>
    <p:extLst>
      <p:ext uri="{BB962C8B-B14F-4D97-AF65-F5344CB8AC3E}">
        <p14:creationId xmlns:p14="http://schemas.microsoft.com/office/powerpoint/2010/main" val="2234430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Short-Term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02664"/>
            <a:ext cx="11055750" cy="4734318"/>
          </a:xfrm>
        </p:spPr>
        <p:txBody>
          <a:bodyPr/>
          <a:lstStyle/>
          <a:p>
            <a:pPr lvl="1"/>
            <a:r>
              <a:rPr lang="en-US" b="1" dirty="0">
                <a:cs typeface="Times New Roman" pitchFamily="18" charset="0"/>
              </a:rPr>
              <a:t>Short-Term Goals </a:t>
            </a:r>
            <a:r>
              <a:rPr lang="en-US" dirty="0">
                <a:cs typeface="Times New Roman" pitchFamily="18" charset="0"/>
              </a:rPr>
              <a:t>are goals you want to do in the </a:t>
            </a:r>
            <a:r>
              <a:rPr lang="en-US" i="1" dirty="0">
                <a:cs typeface="Times New Roman" pitchFamily="18" charset="0"/>
              </a:rPr>
              <a:t>near future</a:t>
            </a:r>
            <a:r>
              <a:rPr lang="en-US" dirty="0">
                <a:cs typeface="Times New Roman" pitchFamily="18" charset="0"/>
              </a:rPr>
              <a:t>. The near future can mean today, this week, this month, or even this year. </a:t>
            </a:r>
          </a:p>
          <a:p>
            <a:pPr marL="452628" lvl="1"/>
            <a:endParaRPr lang="en-US" dirty="0">
              <a:cs typeface="Times New Roman" pitchFamily="18" charset="0"/>
            </a:endParaRPr>
          </a:p>
          <a:p>
            <a:pPr lvl="1"/>
            <a:r>
              <a:rPr lang="en-US" b="1" dirty="0">
                <a:cs typeface="Times New Roman" pitchFamily="18" charset="0"/>
              </a:rPr>
              <a:t>Short-Term Goals </a:t>
            </a:r>
            <a:r>
              <a:rPr lang="en-US" dirty="0">
                <a:cs typeface="Times New Roman" pitchFamily="18" charset="0"/>
              </a:rPr>
              <a:t>are things you want to accomplish soon. Things that will take you a long time to accomplish are called long-term goals.  </a:t>
            </a:r>
          </a:p>
          <a:p>
            <a:pPr lvl="1"/>
            <a:endParaRPr lang="en-US" dirty="0">
              <a:cs typeface="Times New Roman" pitchFamily="18" charset="0"/>
            </a:endParaRPr>
          </a:p>
          <a:p>
            <a:pPr marL="0" lvl="1" indent="0">
              <a:buNone/>
            </a:pPr>
            <a:endParaRPr lang="en-US" dirty="0"/>
          </a:p>
        </p:txBody>
      </p:sp>
    </p:spTree>
    <p:extLst>
      <p:ext uri="{BB962C8B-B14F-4D97-AF65-F5344CB8AC3E}">
        <p14:creationId xmlns:p14="http://schemas.microsoft.com/office/powerpoint/2010/main" val="2123312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Long-Term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Long-Term Goals are something you want to accomplish in the future. Long-Term Goals require time and planning. They are not things you can do this week or even this year. Long-Term Goals are usually at least several years away.</a:t>
            </a:r>
          </a:p>
          <a:p>
            <a:pPr lvl="1"/>
            <a:endParaRPr lang="en-US" dirty="0"/>
          </a:p>
          <a:p>
            <a:pPr lvl="1"/>
            <a:r>
              <a:rPr lang="en-US" dirty="0"/>
              <a:t>Sometimes it takes many steps to complete Long-Term Goals. </a:t>
            </a:r>
          </a:p>
          <a:p>
            <a:pPr lvl="1"/>
            <a:endParaRPr lang="en-US" dirty="0"/>
          </a:p>
          <a:p>
            <a:pPr lvl="1"/>
            <a:r>
              <a:rPr lang="en-US" dirty="0"/>
              <a:t>Long-Term Goals are important for a successful career.</a:t>
            </a:r>
          </a:p>
          <a:p>
            <a:pPr marL="0" lvl="1" indent="0">
              <a:buNone/>
            </a:pPr>
            <a:endParaRPr lang="en-US" dirty="0"/>
          </a:p>
        </p:txBody>
      </p:sp>
    </p:spTree>
    <p:extLst>
      <p:ext uri="{BB962C8B-B14F-4D97-AF65-F5344CB8AC3E}">
        <p14:creationId xmlns:p14="http://schemas.microsoft.com/office/powerpoint/2010/main" val="3552257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1 - Short-Term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Short-Term Goals Activity.</a:t>
            </a:r>
          </a:p>
          <a:p>
            <a:pPr lvl="1"/>
            <a:endParaRPr lang="en-US" dirty="0"/>
          </a:p>
          <a:p>
            <a:pPr lvl="1"/>
            <a:r>
              <a:rPr lang="en-US" dirty="0"/>
              <a:t>As you work on your Activity 1 - Short-Term Goals, please complete the S.M.A.R.T. Questions to Ask Yourself  handout.</a:t>
            </a:r>
          </a:p>
          <a:p>
            <a:pPr marL="0" lvl="1" indent="0">
              <a:buNone/>
            </a:pPr>
            <a:endParaRPr lang="en-US" dirty="0"/>
          </a:p>
        </p:txBody>
      </p:sp>
    </p:spTree>
    <p:extLst>
      <p:ext uri="{BB962C8B-B14F-4D97-AF65-F5344CB8AC3E}">
        <p14:creationId xmlns:p14="http://schemas.microsoft.com/office/powerpoint/2010/main" val="732587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2 - Long-Term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Complete the Long-Term Goals Activity.</a:t>
            </a:r>
          </a:p>
          <a:p>
            <a:pPr lvl="1"/>
            <a:endParaRPr lang="en-US" dirty="0"/>
          </a:p>
          <a:p>
            <a:pPr lvl="1"/>
            <a:r>
              <a:rPr lang="en-US" dirty="0"/>
              <a:t>As you work on your Activity 2 - Long-Term Goals, please complete the S.M.A.R.T. Questions to Ask Yourself handout.</a:t>
            </a:r>
          </a:p>
          <a:p>
            <a:pPr marL="0" lvl="1" indent="0">
              <a:buNone/>
            </a:pPr>
            <a:r>
              <a:rPr lang="en-US" dirty="0"/>
              <a:t>.</a:t>
            </a:r>
          </a:p>
          <a:p>
            <a:pPr marL="0" lvl="1" indent="0">
              <a:buNone/>
            </a:pPr>
            <a:endParaRPr lang="en-US" dirty="0"/>
          </a:p>
        </p:txBody>
      </p:sp>
    </p:spTree>
    <p:extLst>
      <p:ext uri="{BB962C8B-B14F-4D97-AF65-F5344CB8AC3E}">
        <p14:creationId xmlns:p14="http://schemas.microsoft.com/office/powerpoint/2010/main" val="3609004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3 - Life Goals Collage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44707"/>
            <a:ext cx="11055750" cy="4734318"/>
          </a:xfrm>
        </p:spPr>
        <p:txBody>
          <a:bodyPr/>
          <a:lstStyle/>
          <a:p>
            <a:pPr lvl="1"/>
            <a:r>
              <a:rPr lang="en-US" dirty="0"/>
              <a:t>Complete the Activity 3 - Life Goals Collage.</a:t>
            </a:r>
          </a:p>
          <a:p>
            <a:pPr marL="0" lvl="1" indent="0">
              <a:buNone/>
            </a:pPr>
            <a:endParaRPr lang="en-US" dirty="0"/>
          </a:p>
        </p:txBody>
      </p:sp>
    </p:spTree>
    <p:extLst>
      <p:ext uri="{BB962C8B-B14F-4D97-AF65-F5344CB8AC3E}">
        <p14:creationId xmlns:p14="http://schemas.microsoft.com/office/powerpoint/2010/main" val="807827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Weekly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62462"/>
            <a:ext cx="11055750" cy="4734318"/>
          </a:xfrm>
        </p:spPr>
        <p:txBody>
          <a:bodyPr/>
          <a:lstStyle/>
          <a:p>
            <a:pPr lvl="1"/>
            <a:r>
              <a:rPr lang="en-US" dirty="0"/>
              <a:t>A planner is used to manage your time, prioritize assignments, and track grades for every six weeks during the academic school year.</a:t>
            </a:r>
          </a:p>
          <a:p>
            <a:pPr marL="0" lvl="1" indent="0">
              <a:buNone/>
            </a:pPr>
            <a:endParaRPr lang="en-US" dirty="0"/>
          </a:p>
        </p:txBody>
      </p:sp>
    </p:spTree>
    <p:extLst>
      <p:ext uri="{BB962C8B-B14F-4D97-AF65-F5344CB8AC3E}">
        <p14:creationId xmlns:p14="http://schemas.microsoft.com/office/powerpoint/2010/main" val="2635151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do You use Your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will use your S.M.A.R.T. Goals Planner to record monthly activities:</a:t>
            </a:r>
          </a:p>
          <a:p>
            <a:pPr lvl="1"/>
            <a:r>
              <a:rPr lang="en-US" dirty="0"/>
              <a:t>Holidays and Birthdays</a:t>
            </a:r>
          </a:p>
          <a:p>
            <a:pPr lvl="1"/>
            <a:r>
              <a:rPr lang="en-US" dirty="0"/>
              <a:t>Important Events</a:t>
            </a:r>
          </a:p>
          <a:p>
            <a:pPr lvl="1"/>
            <a:r>
              <a:rPr lang="en-US" dirty="0"/>
              <a:t>Games/Activities</a:t>
            </a:r>
          </a:p>
          <a:p>
            <a:pPr lvl="1"/>
            <a:r>
              <a:rPr lang="en-US" dirty="0"/>
              <a:t>Goal Setting </a:t>
            </a:r>
          </a:p>
          <a:p>
            <a:pPr lvl="1"/>
            <a:r>
              <a:rPr lang="en-US" dirty="0"/>
              <a:t>Appointments, Meetings, etc.</a:t>
            </a:r>
          </a:p>
          <a:p>
            <a:pPr marL="0" lvl="1" indent="0">
              <a:buNone/>
            </a:pPr>
            <a:endParaRPr lang="en-US" dirty="0"/>
          </a:p>
        </p:txBody>
      </p:sp>
    </p:spTree>
    <p:extLst>
      <p:ext uri="{BB962C8B-B14F-4D97-AF65-F5344CB8AC3E}">
        <p14:creationId xmlns:p14="http://schemas.microsoft.com/office/powerpoint/2010/main" val="252723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do You use Your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will use your S.M.A.R.T. Goals Planner to record weekly activities:</a:t>
            </a:r>
          </a:p>
          <a:p>
            <a:pPr lvl="1"/>
            <a:r>
              <a:rPr lang="en-US" dirty="0"/>
              <a:t>Weekly Goals </a:t>
            </a:r>
          </a:p>
          <a:p>
            <a:pPr lvl="1"/>
            <a:r>
              <a:rPr lang="en-US" dirty="0"/>
              <a:t>Homework Assignments</a:t>
            </a:r>
          </a:p>
          <a:p>
            <a:pPr lvl="1"/>
            <a:r>
              <a:rPr lang="en-US" dirty="0"/>
              <a:t>Tests and Quizzes</a:t>
            </a:r>
          </a:p>
          <a:p>
            <a:pPr lvl="1"/>
            <a:r>
              <a:rPr lang="en-US" dirty="0"/>
              <a:t>Projects</a:t>
            </a:r>
          </a:p>
          <a:p>
            <a:pPr lvl="1"/>
            <a:r>
              <a:rPr lang="en-US" dirty="0"/>
              <a:t>Tutoring</a:t>
            </a:r>
          </a:p>
          <a:p>
            <a:pPr lvl="1"/>
            <a:r>
              <a:rPr lang="en-US" dirty="0"/>
              <a:t>Work Time on Assignments</a:t>
            </a:r>
          </a:p>
          <a:p>
            <a:pPr marL="0" lvl="1" indent="0">
              <a:buNone/>
            </a:pPr>
            <a:endParaRPr lang="en-US" dirty="0"/>
          </a:p>
        </p:txBody>
      </p:sp>
    </p:spTree>
    <p:extLst>
      <p:ext uri="{BB962C8B-B14F-4D97-AF65-F5344CB8AC3E}">
        <p14:creationId xmlns:p14="http://schemas.microsoft.com/office/powerpoint/2010/main" val="73408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Planners are filled out each class period.</a:t>
            </a:r>
          </a:p>
          <a:p>
            <a:pPr lvl="1"/>
            <a:endParaRPr lang="en-US" dirty="0"/>
          </a:p>
          <a:p>
            <a:pPr lvl="1"/>
            <a:r>
              <a:rPr lang="en-US" dirty="0"/>
              <a:t>Write NO HW if no homework is given.</a:t>
            </a:r>
          </a:p>
          <a:p>
            <a:pPr lvl="1"/>
            <a:endParaRPr lang="en-US" dirty="0"/>
          </a:p>
          <a:p>
            <a:pPr lvl="1"/>
            <a:r>
              <a:rPr lang="en-US" dirty="0"/>
              <a:t>Feel free to color-code assignments, classes, days of the week, etc. </a:t>
            </a:r>
          </a:p>
          <a:p>
            <a:pPr marL="0" lvl="1" indent="0">
              <a:buNone/>
            </a:pPr>
            <a:endParaRPr lang="en-US" dirty="0"/>
          </a:p>
        </p:txBody>
      </p:sp>
    </p:spTree>
    <p:extLst>
      <p:ext uri="{BB962C8B-B14F-4D97-AF65-F5344CB8AC3E}">
        <p14:creationId xmlns:p14="http://schemas.microsoft.com/office/powerpoint/2010/main" val="3585115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Place stars, highlight, or underline major assignments, as well as your plan for completing them.</a:t>
            </a:r>
          </a:p>
          <a:p>
            <a:pPr lvl="1"/>
            <a:endParaRPr lang="en-US" dirty="0"/>
          </a:p>
          <a:p>
            <a:pPr lvl="1"/>
            <a:r>
              <a:rPr lang="en-US" dirty="0"/>
              <a:t>Include times and dates you need to study/work on assignments.</a:t>
            </a:r>
          </a:p>
          <a:p>
            <a:pPr marL="0" lvl="1" indent="0">
              <a:buNone/>
            </a:pPr>
            <a:endParaRPr lang="en-US" dirty="0"/>
          </a:p>
        </p:txBody>
      </p:sp>
    </p:spTree>
    <p:extLst>
      <p:ext uri="{BB962C8B-B14F-4D97-AF65-F5344CB8AC3E}">
        <p14:creationId xmlns:p14="http://schemas.microsoft.com/office/powerpoint/2010/main" val="846141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Set S.M.A.R.T. Goals: Specific, Measurable, Achievable, Realistic, and Timely.</a:t>
            </a:r>
          </a:p>
          <a:p>
            <a:pPr lvl="1"/>
            <a:endParaRPr lang="en-US" dirty="0"/>
          </a:p>
          <a:p>
            <a:pPr lvl="1"/>
            <a:r>
              <a:rPr lang="en-US" dirty="0"/>
              <a:t>Check off assignments that have been completed, rather than cross them off.</a:t>
            </a:r>
          </a:p>
          <a:p>
            <a:pPr lvl="1"/>
            <a:endParaRPr lang="en-US" dirty="0"/>
          </a:p>
          <a:p>
            <a:pPr lvl="1"/>
            <a:r>
              <a:rPr lang="en-US" dirty="0"/>
              <a:t>Set new goals, plan, or get ahead on an upcoming assignment.</a:t>
            </a:r>
          </a:p>
          <a:p>
            <a:pPr marL="0" lvl="1" indent="0">
              <a:buNone/>
            </a:pPr>
            <a:endParaRPr lang="en-US" dirty="0"/>
          </a:p>
        </p:txBody>
      </p:sp>
    </p:spTree>
    <p:extLst>
      <p:ext uri="{BB962C8B-B14F-4D97-AF65-F5344CB8AC3E}">
        <p14:creationId xmlns:p14="http://schemas.microsoft.com/office/powerpoint/2010/main" val="2770640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 Planner Expectations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Keep this planner in your binder/backpack.</a:t>
            </a:r>
          </a:p>
          <a:p>
            <a:pPr lvl="1"/>
            <a:endParaRPr lang="en-US" dirty="0"/>
          </a:p>
          <a:p>
            <a:pPr lvl="1"/>
            <a:r>
              <a:rPr lang="en-US" dirty="0"/>
              <a:t>Check your planner for assignments and tasks every night and every morning.</a:t>
            </a:r>
          </a:p>
          <a:p>
            <a:pPr lvl="1"/>
            <a:endParaRPr lang="en-US" dirty="0"/>
          </a:p>
          <a:p>
            <a:pPr lvl="1"/>
            <a:r>
              <a:rPr lang="en-US" dirty="0"/>
              <a:t>Check in with your school mentor every Wednesday .</a:t>
            </a:r>
          </a:p>
          <a:p>
            <a:pPr marL="0" lvl="1" indent="0">
              <a:buNone/>
            </a:pPr>
            <a:endParaRPr lang="en-US" dirty="0"/>
          </a:p>
        </p:txBody>
      </p:sp>
    </p:spTree>
    <p:extLst>
      <p:ext uri="{BB962C8B-B14F-4D97-AF65-F5344CB8AC3E}">
        <p14:creationId xmlns:p14="http://schemas.microsoft.com/office/powerpoint/2010/main" val="2488492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4 - Six Weeks S.M.A.R.T. Goals Planner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69643" y="1651239"/>
            <a:ext cx="11055750" cy="4734318"/>
          </a:xfrm>
        </p:spPr>
        <p:txBody>
          <a:bodyPr/>
          <a:lstStyle/>
          <a:p>
            <a:pPr lvl="1"/>
            <a:r>
              <a:rPr lang="en-US" dirty="0"/>
              <a:t>Complete your current Six Weeks S.M.A.R.T Goals Planner activity.</a:t>
            </a:r>
          </a:p>
          <a:p>
            <a:pPr marL="0" lvl="1" indent="0">
              <a:buNone/>
            </a:pPr>
            <a:endParaRPr lang="en-US" dirty="0"/>
          </a:p>
        </p:txBody>
      </p:sp>
    </p:spTree>
    <p:extLst>
      <p:ext uri="{BB962C8B-B14F-4D97-AF65-F5344CB8AC3E}">
        <p14:creationId xmlns:p14="http://schemas.microsoft.com/office/powerpoint/2010/main" val="293840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Mentor and Mentee Partnership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this lesson you will understand what a mentor is and what a mentee is. You will find a mentor on campus to help you (i.e., the mentee) stay focused on accomplishing your short-term goals, long-term goals, and S.M.A.R.T. Goals Planner during each six weeks period.</a:t>
            </a:r>
          </a:p>
          <a:p>
            <a:pPr marL="0" lvl="1" indent="0">
              <a:buNone/>
            </a:pPr>
            <a:endParaRPr lang="en-US" dirty="0"/>
          </a:p>
        </p:txBody>
      </p:sp>
    </p:spTree>
    <p:extLst>
      <p:ext uri="{BB962C8B-B14F-4D97-AF65-F5344CB8AC3E}">
        <p14:creationId xmlns:p14="http://schemas.microsoft.com/office/powerpoint/2010/main" val="3926856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Mentor?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mentor is a wise and trusted counselor or teacher. </a:t>
            </a:r>
          </a:p>
          <a:p>
            <a:pPr lvl="1"/>
            <a:endParaRPr lang="en-US" dirty="0"/>
          </a:p>
          <a:p>
            <a:pPr lvl="1"/>
            <a:r>
              <a:rPr lang="en-US" dirty="0"/>
              <a:t>A mentor is an influential senior sponsor or supporter. </a:t>
            </a:r>
          </a:p>
          <a:p>
            <a:pPr marL="0" lvl="1" indent="0">
              <a:buNone/>
            </a:pPr>
            <a:endParaRPr lang="en-US" dirty="0"/>
          </a:p>
        </p:txBody>
      </p:sp>
      <p:pic>
        <p:nvPicPr>
          <p:cNvPr id="4" name="Picture 3">
            <a:extLst>
              <a:ext uri="{FF2B5EF4-FFF2-40B4-BE49-F238E27FC236}">
                <a16:creationId xmlns:a16="http://schemas.microsoft.com/office/drawing/2014/main" id="{EC9B6B90-368B-4A60-A15D-62B9ADA922B1}"/>
              </a:ext>
            </a:extLst>
          </p:cNvPr>
          <p:cNvPicPr>
            <a:picLocks noChangeAspect="1"/>
          </p:cNvPicPr>
          <p:nvPr/>
        </p:nvPicPr>
        <p:blipFill>
          <a:blip r:embed="rId2"/>
          <a:stretch>
            <a:fillRect/>
          </a:stretch>
        </p:blipFill>
        <p:spPr>
          <a:xfrm>
            <a:off x="7089638" y="3938373"/>
            <a:ext cx="2274005" cy="1999661"/>
          </a:xfrm>
          <a:prstGeom prst="rect">
            <a:avLst/>
          </a:prstGeom>
        </p:spPr>
      </p:pic>
    </p:spTree>
    <p:extLst>
      <p:ext uri="{BB962C8B-B14F-4D97-AF65-F5344CB8AC3E}">
        <p14:creationId xmlns:p14="http://schemas.microsoft.com/office/powerpoint/2010/main" val="3821993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Mentee?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736544"/>
            <a:ext cx="11055750" cy="4734318"/>
          </a:xfrm>
        </p:spPr>
        <p:txBody>
          <a:bodyPr/>
          <a:lstStyle/>
          <a:p>
            <a:pPr lvl="1"/>
            <a:r>
              <a:rPr lang="en-US" dirty="0"/>
              <a:t>A mentee is a person who is guided by a mentor.</a:t>
            </a:r>
          </a:p>
          <a:p>
            <a:pPr marL="0" lvl="1" indent="0">
              <a:buNone/>
            </a:pPr>
            <a:endParaRPr lang="en-US" dirty="0"/>
          </a:p>
        </p:txBody>
      </p:sp>
      <p:pic>
        <p:nvPicPr>
          <p:cNvPr id="4" name="Picture 3">
            <a:extLst>
              <a:ext uri="{FF2B5EF4-FFF2-40B4-BE49-F238E27FC236}">
                <a16:creationId xmlns:a16="http://schemas.microsoft.com/office/drawing/2014/main" id="{B363E83D-0D96-4EE7-877E-18DA6E77E42A}"/>
              </a:ext>
            </a:extLst>
          </p:cNvPr>
          <p:cNvPicPr>
            <a:picLocks noChangeAspect="1"/>
          </p:cNvPicPr>
          <p:nvPr/>
        </p:nvPicPr>
        <p:blipFill>
          <a:blip r:embed="rId2"/>
          <a:stretch>
            <a:fillRect/>
          </a:stretch>
        </p:blipFill>
        <p:spPr>
          <a:xfrm>
            <a:off x="7338306" y="3220851"/>
            <a:ext cx="1583751" cy="2259662"/>
          </a:xfrm>
          <a:prstGeom prst="rect">
            <a:avLst/>
          </a:prstGeom>
        </p:spPr>
      </p:pic>
    </p:spTree>
    <p:extLst>
      <p:ext uri="{BB962C8B-B14F-4D97-AF65-F5344CB8AC3E}">
        <p14:creationId xmlns:p14="http://schemas.microsoft.com/office/powerpoint/2010/main" val="2457242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5 - Mentor and Mentee Partnership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598622" y="1633484"/>
            <a:ext cx="11055750" cy="4734318"/>
          </a:xfrm>
        </p:spPr>
        <p:txBody>
          <a:bodyPr/>
          <a:lstStyle/>
          <a:p>
            <a:pPr lvl="1"/>
            <a:r>
              <a:rPr lang="en-US" dirty="0"/>
              <a:t>Complete the Activity 5 - Personal Development Mentor and Mentee Partnership Agreement.</a:t>
            </a:r>
          </a:p>
          <a:p>
            <a:pPr marL="0" lvl="1" indent="0">
              <a:buNone/>
            </a:pPr>
            <a:endParaRPr lang="en-US" dirty="0"/>
          </a:p>
        </p:txBody>
      </p:sp>
    </p:spTree>
    <p:extLst>
      <p:ext uri="{BB962C8B-B14F-4D97-AF65-F5344CB8AC3E}">
        <p14:creationId xmlns:p14="http://schemas.microsoft.com/office/powerpoint/2010/main" val="478336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Presentation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80218"/>
            <a:ext cx="11055750" cy="4734318"/>
          </a:xfrm>
        </p:spPr>
        <p:txBody>
          <a:bodyPr/>
          <a:lstStyle/>
          <a:p>
            <a:pPr lvl="1"/>
            <a:r>
              <a:rPr lang="en-US" dirty="0"/>
              <a:t>Present your Activity 3 - Life Goals Collage.</a:t>
            </a:r>
          </a:p>
          <a:p>
            <a:pPr marL="0" lvl="1" indent="0">
              <a:buNone/>
            </a:pPr>
            <a:endParaRPr lang="en-US" dirty="0"/>
          </a:p>
        </p:txBody>
      </p:sp>
    </p:spTree>
    <p:extLst>
      <p:ext uri="{BB962C8B-B14F-4D97-AF65-F5344CB8AC3E}">
        <p14:creationId xmlns:p14="http://schemas.microsoft.com/office/powerpoint/2010/main" val="1729559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872639" y="699440"/>
            <a:ext cx="10059452" cy="876300"/>
          </a:xfrm>
        </p:spPr>
        <p:txBody>
          <a:bodyPr/>
          <a:lstStyle/>
          <a:p>
            <a:r>
              <a:rPr lang="en-US" dirty="0">
                <a:latin typeface="Open Sans SemiBold"/>
                <a:ea typeface="ヒラギノ角ゴ Pro W3" pitchFamily="-80" charset="-128"/>
                <a:cs typeface="Times New Roman" pitchFamily="18" charset="0"/>
              </a:rPr>
              <a:t>Objectives</a:t>
            </a:r>
            <a:br>
              <a:rPr lang="en-US" dirty="0">
                <a:latin typeface="Calibri" panose="020F0502020204030204" pitchFamily="34" charset="0"/>
                <a:ea typeface="ヒラギノ角ゴ Pro W3" pitchFamily="-80" charset="-128"/>
                <a:cs typeface="Times New Roman" pitchFamily="18" charset="0"/>
              </a:rPr>
            </a:b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46396" y="1875934"/>
            <a:ext cx="11055750" cy="4297658"/>
          </a:xfrm>
        </p:spPr>
        <p:txBody>
          <a:bodyPr/>
          <a:lstStyle/>
          <a:p>
            <a:pPr marL="800100" lvl="1" indent="-457200"/>
            <a:r>
              <a:rPr lang="en-US" dirty="0">
                <a:cs typeface="Times New Roman" pitchFamily="18" charset="0"/>
              </a:rPr>
              <a:t>In today’s lesson we will focus on what goal-setting is, explaining the benefits of goal-setting, and helping you determine your short-term goals and long-term goals during this academic year.</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Webster’s new compact office dictionary (2003). New York, NY: Houghton Mifflin Harcourt Publishing Co.   </a:t>
            </a:r>
          </a:p>
          <a:p>
            <a:pPr lvl="1"/>
            <a:endParaRPr lang="en-US" dirty="0"/>
          </a:p>
          <a:p>
            <a:pPr lvl="1"/>
            <a:r>
              <a:rPr lang="en-US" dirty="0"/>
              <a:t>Clipart.com </a:t>
            </a:r>
          </a:p>
          <a:p>
            <a:pPr marL="0" lvl="1" indent="0">
              <a:buNone/>
            </a:pPr>
            <a:endParaRPr lang="en-US" dirty="0"/>
          </a:p>
        </p:txBody>
      </p:sp>
    </p:spTree>
    <p:extLst>
      <p:ext uri="{BB962C8B-B14F-4D97-AF65-F5344CB8AC3E}">
        <p14:creationId xmlns:p14="http://schemas.microsoft.com/office/powerpoint/2010/main" val="313040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Personal Management?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Personal management is about mapping a plan for your life that will involve setting short-term and long-term goals and investigating different ways to reach those goals. Education, training, and experience all help make your goals become a reality. To achieve your goals, you must choose the best path and make a commitment to it, while remaining flexible enough to deal with changes and new opportunities.</a:t>
            </a:r>
            <a:endParaRPr lang="en-US" dirty="0">
              <a:ea typeface="ヒラギノ角ゴ Pro W3" pitchFamily="-80" charset="-128"/>
              <a:cs typeface="Times New Roman" pitchFamily="18" charset="0"/>
            </a:endParaRP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Goal-Setting?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Goal-setting is a powerful technique for helping you develop a solid foundation for future planning and organization. </a:t>
            </a:r>
          </a:p>
          <a:p>
            <a:pPr lvl="1"/>
            <a:r>
              <a:rPr lang="en-US" dirty="0">
                <a:cs typeface="Times New Roman" pitchFamily="18" charset="0"/>
              </a:rPr>
              <a:t>Goal-setting helps you to know where you want to concentrate and what to improve. </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Goals provide clarity and importance.</a:t>
            </a:r>
          </a:p>
          <a:p>
            <a:pPr lvl="1"/>
            <a:endParaRPr lang="en-US" dirty="0">
              <a:cs typeface="Times New Roman" pitchFamily="18" charset="0"/>
            </a:endParaRPr>
          </a:p>
          <a:p>
            <a:pPr lvl="1"/>
            <a:r>
              <a:rPr lang="en-US" dirty="0">
                <a:cs typeface="Times New Roman" pitchFamily="18" charset="0"/>
              </a:rPr>
              <a:t>Goals improve self-confidence.</a:t>
            </a:r>
          </a:p>
          <a:p>
            <a:pPr lvl="1"/>
            <a:endParaRPr lang="en-US" dirty="0">
              <a:cs typeface="Times New Roman" pitchFamily="18" charset="0"/>
            </a:endParaRPr>
          </a:p>
          <a:p>
            <a:pPr lvl="1"/>
            <a:r>
              <a:rPr lang="en-US" dirty="0">
                <a:cs typeface="Times New Roman" pitchFamily="18" charset="0"/>
              </a:rPr>
              <a:t>Goals increase the motivation to achieve.</a:t>
            </a:r>
          </a:p>
          <a:p>
            <a:pPr lvl="1"/>
            <a:endParaRPr lang="en-US" dirty="0">
              <a:cs typeface="Times New Roman" pitchFamily="18" charset="0"/>
            </a:endParaRPr>
          </a:p>
          <a:p>
            <a:pPr lvl="1"/>
            <a:r>
              <a:rPr lang="en-US" dirty="0">
                <a:cs typeface="Times New Roman" pitchFamily="18" charset="0"/>
              </a:rPr>
              <a:t>Goals help improve performance.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Goals help increase pride and satisfaction in reaching achievements.</a:t>
            </a:r>
          </a:p>
          <a:p>
            <a:pPr lvl="1"/>
            <a:endParaRPr lang="en-US" dirty="0">
              <a:cs typeface="Times New Roman" pitchFamily="18" charset="0"/>
            </a:endParaRPr>
          </a:p>
          <a:p>
            <a:pPr lvl="1"/>
            <a:r>
              <a:rPr lang="en-US" dirty="0">
                <a:cs typeface="Times New Roman" pitchFamily="18" charset="0"/>
              </a:rPr>
              <a:t>Goals help decrease negative attitude.</a:t>
            </a:r>
          </a:p>
          <a:p>
            <a:pPr lvl="1"/>
            <a:endParaRPr lang="en-US" dirty="0">
              <a:cs typeface="Times New Roman" pitchFamily="18" charset="0"/>
            </a:endParaRPr>
          </a:p>
          <a:p>
            <a:pPr lvl="1"/>
            <a:r>
              <a:rPr lang="en-US" dirty="0">
                <a:cs typeface="Times New Roman" pitchFamily="18" charset="0"/>
              </a:rPr>
              <a:t>Goals provide challenges and standards.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of Goals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452628" lvl="1">
              <a:spcBef>
                <a:spcPts val="400"/>
              </a:spcBef>
              <a:buClr>
                <a:srgbClr val="C00000"/>
              </a:buClr>
              <a:buSzPct val="68000"/>
            </a:pPr>
            <a:r>
              <a:rPr lang="en-US" dirty="0">
                <a:solidFill>
                  <a:prstClr val="black"/>
                </a:solidFill>
                <a:cs typeface="Times New Roman" pitchFamily="18" charset="0"/>
              </a:rPr>
              <a:t>Students who use goal-setting effectively suffer less from stress, are better able to concentrate, show more self-confidence, and seem to feel happier.</a:t>
            </a:r>
          </a:p>
          <a:p>
            <a:pPr marL="452628" lvl="1">
              <a:spcBef>
                <a:spcPts val="400"/>
              </a:spcBef>
              <a:buClr>
                <a:srgbClr val="C00000"/>
              </a:buClr>
              <a:buSzPct val="68000"/>
            </a:pPr>
            <a:endParaRPr lang="en-US" dirty="0">
              <a:solidFill>
                <a:prstClr val="black"/>
              </a:solidFill>
              <a:cs typeface="Times New Roman" pitchFamily="18" charset="0"/>
            </a:endParaRPr>
          </a:p>
          <a:p>
            <a:pPr marL="452628" lvl="1">
              <a:spcBef>
                <a:spcPts val="400"/>
              </a:spcBef>
              <a:buClr>
                <a:srgbClr val="C00000"/>
              </a:buClr>
              <a:buSzPct val="68000"/>
            </a:pPr>
            <a:endParaRPr lang="en-US" dirty="0">
              <a:solidFill>
                <a:prstClr val="black"/>
              </a:solidFill>
              <a:cs typeface="Times New Roman" pitchFamily="18" charset="0"/>
            </a:endParaRPr>
          </a:p>
          <a:p>
            <a:pPr marL="452628" lvl="1">
              <a:spcBef>
                <a:spcPts val="400"/>
              </a:spcBef>
              <a:buClr>
                <a:srgbClr val="C00000"/>
              </a:buClr>
              <a:buSzPct val="68000"/>
            </a:pPr>
            <a:r>
              <a:rPr lang="en-US" dirty="0">
                <a:solidFill>
                  <a:prstClr val="black"/>
                </a:solidFill>
                <a:cs typeface="Times New Roman" pitchFamily="18" charset="0"/>
              </a:rPr>
              <a:t>Successful students begin with goals, then set their priorities to accomplish their goals. Furthermore, successful students are able to manage their time according to their priorities.</a:t>
            </a:r>
          </a:p>
          <a:p>
            <a:pPr lvl="1"/>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Goals are S.M.A.R.T.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cs typeface="Times New Roman" pitchFamily="18" charset="0"/>
              </a:rPr>
              <a:t>The</a:t>
            </a:r>
            <a:r>
              <a:rPr lang="en-US" b="1" dirty="0">
                <a:cs typeface="Times New Roman" pitchFamily="18" charset="0"/>
              </a:rPr>
              <a:t> S.M.A.R.T. </a:t>
            </a:r>
            <a:r>
              <a:rPr lang="en-US" dirty="0">
                <a:cs typeface="Times New Roman" pitchFamily="18" charset="0"/>
              </a:rPr>
              <a:t>Guidelines help you to set effective</a:t>
            </a:r>
          </a:p>
          <a:p>
            <a:pPr lvl="1"/>
            <a:r>
              <a:rPr lang="en-US" dirty="0">
                <a:cs typeface="Times New Roman" pitchFamily="18" charset="0"/>
              </a:rPr>
              <a:t>goals. </a:t>
            </a:r>
            <a:endParaRPr lang="en-US" b="1" dirty="0">
              <a:cs typeface="Times New Roman" pitchFamily="18" charset="0"/>
            </a:endParaRPr>
          </a:p>
          <a:p>
            <a:pPr marL="0" lvl="1" indent="0">
              <a:buNone/>
            </a:pPr>
            <a:endParaRPr lang="en-US" dirty="0">
              <a:cs typeface="Times New Roman" pitchFamily="18" charset="0"/>
            </a:endParaRPr>
          </a:p>
          <a:p>
            <a:pPr lvl="1"/>
            <a:r>
              <a:rPr lang="en-US" b="1" dirty="0">
                <a:cs typeface="Times New Roman" pitchFamily="18" charset="0"/>
              </a:rPr>
              <a:t>S = Specific </a:t>
            </a:r>
            <a:endParaRPr lang="en-US" dirty="0">
              <a:cs typeface="Times New Roman" pitchFamily="18" charset="0"/>
            </a:endParaRPr>
          </a:p>
          <a:p>
            <a:pPr lvl="1"/>
            <a:r>
              <a:rPr lang="en-US" b="1" dirty="0">
                <a:cs typeface="Times New Roman" pitchFamily="18" charset="0"/>
              </a:rPr>
              <a:t>M = Measurable</a:t>
            </a:r>
          </a:p>
          <a:p>
            <a:pPr lvl="1"/>
            <a:r>
              <a:rPr lang="en-US" b="1" dirty="0">
                <a:cs typeface="Times New Roman" pitchFamily="18" charset="0"/>
              </a:rPr>
              <a:t>A = Achievable</a:t>
            </a:r>
          </a:p>
          <a:p>
            <a:pPr lvl="1"/>
            <a:r>
              <a:rPr lang="en-US" b="1" dirty="0">
                <a:cs typeface="Times New Roman" pitchFamily="18" charset="0"/>
              </a:rPr>
              <a:t>R = Realistic</a:t>
            </a:r>
          </a:p>
          <a:p>
            <a:pPr lvl="1"/>
            <a:r>
              <a:rPr lang="en-US" b="1" dirty="0">
                <a:cs typeface="Times New Roman" pitchFamily="18" charset="0"/>
              </a:rPr>
              <a:t>T = Timely</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56ea17bb-c96d-4826-b465-01eec0dd23dd"/>
    <ds:schemaRef ds:uri="http://schemas.microsoft.com/office/2006/documentManagement/types"/>
    <ds:schemaRef ds:uri="http://purl.org/dc/dcmitype/"/>
    <ds:schemaRef ds:uri="http://www.w3.org/XML/1998/namespace"/>
    <ds:schemaRef ds:uri="http://schemas.microsoft.com/office/infopath/2007/PartnerControls"/>
    <ds:schemaRef ds:uri="http://schemas.microsoft.com/sharepoint/v3"/>
    <ds:schemaRef ds:uri="http://purl.org/dc/elements/1.1/"/>
    <ds:schemaRef ds:uri="http://schemas.microsoft.com/office/2006/metadata/properties"/>
    <ds:schemaRef ds:uri="http://schemas.openxmlformats.org/package/2006/metadata/core-properties"/>
    <ds:schemaRef ds:uri="05d88611-e516-4d1a-b12e-39107e78b3d0"/>
    <ds:schemaRef ds:uri="http://purl.org/dc/terms/"/>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96</TotalTime>
  <Words>1311</Words>
  <Application>Microsoft Office PowerPoint</Application>
  <PresentationFormat>Widescreen</PresentationFormat>
  <Paragraphs>131</Paragraphs>
  <Slides>30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30</vt:i4>
      </vt:variant>
    </vt:vector>
  </HeadingPairs>
  <TitlesOfParts>
    <vt:vector size="39" baseType="lpstr">
      <vt:lpstr>.AppleSystemUIFont</vt:lpstr>
      <vt:lpstr>Arial</vt:lpstr>
      <vt:lpstr>Calibri</vt:lpstr>
      <vt:lpstr>Open Sans</vt:lpstr>
      <vt:lpstr>Open Sans SemiBold</vt:lpstr>
      <vt:lpstr>Times New Roman</vt:lpstr>
      <vt:lpstr>ヒラギノ角ゴ Pro W3</vt:lpstr>
      <vt:lpstr>2_Office Theme</vt:lpstr>
      <vt:lpstr>3_Office Theme</vt:lpstr>
      <vt:lpstr>PowerPoint Presentation</vt:lpstr>
      <vt:lpstr>PowerPoint Presentation</vt:lpstr>
      <vt:lpstr>Objectives </vt:lpstr>
      <vt:lpstr>What is Personal Management?</vt:lpstr>
      <vt:lpstr>What Is Goal-Setting?</vt:lpstr>
      <vt:lpstr>Benefits of Goals</vt:lpstr>
      <vt:lpstr>Benefits of Goals</vt:lpstr>
      <vt:lpstr>Benefits of Goals</vt:lpstr>
      <vt:lpstr>Great Goals are S.M.A.R.T.</vt:lpstr>
      <vt:lpstr>Great Goals are S.M.A.R.T.</vt:lpstr>
      <vt:lpstr>Great Goals are S.M.A.R.T.</vt:lpstr>
      <vt:lpstr>What are Short-Term Goals?</vt:lpstr>
      <vt:lpstr>What are Long-Term Goals?</vt:lpstr>
      <vt:lpstr>Activity 1 - Short-Term Goals</vt:lpstr>
      <vt:lpstr>Activity 2 - Long-Term Goals</vt:lpstr>
      <vt:lpstr>Activity 3 - Life Goals Collage</vt:lpstr>
      <vt:lpstr>Weekly S.M.A.R.T. Goals Planner</vt:lpstr>
      <vt:lpstr>How do You use Your S.M.A.R.T. Goals Planner?</vt:lpstr>
      <vt:lpstr>How do You use Your S.M.A.R.T. Goals Planner?</vt:lpstr>
      <vt:lpstr>S.M.A.R.T. Goals Planner Expectations</vt:lpstr>
      <vt:lpstr>S.M.A.R.T. Goals Planner Expectations</vt:lpstr>
      <vt:lpstr>S.M.A.R.T. Goals Planner Expectations</vt:lpstr>
      <vt:lpstr>S.M.A.R.T. Goals Planner Expectations</vt:lpstr>
      <vt:lpstr>Activity 4 - Six Weeks S.M.A.R.T. Goals Planner</vt:lpstr>
      <vt:lpstr>Mentor and Mentee Partnership</vt:lpstr>
      <vt:lpstr>What is a Mentor?</vt:lpstr>
      <vt:lpstr>What is a Mentee?</vt:lpstr>
      <vt:lpstr>Activity 5 - Mentor and Mentee Partnership</vt:lpstr>
      <vt:lpstr>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14</cp:revision>
  <cp:lastPrinted>2017-07-07T16:17:37Z</cp:lastPrinted>
  <dcterms:created xsi:type="dcterms:W3CDTF">2017-07-11T23:58:30Z</dcterms:created>
  <dcterms:modified xsi:type="dcterms:W3CDTF">2017-07-17T13:28:16Z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