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6"/>
  </p:notesMasterIdLst>
  <p:sldIdLst>
    <p:sldId id="321" r:id="rId6"/>
    <p:sldId id="319" r:id="rId7"/>
    <p:sldId id="323" r:id="rId8"/>
    <p:sldId id="324" r:id="rId9"/>
    <p:sldId id="325" r:id="rId10"/>
    <p:sldId id="326" r:id="rId11"/>
    <p:sldId id="327" r:id="rId12"/>
    <p:sldId id="328" r:id="rId13"/>
    <p:sldId id="329" r:id="rId14"/>
    <p:sldId id="331" r:id="rId15"/>
    <p:sldId id="330" r:id="rId16"/>
    <p:sldId id="332" r:id="rId17"/>
    <p:sldId id="333" r:id="rId18"/>
    <p:sldId id="334" r:id="rId19"/>
    <p:sldId id="335" r:id="rId20"/>
    <p:sldId id="336" r:id="rId21"/>
    <p:sldId id="337" r:id="rId22"/>
    <p:sldId id="338" r:id="rId23"/>
    <p:sldId id="339" r:id="rId24"/>
    <p:sldId id="343" r:id="rId25"/>
    <p:sldId id="340" r:id="rId26"/>
    <p:sldId id="341" r:id="rId27"/>
    <p:sldId id="342" r:id="rId28"/>
    <p:sldId id="344" r:id="rId29"/>
    <p:sldId id="345" r:id="rId30"/>
    <p:sldId id="346" r:id="rId31"/>
    <p:sldId id="347" r:id="rId32"/>
    <p:sldId id="348" r:id="rId33"/>
    <p:sldId id="349" r:id="rId34"/>
    <p:sldId id="350"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6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Personal Management</a:t>
            </a:r>
          </a:p>
          <a:p>
            <a:endParaRPr lang="en-US" dirty="0"/>
          </a:p>
          <a:p>
            <a:pPr lvl="1"/>
            <a:r>
              <a:rPr lang="en-US" dirty="0"/>
              <a:t>Subtitle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Great Goals are S.M.A.R.T.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S.M.A.R.T. Guidelines help you to set effective goals. </a:t>
            </a:r>
          </a:p>
          <a:p>
            <a:pPr lvl="1"/>
            <a:r>
              <a:rPr lang="en-US" dirty="0"/>
              <a:t>S = Specific - Make your goal very precise. For example, a goal of graduating from high school is too general. Specify how this will be accomplished. (Study more in order to receive better grades.)</a:t>
            </a:r>
          </a:p>
          <a:p>
            <a:pPr lvl="1"/>
            <a:r>
              <a:rPr lang="en-US" dirty="0"/>
              <a:t>M = Measurable - Make your goal one that can be measured with numbers to see if you have hit it. Establish criteria for how a goal is to be achieved. Measurable does not refer to a timeline; it means determining a way to measure your success in completing the long-range goal. </a:t>
            </a:r>
          </a:p>
          <a:p>
            <a:pPr lvl="1"/>
            <a:endParaRPr lang="en-US" dirty="0"/>
          </a:p>
        </p:txBody>
      </p:sp>
    </p:spTree>
    <p:extLst>
      <p:ext uri="{BB962C8B-B14F-4D97-AF65-F5344CB8AC3E}">
        <p14:creationId xmlns:p14="http://schemas.microsoft.com/office/powerpoint/2010/main" val="3295360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Great Goals are S.M.A.R.T.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S.M.A.R.T. Guidelines help you to set effective goals. </a:t>
            </a:r>
          </a:p>
          <a:p>
            <a:pPr lvl="1"/>
            <a:r>
              <a:rPr lang="en-US" dirty="0"/>
              <a:t>A = Achievable - Make your goal something you can accomplish. Be proactive in taking action that will result in reaching the desired goal.</a:t>
            </a:r>
          </a:p>
          <a:p>
            <a:pPr lvl="1"/>
            <a:r>
              <a:rPr lang="en-US" dirty="0"/>
              <a:t>R = Realistic - Make your goal something in the realm of possibility. </a:t>
            </a:r>
          </a:p>
          <a:p>
            <a:pPr lvl="1"/>
            <a:r>
              <a:rPr lang="en-US" dirty="0"/>
              <a:t>T = Timely - Make your goal have a time limit or target. Allow reasonable time to complete each goal, but not so much time that you lose focus or motivation.</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Short-Term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Short-Term Goals are goals you want to do in the near future. The near future can mean today, this week, this month, or even this year. </a:t>
            </a:r>
          </a:p>
          <a:p>
            <a:pPr lvl="1"/>
            <a:r>
              <a:rPr lang="en-US" dirty="0"/>
              <a:t>Short-Term Goals are things you want to accomplish soon. Things that will take you a long time to accomplish are called long-term goals. </a:t>
            </a:r>
          </a:p>
        </p:txBody>
      </p:sp>
    </p:spTree>
    <p:extLst>
      <p:ext uri="{BB962C8B-B14F-4D97-AF65-F5344CB8AC3E}">
        <p14:creationId xmlns:p14="http://schemas.microsoft.com/office/powerpoint/2010/main" val="4196700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Long-Term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Long-Term Goals are something you want to accomplish in the future. Long-Term Goals require time and planning. They are not things you can do this week or even this year. Long-Term Goals are usually at least several years away.</a:t>
            </a:r>
          </a:p>
          <a:p>
            <a:pPr lvl="1"/>
            <a:r>
              <a:rPr lang="en-US" dirty="0"/>
              <a:t>Sometimes it takes many steps to complete Long-Term Goals. </a:t>
            </a:r>
          </a:p>
          <a:p>
            <a:pPr lvl="1"/>
            <a:r>
              <a:rPr lang="en-US" dirty="0"/>
              <a:t>Long-Term Goals are important for a successful career.</a:t>
            </a:r>
          </a:p>
          <a:p>
            <a:pPr lvl="1"/>
            <a:endParaRPr lang="en-US" dirty="0"/>
          </a:p>
        </p:txBody>
      </p:sp>
    </p:spTree>
    <p:extLst>
      <p:ext uri="{BB962C8B-B14F-4D97-AF65-F5344CB8AC3E}">
        <p14:creationId xmlns:p14="http://schemas.microsoft.com/office/powerpoint/2010/main" val="3051548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1 - Short-Term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Complete the Short-Term Goals Activity.</a:t>
            </a:r>
          </a:p>
          <a:p>
            <a:pPr lvl="1"/>
            <a:r>
              <a:rPr lang="en-US" dirty="0"/>
              <a:t>As you work on your Activity 1 - Short-Term Goals, please complete the S.M.A.R.T. Questions to Ask Yourself  handout.</a:t>
            </a:r>
          </a:p>
          <a:p>
            <a:pPr lvl="1"/>
            <a:endParaRPr lang="en-US" dirty="0"/>
          </a:p>
        </p:txBody>
      </p:sp>
    </p:spTree>
    <p:extLst>
      <p:ext uri="{BB962C8B-B14F-4D97-AF65-F5344CB8AC3E}">
        <p14:creationId xmlns:p14="http://schemas.microsoft.com/office/powerpoint/2010/main" val="3250747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2 - Long-Term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Complete the Long-Term Goals Activity.</a:t>
            </a:r>
          </a:p>
          <a:p>
            <a:pPr lvl="1"/>
            <a:r>
              <a:rPr lang="en-US" dirty="0"/>
              <a:t>As you work on your Activity 2 - Long-Term Goals, please complete the S.M.A.R.T. Questions to Ask Yourself handout.</a:t>
            </a:r>
          </a:p>
          <a:p>
            <a:pPr lvl="1"/>
            <a:endParaRPr lang="en-US" dirty="0"/>
          </a:p>
        </p:txBody>
      </p:sp>
    </p:spTree>
    <p:extLst>
      <p:ext uri="{BB962C8B-B14F-4D97-AF65-F5344CB8AC3E}">
        <p14:creationId xmlns:p14="http://schemas.microsoft.com/office/powerpoint/2010/main" val="152860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3 - Life Goals Collage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Complete the Activity 3 - Life Goals Collage.</a:t>
            </a:r>
          </a:p>
          <a:p>
            <a:pPr lvl="1"/>
            <a:endParaRPr lang="en-US" dirty="0"/>
          </a:p>
        </p:txBody>
      </p:sp>
    </p:spTree>
    <p:extLst>
      <p:ext uri="{BB962C8B-B14F-4D97-AF65-F5344CB8AC3E}">
        <p14:creationId xmlns:p14="http://schemas.microsoft.com/office/powerpoint/2010/main" val="2165994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Weekly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planner is used to manage your time, prioritize assignments, and track grades for every six weeks during the academic school year.</a:t>
            </a:r>
          </a:p>
          <a:p>
            <a:pPr lvl="1"/>
            <a:endParaRPr lang="en-US" dirty="0"/>
          </a:p>
        </p:txBody>
      </p:sp>
    </p:spTree>
    <p:extLst>
      <p:ext uri="{BB962C8B-B14F-4D97-AF65-F5344CB8AC3E}">
        <p14:creationId xmlns:p14="http://schemas.microsoft.com/office/powerpoint/2010/main" val="524284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do you use Your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will use your S.M.A.R.T. Goals Planner to record monthly activities.</a:t>
            </a:r>
          </a:p>
          <a:p>
            <a:pPr lvl="1"/>
            <a:r>
              <a:rPr lang="en-US" dirty="0"/>
              <a:t>Holidays and Birthdays</a:t>
            </a:r>
          </a:p>
          <a:p>
            <a:pPr lvl="1"/>
            <a:r>
              <a:rPr lang="en-US" dirty="0"/>
              <a:t>Important Events</a:t>
            </a:r>
          </a:p>
          <a:p>
            <a:pPr lvl="1"/>
            <a:r>
              <a:rPr lang="en-US" dirty="0"/>
              <a:t>Games/Activities</a:t>
            </a:r>
          </a:p>
          <a:p>
            <a:pPr lvl="1"/>
            <a:r>
              <a:rPr lang="en-US" dirty="0"/>
              <a:t>Goal Setting </a:t>
            </a:r>
          </a:p>
          <a:p>
            <a:pPr lvl="1"/>
            <a:r>
              <a:rPr lang="en-US" dirty="0"/>
              <a:t>Appointments, Meetings, etc.</a:t>
            </a:r>
          </a:p>
          <a:p>
            <a:pPr lvl="1"/>
            <a:endParaRPr lang="en-US" dirty="0"/>
          </a:p>
        </p:txBody>
      </p:sp>
    </p:spTree>
    <p:extLst>
      <p:ext uri="{BB962C8B-B14F-4D97-AF65-F5344CB8AC3E}">
        <p14:creationId xmlns:p14="http://schemas.microsoft.com/office/powerpoint/2010/main" val="1273826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do you use Your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will use your S.M.A.R.T. Goals Planner to record weekly activities.</a:t>
            </a:r>
          </a:p>
          <a:p>
            <a:pPr lvl="1"/>
            <a:r>
              <a:rPr lang="en-US" dirty="0"/>
              <a:t>Weekly Goals </a:t>
            </a:r>
          </a:p>
          <a:p>
            <a:pPr lvl="1"/>
            <a:r>
              <a:rPr lang="en-US" dirty="0"/>
              <a:t>Homework Assignments</a:t>
            </a:r>
          </a:p>
          <a:p>
            <a:pPr lvl="1"/>
            <a:r>
              <a:rPr lang="en-US" dirty="0"/>
              <a:t>Tests and Quizzes</a:t>
            </a:r>
          </a:p>
          <a:p>
            <a:pPr lvl="1"/>
            <a:r>
              <a:rPr lang="en-US" dirty="0"/>
              <a:t>Projects</a:t>
            </a:r>
          </a:p>
          <a:p>
            <a:pPr lvl="1"/>
            <a:r>
              <a:rPr lang="en-US" dirty="0"/>
              <a:t>Tutoring</a:t>
            </a:r>
          </a:p>
          <a:p>
            <a:pPr lvl="1"/>
            <a:r>
              <a:rPr lang="en-US" dirty="0"/>
              <a:t>Work Time on Assignments</a:t>
            </a:r>
          </a:p>
          <a:p>
            <a:pPr lvl="1"/>
            <a:endParaRPr lang="en-US" dirty="0"/>
          </a:p>
        </p:txBody>
      </p:sp>
    </p:spTree>
    <p:extLst>
      <p:ext uri="{BB962C8B-B14F-4D97-AF65-F5344CB8AC3E}">
        <p14:creationId xmlns:p14="http://schemas.microsoft.com/office/powerpoint/2010/main" val="4064543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Planners are filled out each class period.</a:t>
            </a:r>
          </a:p>
          <a:p>
            <a:pPr lvl="1"/>
            <a:r>
              <a:rPr lang="en-US" dirty="0"/>
              <a:t>Write NO HW if no homework is given.</a:t>
            </a:r>
          </a:p>
          <a:p>
            <a:pPr lvl="1"/>
            <a:r>
              <a:rPr lang="en-US" dirty="0"/>
              <a:t>Feel free to color-code assignments, classes, days of the week, etc. </a:t>
            </a:r>
          </a:p>
          <a:p>
            <a:pPr lvl="1"/>
            <a:endParaRPr lang="en-US" dirty="0"/>
          </a:p>
        </p:txBody>
      </p:sp>
    </p:spTree>
    <p:extLst>
      <p:ext uri="{BB962C8B-B14F-4D97-AF65-F5344CB8AC3E}">
        <p14:creationId xmlns:p14="http://schemas.microsoft.com/office/powerpoint/2010/main" val="3165115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Place stars, highlight, or underline major assignments, as well as your plan for completing them.</a:t>
            </a:r>
          </a:p>
          <a:p>
            <a:pPr lvl="1"/>
            <a:r>
              <a:rPr lang="en-US" dirty="0"/>
              <a:t>Include times and dates you need to study/work on assignments.</a:t>
            </a:r>
          </a:p>
          <a:p>
            <a:pPr lvl="1"/>
            <a:endParaRPr lang="en-US" dirty="0"/>
          </a:p>
        </p:txBody>
      </p:sp>
    </p:spTree>
    <p:extLst>
      <p:ext uri="{BB962C8B-B14F-4D97-AF65-F5344CB8AC3E}">
        <p14:creationId xmlns:p14="http://schemas.microsoft.com/office/powerpoint/2010/main" val="2436238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Set S.M.A.R.T. Goals: Specific, Measurable, Achievable, Realistic, and Timely.</a:t>
            </a:r>
          </a:p>
          <a:p>
            <a:pPr lvl="1"/>
            <a:r>
              <a:rPr lang="en-US" dirty="0"/>
              <a:t>Check off assignments that have been completed, rather than cross them off.</a:t>
            </a:r>
          </a:p>
          <a:p>
            <a:pPr lvl="1"/>
            <a:r>
              <a:rPr lang="en-US" dirty="0"/>
              <a:t>Set new goals, plan, or get ahead on an upcoming assignment.</a:t>
            </a:r>
          </a:p>
          <a:p>
            <a:pPr lvl="1"/>
            <a:endParaRPr lang="en-US" dirty="0"/>
          </a:p>
        </p:txBody>
      </p:sp>
    </p:spTree>
    <p:extLst>
      <p:ext uri="{BB962C8B-B14F-4D97-AF65-F5344CB8AC3E}">
        <p14:creationId xmlns:p14="http://schemas.microsoft.com/office/powerpoint/2010/main" val="4084814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Keep this planner in your binder/backpack.</a:t>
            </a:r>
          </a:p>
          <a:p>
            <a:pPr lvl="1"/>
            <a:r>
              <a:rPr lang="en-US" dirty="0"/>
              <a:t>Check your planner for assignments and tasks every night and every morning.</a:t>
            </a:r>
          </a:p>
          <a:p>
            <a:pPr lvl="1"/>
            <a:r>
              <a:rPr lang="en-US" dirty="0"/>
              <a:t>Check in with your school mentor every Wednesday .</a:t>
            </a:r>
          </a:p>
          <a:p>
            <a:pPr lvl="1"/>
            <a:endParaRPr lang="en-US" dirty="0"/>
          </a:p>
        </p:txBody>
      </p:sp>
    </p:spTree>
    <p:extLst>
      <p:ext uri="{BB962C8B-B14F-4D97-AF65-F5344CB8AC3E}">
        <p14:creationId xmlns:p14="http://schemas.microsoft.com/office/powerpoint/2010/main" val="2699244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4 - Six Weeks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Complete your current Six Weeks S.M.A.R.T Goals Planner activity.</a:t>
            </a:r>
          </a:p>
          <a:p>
            <a:pPr lvl="1"/>
            <a:endParaRPr lang="en-US" dirty="0"/>
          </a:p>
        </p:txBody>
      </p:sp>
    </p:spTree>
    <p:extLst>
      <p:ext uri="{BB962C8B-B14F-4D97-AF65-F5344CB8AC3E}">
        <p14:creationId xmlns:p14="http://schemas.microsoft.com/office/powerpoint/2010/main" val="3600839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Mentor and Mentee Partnership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this lesson you will understand what a mentor is and what a mentee is. You will find a mentor on campus to help you (i.e., the mentee) stay focused on accomplishing your short-term goals, long-term goals, and S.M.A.R.T. Goals Planner during each six weeks period.</a:t>
            </a:r>
          </a:p>
          <a:p>
            <a:pPr lvl="1"/>
            <a:endParaRPr lang="en-US" dirty="0"/>
          </a:p>
        </p:txBody>
      </p:sp>
    </p:spTree>
    <p:extLst>
      <p:ext uri="{BB962C8B-B14F-4D97-AF65-F5344CB8AC3E}">
        <p14:creationId xmlns:p14="http://schemas.microsoft.com/office/powerpoint/2010/main" val="174394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Mentor?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mentor is a wise and trusted counselor or teacher. </a:t>
            </a:r>
          </a:p>
          <a:p>
            <a:pPr lvl="1"/>
            <a:r>
              <a:rPr lang="en-US" dirty="0"/>
              <a:t>A mentor is an influential senior sponsor or supporter. </a:t>
            </a:r>
          </a:p>
          <a:p>
            <a:pPr lvl="1"/>
            <a:endParaRPr lang="en-US" dirty="0"/>
          </a:p>
        </p:txBody>
      </p:sp>
      <p:pic>
        <p:nvPicPr>
          <p:cNvPr id="4" name="Picture 3">
            <a:extLst>
              <a:ext uri="{FF2B5EF4-FFF2-40B4-BE49-F238E27FC236}">
                <a16:creationId xmlns:a16="http://schemas.microsoft.com/office/drawing/2014/main" id="{35106C74-D0F7-4023-81B3-54AD9145C1E3}"/>
              </a:ext>
            </a:extLst>
          </p:cNvPr>
          <p:cNvPicPr>
            <a:picLocks noChangeAspect="1"/>
          </p:cNvPicPr>
          <p:nvPr/>
        </p:nvPicPr>
        <p:blipFill>
          <a:blip r:embed="rId2"/>
          <a:stretch>
            <a:fillRect/>
          </a:stretch>
        </p:blipFill>
        <p:spPr>
          <a:xfrm>
            <a:off x="4807694" y="3415932"/>
            <a:ext cx="2274005" cy="1999661"/>
          </a:xfrm>
          <a:prstGeom prst="rect">
            <a:avLst/>
          </a:prstGeom>
        </p:spPr>
      </p:pic>
    </p:spTree>
    <p:extLst>
      <p:ext uri="{BB962C8B-B14F-4D97-AF65-F5344CB8AC3E}">
        <p14:creationId xmlns:p14="http://schemas.microsoft.com/office/powerpoint/2010/main" val="781367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Mentee?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mentee is a person who is guided by a mentor.</a:t>
            </a:r>
          </a:p>
          <a:p>
            <a:pPr lvl="1"/>
            <a:endParaRPr lang="en-US" dirty="0"/>
          </a:p>
        </p:txBody>
      </p:sp>
      <p:pic>
        <p:nvPicPr>
          <p:cNvPr id="4" name="Picture 3">
            <a:extLst>
              <a:ext uri="{FF2B5EF4-FFF2-40B4-BE49-F238E27FC236}">
                <a16:creationId xmlns:a16="http://schemas.microsoft.com/office/drawing/2014/main" id="{D317BB87-C319-40D8-A854-68D30591A66E}"/>
              </a:ext>
            </a:extLst>
          </p:cNvPr>
          <p:cNvPicPr>
            <a:picLocks noChangeAspect="1"/>
          </p:cNvPicPr>
          <p:nvPr/>
        </p:nvPicPr>
        <p:blipFill>
          <a:blip r:embed="rId2"/>
          <a:stretch>
            <a:fillRect/>
          </a:stretch>
        </p:blipFill>
        <p:spPr>
          <a:xfrm>
            <a:off x="5540004" y="3042685"/>
            <a:ext cx="1457070" cy="2078916"/>
          </a:xfrm>
          <a:prstGeom prst="rect">
            <a:avLst/>
          </a:prstGeom>
        </p:spPr>
      </p:pic>
    </p:spTree>
    <p:extLst>
      <p:ext uri="{BB962C8B-B14F-4D97-AF65-F5344CB8AC3E}">
        <p14:creationId xmlns:p14="http://schemas.microsoft.com/office/powerpoint/2010/main" val="1008767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5 - Mentor and Mentee Partnership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Complete the Activity 5 - Personal Development Mentor and Mentee Partnership Agreement.</a:t>
            </a:r>
          </a:p>
          <a:p>
            <a:pPr lvl="1"/>
            <a:endParaRPr lang="en-US" dirty="0"/>
          </a:p>
        </p:txBody>
      </p:sp>
    </p:spTree>
    <p:extLst>
      <p:ext uri="{BB962C8B-B14F-4D97-AF65-F5344CB8AC3E}">
        <p14:creationId xmlns:p14="http://schemas.microsoft.com/office/powerpoint/2010/main" val="947441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Presentation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Present your Activity 3 - Life Goals Collage.</a:t>
            </a:r>
          </a:p>
          <a:p>
            <a:pPr lvl="1"/>
            <a:endParaRPr lang="en-US" dirty="0"/>
          </a:p>
        </p:txBody>
      </p:sp>
    </p:spTree>
    <p:extLst>
      <p:ext uri="{BB962C8B-B14F-4D97-AF65-F5344CB8AC3E}">
        <p14:creationId xmlns:p14="http://schemas.microsoft.com/office/powerpoint/2010/main" val="214942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today’s lesson we will focus on what goal-setting is, explaining the benefits of goal-setting, and helping you determine your short-term goals and long-term goals during this academic year.</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Webster’s new compact office dictionary (2003). New York, NY: Houghton Mifflin Harcourt Publishing Co.   </a:t>
            </a:r>
          </a:p>
          <a:p>
            <a:pPr lvl="1"/>
            <a:r>
              <a:rPr lang="en-US" dirty="0"/>
              <a:t>Clipart.com </a:t>
            </a:r>
          </a:p>
          <a:p>
            <a:pPr lvl="1"/>
            <a:endParaRPr lang="en-US" dirty="0"/>
          </a:p>
        </p:txBody>
      </p:sp>
    </p:spTree>
    <p:extLst>
      <p:ext uri="{BB962C8B-B14F-4D97-AF65-F5344CB8AC3E}">
        <p14:creationId xmlns:p14="http://schemas.microsoft.com/office/powerpoint/2010/main" val="3039943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Personal Management?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Personal management is about mapping a plan for your life that will involve setting short-term and long-term goals and investigating different ways to reach those goals. Education, training, and experience all help make your goals become a reality. To achieve your goals, you must choose the best path and make a commitment to it, while remaining flexible enough to deal with changes and new opportunities.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Goal-Setting?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Goal-setting is a powerful technique for helping you develop a solid foundation for future planning and organization. </a:t>
            </a:r>
          </a:p>
          <a:p>
            <a:pPr lvl="1"/>
            <a:r>
              <a:rPr lang="en-US" dirty="0"/>
              <a:t>Goal-setting helps you to know where you want to concentrate and what to improve.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 of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endParaRPr lang="en-US" dirty="0"/>
          </a:p>
          <a:p>
            <a:pPr lvl="1"/>
            <a:r>
              <a:rPr lang="en-US" dirty="0"/>
              <a:t>Goals provide clarity and importance.</a:t>
            </a:r>
          </a:p>
          <a:p>
            <a:pPr lvl="1"/>
            <a:r>
              <a:rPr lang="en-US" dirty="0"/>
              <a:t>Goals improve self-confidence.</a:t>
            </a:r>
          </a:p>
          <a:p>
            <a:pPr lvl="1"/>
            <a:r>
              <a:rPr lang="en-US" dirty="0"/>
              <a:t>Goals increase the motivation to achieve.</a:t>
            </a:r>
          </a:p>
          <a:p>
            <a:pPr lvl="1"/>
            <a:r>
              <a:rPr lang="en-US" dirty="0"/>
              <a:t>Goals help improve performance.</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 of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Goals help increase pride and satisfaction in reaching achievements.</a:t>
            </a:r>
          </a:p>
          <a:p>
            <a:pPr lvl="1"/>
            <a:r>
              <a:rPr lang="en-US" dirty="0"/>
              <a:t>Goals help decrease negative attitude.</a:t>
            </a:r>
          </a:p>
          <a:p>
            <a:pPr lvl="1"/>
            <a:r>
              <a:rPr lang="en-US" dirty="0"/>
              <a:t>Goals provide challenges and standards.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 of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who use goal-setting effectively suffer less from stress, are better able to concentrate, show more self-confidence, and seem to feel happier.</a:t>
            </a:r>
          </a:p>
          <a:p>
            <a:pPr lvl="1"/>
            <a:r>
              <a:rPr lang="en-US" dirty="0"/>
              <a:t>Successful students begin with goals, then set their priorities to accomplish their goals. Furthermore, successful students are able to manage their time according to their priorities.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Great Goals are S.M.A.R.T.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S.M.A.R.T. Guidelines help you to set effective</a:t>
            </a:r>
          </a:p>
          <a:p>
            <a:pPr lvl="1"/>
            <a:r>
              <a:rPr lang="en-US" dirty="0"/>
              <a:t>goals. </a:t>
            </a:r>
          </a:p>
          <a:p>
            <a:pPr lvl="1"/>
            <a:r>
              <a:rPr lang="en-US" dirty="0"/>
              <a:t>S = Specific </a:t>
            </a:r>
          </a:p>
          <a:p>
            <a:pPr lvl="1"/>
            <a:r>
              <a:rPr lang="en-US" dirty="0"/>
              <a:t>M = Measurable</a:t>
            </a:r>
          </a:p>
          <a:p>
            <a:pPr lvl="1"/>
            <a:r>
              <a:rPr lang="en-US" dirty="0"/>
              <a:t>A = Achievable</a:t>
            </a:r>
          </a:p>
          <a:p>
            <a:pPr lvl="1"/>
            <a:r>
              <a:rPr lang="en-US" dirty="0"/>
              <a:t>R = Realistic</a:t>
            </a:r>
          </a:p>
          <a:p>
            <a:pPr lvl="1"/>
            <a:r>
              <a:rPr lang="en-US" dirty="0"/>
              <a:t>T = Timely</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dcmitype/"/>
    <ds:schemaRef ds:uri="http://schemas.microsoft.com/office/2006/metadata/properties"/>
    <ds:schemaRef ds:uri="http://purl.org/dc/terms/"/>
    <ds:schemaRef ds:uri="http://www.w3.org/XML/1998/namespace"/>
    <ds:schemaRef ds:uri="http://schemas.microsoft.com/office/2006/documentManagement/types"/>
    <ds:schemaRef ds:uri="http://schemas.microsoft.com/office/infopath/2007/PartnerControls"/>
    <ds:schemaRef ds:uri="05d88611-e516-4d1a-b12e-39107e78b3d0"/>
    <ds:schemaRef ds:uri="http://schemas.microsoft.com/sharepoint/v3"/>
    <ds:schemaRef ds:uri="http://schemas.openxmlformats.org/package/2006/metadata/core-properties"/>
    <ds:schemaRef ds:uri="56ea17bb-c96d-4826-b465-01eec0dd23dd"/>
    <ds:schemaRef ds:uri="http://purl.org/dc/elements/1.1/"/>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161</TotalTime>
  <Words>1309</Words>
  <Application>Microsoft Office PowerPoint</Application>
  <PresentationFormat>Widescreen</PresentationFormat>
  <Paragraphs>103</Paragraphs>
  <Slides>30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Objectives</vt:lpstr>
      <vt:lpstr>What is Personal Management?</vt:lpstr>
      <vt:lpstr>What Is Goal-Setting?</vt:lpstr>
      <vt:lpstr>Benefits of Goals</vt:lpstr>
      <vt:lpstr>Benefits of Goals</vt:lpstr>
      <vt:lpstr>Benefits of Goals</vt:lpstr>
      <vt:lpstr>Great Goals are S.M.A.R.T.</vt:lpstr>
      <vt:lpstr>Great Goals are S.M.A.R.T.</vt:lpstr>
      <vt:lpstr>Great Goals are S.M.A.R.T.</vt:lpstr>
      <vt:lpstr>What Are Short-Term Goals?</vt:lpstr>
      <vt:lpstr>What Are Long-Term Goals?</vt:lpstr>
      <vt:lpstr>Activity 1 - Short-Term Goals</vt:lpstr>
      <vt:lpstr>Activity 2 - Long-Term Goals</vt:lpstr>
      <vt:lpstr>Activity 3 - Life Goals Collage</vt:lpstr>
      <vt:lpstr>Weekly S.M.A.R.T. Goals Planner</vt:lpstr>
      <vt:lpstr>How do you use Your S.M.A.R.T. Goals Planner?</vt:lpstr>
      <vt:lpstr>How do you use Your S.M.A.R.T. Goals Planner?</vt:lpstr>
      <vt:lpstr>S.M.A.R.T. Goals Planner Expectations</vt:lpstr>
      <vt:lpstr>S.M.A.R.T. Goals Planner Expectations</vt:lpstr>
      <vt:lpstr>S.M.A.R.T. Goals Planner Expectations</vt:lpstr>
      <vt:lpstr>S.M.A.R.T. Goals Planner Expectations</vt:lpstr>
      <vt:lpstr>Activity 4 - Six Weeks S.M.A.R.T. Goals Planner</vt:lpstr>
      <vt:lpstr>Mentor and Mentee Partnership</vt:lpstr>
      <vt:lpstr>What is a Mentor?</vt:lpstr>
      <vt:lpstr>What is a Mentee?</vt:lpstr>
      <vt:lpstr>Activity 5 - Mentor and Mentee Partnership</vt:lpstr>
      <vt:lpstr>Presentation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2017-07-26T18:16:01Z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