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8"/>
  </p:notesMasterIdLst>
  <p:sldIdLst>
    <p:sldId id="321" r:id="rId7"/>
    <p:sldId id="345" r:id="rId8"/>
    <p:sldId id="326" r:id="rId9"/>
    <p:sldId id="327" r:id="rId10"/>
    <p:sldId id="328" r:id="rId11"/>
    <p:sldId id="329" r:id="rId12"/>
    <p:sldId id="330" r:id="rId13"/>
    <p:sldId id="331" r:id="rId14"/>
    <p:sldId id="332" r:id="rId15"/>
    <p:sldId id="333" r:id="rId16"/>
    <p:sldId id="334" r:id="rId17"/>
    <p:sldId id="335" r:id="rId18"/>
    <p:sldId id="336" r:id="rId19"/>
    <p:sldId id="337" r:id="rId20"/>
    <p:sldId id="338" r:id="rId21"/>
    <p:sldId id="339" r:id="rId22"/>
    <p:sldId id="340" r:id="rId23"/>
    <p:sldId id="341" r:id="rId24"/>
    <p:sldId id="342" r:id="rId25"/>
    <p:sldId id="343" r:id="rId26"/>
    <p:sldId id="344" r:id="rId2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7DFDCD4-3CA3-4E31-9A0F-8BA9769A3EAB}"/>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C19BC3B3-7EF9-444A-B232-3EBF91A454E3}"/>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E52BBD23-0E39-4BF4-A2C6-7E5628D594E5}" type="datetimeFigureOut">
              <a:rPr lang="en-US"/>
              <a:pPr>
                <a:defRPr/>
              </a:pPr>
              <a:t>7/21/2017</a:t>
            </a:fld>
            <a:endParaRPr lang="en-US"/>
          </a:p>
        </p:txBody>
      </p:sp>
      <p:sp>
        <p:nvSpPr>
          <p:cNvPr id="4" name="Slide Image Placeholder 3">
            <a:extLst>
              <a:ext uri="{FF2B5EF4-FFF2-40B4-BE49-F238E27FC236}">
                <a16:creationId xmlns:a16="http://schemas.microsoft.com/office/drawing/2014/main" id="{A6E309FA-8EAC-4B41-AD84-5BF394D3D7D9}"/>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D9EC0250-F879-4270-9FDC-34BF6A87C835}"/>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F5208C1D-1FD2-46A2-A395-640A9C890F00}"/>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29E27F2-EF11-455C-A7E8-44ACAA6685C5}"/>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2C793152-714C-46B1-B110-5D07D62BBC00}"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AEE9055-5BC2-4647-B1AB-147A19BD920B}"/>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761329C5-5CF8-4519-9426-5E49FC913AC4}"/>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C50F05EF-4ACE-449D-87FD-72DE9FAAF86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6AD49BB7-AB63-4C25-B9D6-8FADF17743CA}"/>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054851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1B68CA84-8851-4789-B318-464F28CED464}"/>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821E65E-B81F-498D-8639-A0BFE116F0F4}"/>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18E2916C-2B20-4B07-BDBF-AFCB62DCB900}"/>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827733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b="1"/>
            </a:lvl1pPr>
          </a:lstStyle>
          <a:p>
            <a:r>
              <a:rPr lang="en-US"/>
              <a:t>Click to edit Master title style</a:t>
            </a:r>
          </a:p>
        </p:txBody>
      </p:sp>
      <p:sp>
        <p:nvSpPr>
          <p:cNvPr id="3" name="Content Placeholder 2"/>
          <p:cNvSpPr>
            <a:spLocks noGrp="1"/>
          </p:cNvSpPr>
          <p:nvPr>
            <p:ph idx="1"/>
          </p:nvPr>
        </p:nvSpPr>
        <p:spPr/>
        <p:txBody>
          <a:bodyPr/>
          <a:lstStyle>
            <a:lvl1pPr>
              <a:defRPr>
                <a:latin typeface="Times New Roman" pitchFamily="18" charset="0"/>
                <a:cs typeface="Times New Roman" pitchFamily="18" charset="0"/>
              </a:defRPr>
            </a:lvl1pPr>
            <a:lvl2pPr>
              <a:defRPr>
                <a:latin typeface="Times New Roman" pitchFamily="18" charset="0"/>
                <a:cs typeface="Times New Roman" pitchFamily="18" charset="0"/>
              </a:defRPr>
            </a:lvl2pPr>
            <a:lvl3pPr>
              <a:defRPr>
                <a:latin typeface="Times New Roman" pitchFamily="18" charset="0"/>
                <a:cs typeface="Times New Roman" pitchFamily="18" charset="0"/>
              </a:defRPr>
            </a:lvl3pPr>
            <a:lvl4pPr>
              <a:defRPr>
                <a:latin typeface="Times New Roman" pitchFamily="18" charset="0"/>
                <a:cs typeface="Times New Roman" pitchFamily="18" charset="0"/>
              </a:defRPr>
            </a:lvl4pPr>
            <a:lvl5pPr>
              <a:defRPr>
                <a:latin typeface="Times New Roman" pitchFamily="18" charset="0"/>
                <a:cs typeface="Times New Roman"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Slide Number Placeholder 5">
            <a:extLst>
              <a:ext uri="{FF2B5EF4-FFF2-40B4-BE49-F238E27FC236}">
                <a16:creationId xmlns:a16="http://schemas.microsoft.com/office/drawing/2014/main" id="{06BB3623-A2FC-4738-BAB8-90EEBE089A6A}"/>
              </a:ext>
            </a:extLst>
          </p:cNvPr>
          <p:cNvSpPr>
            <a:spLocks noGrp="1"/>
          </p:cNvSpPr>
          <p:nvPr>
            <p:ph type="sldNum"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18D06FB0-E3D3-4594-84A0-AC241F02B241}" type="slidenum">
              <a:rPr lang="en-US"/>
              <a:pPr>
                <a:defRPr/>
              </a:pPr>
              <a:t>‹#›</a:t>
            </a:fld>
            <a:endParaRPr lang="en-US"/>
          </a:p>
        </p:txBody>
      </p:sp>
      <p:sp>
        <p:nvSpPr>
          <p:cNvPr id="5" name="Footer Placeholder 3">
            <a:extLst>
              <a:ext uri="{FF2B5EF4-FFF2-40B4-BE49-F238E27FC236}">
                <a16:creationId xmlns:a16="http://schemas.microsoft.com/office/drawing/2014/main" id="{FCD3D555-4EDB-4955-AD3C-778355EB05D5}"/>
              </a:ext>
            </a:extLst>
          </p:cNvPr>
          <p:cNvSpPr>
            <a:spLocks noGrp="1"/>
          </p:cNvSpPr>
          <p:nvPr>
            <p:ph type="ftr" sz="quarter" idx="11"/>
          </p:nvPr>
        </p:nvSpPr>
        <p:spPr>
          <a:xfrm>
            <a:off x="3556000" y="6324600"/>
            <a:ext cx="5689600" cy="396875"/>
          </a:xfrm>
        </p:spPr>
        <p:txBody>
          <a:bodyPr/>
          <a:lstStyle>
            <a:lvl1pPr eaLnBrk="1" fontAlgn="auto" hangingPunct="1">
              <a:spcBef>
                <a:spcPts val="0"/>
              </a:spcBef>
              <a:spcAft>
                <a:spcPts val="0"/>
              </a:spcAft>
              <a:defRPr sz="1000">
                <a:latin typeface="Times New Roman" pitchFamily="18" charset="0"/>
                <a:cs typeface="Times New Roman" pitchFamily="18" charset="0"/>
              </a:defRPr>
            </a:lvl1pPr>
          </a:lstStyle>
          <a:p>
            <a:pPr>
              <a:defRPr/>
            </a:pPr>
            <a:r>
              <a:rPr lang="en-US"/>
              <a:t>Copyright © Texas Education Agency, 2011. All rights reserved.</a:t>
            </a:r>
          </a:p>
          <a:p>
            <a:pPr>
              <a:defRPr/>
            </a:pPr>
            <a:r>
              <a:rPr lang="en-US"/>
              <a:t>Images and other multimedia content used with permission.</a:t>
            </a:r>
            <a:endParaRPr lang="en-US" dirty="0"/>
          </a:p>
        </p:txBody>
      </p:sp>
    </p:spTree>
    <p:extLst>
      <p:ext uri="{BB962C8B-B14F-4D97-AF65-F5344CB8AC3E}">
        <p14:creationId xmlns:p14="http://schemas.microsoft.com/office/powerpoint/2010/main" val="373187836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18012346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53441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849125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385096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954418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8866497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27699341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92266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B20A146-AF5C-42A1-8DF5-B02904DBB6CA}"/>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57A599BC-55FB-423D-9A06-E2F77216CC21}"/>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31840FAF-6113-4F72-A523-07A55B89DBA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425166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065300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17759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2174164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07374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11507877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15413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FB52992-3CD1-458E-B622-6EA911530F74}"/>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99138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B4390FA5-9965-44C7-845C-9D3417BD1AC7}"/>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A4417145-4E86-4908-BEA9-57D866CE202A}"/>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A08FB087-0AE1-4355-A89A-ECC81176DC5E}"/>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33951389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EBCDBCA5-0F46-4643-95D2-2EF3A1066A7D}"/>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4521BF2F-5BFF-41D9-B0AB-546B9037826A}"/>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033792-6151-4660-BC34-ED698AAC5573}"/>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D5BB0AE-3607-47CA-987D-1E6A858CF686}"/>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599B097C-BE18-4A10-9E0C-D3530A56F6B1}"/>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9637875C-3674-4802-801A-A26C5AB8AC54}"/>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8B119A3E-6092-432C-ABE2-D7AB2C3155D1}"/>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31925744-6BD0-4724-B219-37449C49C1D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8335242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pn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20.wmf"/><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11.xml"/></Relationships>
</file>

<file path=ppt/slides/_rels/slide18.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271E291C-A76A-4CDE-90A7-55199475B34B}"/>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Appeal and Postconviction Review</a:t>
            </a:r>
          </a:p>
          <a:p>
            <a:pPr lvl="1" fontAlgn="auto">
              <a:spcAft>
                <a:spcPts val="0"/>
              </a:spcAft>
              <a:defRPr/>
            </a:pPr>
            <a:r>
              <a:rPr lang="en-US" dirty="0"/>
              <a:t>Court Systems and Practices</a:t>
            </a:r>
          </a:p>
          <a:p>
            <a:pPr lvl="1" fontAlgn="auto">
              <a:spcAft>
                <a:spcPts val="0"/>
              </a:spcAft>
              <a:defRPr/>
            </a:pP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a:extLst>
              <a:ext uri="{FF2B5EF4-FFF2-40B4-BE49-F238E27FC236}">
                <a16:creationId xmlns:a16="http://schemas.microsoft.com/office/drawing/2014/main" id="{E1625F28-1836-404D-9A87-6967533F4329}"/>
              </a:ext>
            </a:extLst>
          </p:cNvPr>
          <p:cNvSpPr>
            <a:spLocks noGrp="1"/>
          </p:cNvSpPr>
          <p:nvPr>
            <p:ph type="title"/>
          </p:nvPr>
        </p:nvSpPr>
        <p:spPr/>
        <p:txBody>
          <a:bodyPr/>
          <a:lstStyle/>
          <a:p>
            <a:pPr algn="l" fontAlgn="auto">
              <a:spcAft>
                <a:spcPts val="0"/>
              </a:spcAft>
              <a:defRPr/>
            </a:pPr>
            <a:r>
              <a:rPr lang="en-US" dirty="0"/>
              <a:t>What Happens During an Appeal?</a:t>
            </a:r>
          </a:p>
        </p:txBody>
      </p:sp>
      <p:sp>
        <p:nvSpPr>
          <p:cNvPr id="23555" name="Content Placeholder 2">
            <a:extLst>
              <a:ext uri="{FF2B5EF4-FFF2-40B4-BE49-F238E27FC236}">
                <a16:creationId xmlns:a16="http://schemas.microsoft.com/office/drawing/2014/main" id="{FBD1CB3F-6A3D-4E71-9F08-21775A60338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appeals process can take many months and go through more than one appellate court</a:t>
            </a:r>
          </a:p>
          <a:p>
            <a:pPr lvl="1"/>
            <a:r>
              <a:rPr lang="en-US" altLang="en-US" dirty="0"/>
              <a:t>A transcript of the trial is produced</a:t>
            </a:r>
          </a:p>
        </p:txBody>
      </p:sp>
      <p:pic>
        <p:nvPicPr>
          <p:cNvPr id="23557" name="Picture 6" descr="C:\Documents and Settings\alegler\Local Settings\Temporary Internet Files\Content.IE5\8D98DCBM\MC900389808[1].wmf">
            <a:extLst>
              <a:ext uri="{FF2B5EF4-FFF2-40B4-BE49-F238E27FC236}">
                <a16:creationId xmlns:a16="http://schemas.microsoft.com/office/drawing/2014/main" id="{95171F60-8374-43AC-9871-BA0C9B44A9C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0" y="3954463"/>
            <a:ext cx="2057400" cy="2290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a:extLst>
              <a:ext uri="{FF2B5EF4-FFF2-40B4-BE49-F238E27FC236}">
                <a16:creationId xmlns:a16="http://schemas.microsoft.com/office/drawing/2014/main" id="{E28E0FB4-AB43-4AB0-B208-98AD1202717E}"/>
              </a:ext>
            </a:extLst>
          </p:cNvPr>
          <p:cNvSpPr>
            <a:spLocks noGrp="1"/>
          </p:cNvSpPr>
          <p:nvPr>
            <p:ph type="title"/>
          </p:nvPr>
        </p:nvSpPr>
        <p:spPr/>
        <p:txBody>
          <a:bodyPr/>
          <a:lstStyle/>
          <a:p>
            <a:pPr algn="l" fontAlgn="auto">
              <a:spcAft>
                <a:spcPts val="0"/>
              </a:spcAft>
              <a:defRPr/>
            </a:pPr>
            <a:r>
              <a:rPr lang="en-US" dirty="0"/>
              <a:t>What Happens During an Appeal?</a:t>
            </a:r>
            <a:endParaRPr lang="en-US" sz="2400" dirty="0"/>
          </a:p>
        </p:txBody>
      </p:sp>
      <p:sp>
        <p:nvSpPr>
          <p:cNvPr id="24579" name="Content Placeholder 2">
            <a:extLst>
              <a:ext uri="{FF2B5EF4-FFF2-40B4-BE49-F238E27FC236}">
                <a16:creationId xmlns:a16="http://schemas.microsoft.com/office/drawing/2014/main" id="{BF6D1639-A728-4E76-A573-5C9E716F20C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prosecution and the defense prepare briefs and respond to the each other’s briefs</a:t>
            </a:r>
          </a:p>
          <a:p>
            <a:pPr lvl="1"/>
            <a:r>
              <a:rPr lang="en-US" altLang="en-US" dirty="0"/>
              <a:t>A brief typically refers to specific parts of the trial transcript and prior court decisions related to the case</a:t>
            </a:r>
          </a:p>
          <a:p>
            <a:endParaRPr lang="en-US" alt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F0A8653-4466-43B3-8A74-F0254540066A}"/>
              </a:ext>
            </a:extLst>
          </p:cNvPr>
          <p:cNvSpPr>
            <a:spLocks noGrp="1"/>
          </p:cNvSpPr>
          <p:nvPr>
            <p:ph type="title"/>
          </p:nvPr>
        </p:nvSpPr>
        <p:spPr/>
        <p:txBody>
          <a:bodyPr/>
          <a:lstStyle/>
          <a:p>
            <a:pPr algn="l" fontAlgn="auto">
              <a:spcAft>
                <a:spcPts val="0"/>
              </a:spcAft>
              <a:defRPr/>
            </a:pPr>
            <a:r>
              <a:rPr lang="en-US" dirty="0"/>
              <a:t>What Happens During an Appeal?</a:t>
            </a:r>
            <a:endParaRPr lang="en-US" sz="2400" dirty="0"/>
          </a:p>
        </p:txBody>
      </p:sp>
      <p:sp>
        <p:nvSpPr>
          <p:cNvPr id="25603" name="Content Placeholder 2">
            <a:extLst>
              <a:ext uri="{FF2B5EF4-FFF2-40B4-BE49-F238E27FC236}">
                <a16:creationId xmlns:a16="http://schemas.microsoft.com/office/drawing/2014/main" id="{EFCD3CFA-59A8-4AB8-9BDA-99F86BE4CD2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There are usually three briefs in an appeal</a:t>
            </a:r>
          </a:p>
          <a:p>
            <a:pPr lvl="1"/>
            <a:r>
              <a:rPr lang="en-US" altLang="en-US"/>
              <a:t>The appellant files an opening brief</a:t>
            </a:r>
          </a:p>
          <a:p>
            <a:pPr lvl="1"/>
            <a:r>
              <a:rPr lang="en-US" altLang="en-US"/>
              <a:t>The respondent files a respondent brief</a:t>
            </a:r>
          </a:p>
          <a:p>
            <a:pPr lvl="1"/>
            <a:r>
              <a:rPr lang="en-US" altLang="en-US"/>
              <a:t>The appellant files a reply brief</a:t>
            </a:r>
          </a:p>
          <a:p>
            <a:endParaRPr lang="en-US" altLang="en-US"/>
          </a:p>
        </p:txBody>
      </p:sp>
      <p:sp>
        <p:nvSpPr>
          <p:cNvPr id="25604" name="Slide Number Placeholder 4">
            <a:extLst>
              <a:ext uri="{FF2B5EF4-FFF2-40B4-BE49-F238E27FC236}">
                <a16:creationId xmlns:a16="http://schemas.microsoft.com/office/drawing/2014/main" id="{6B653082-19EE-4F91-A9CF-71D3153E1197}"/>
              </a:ext>
            </a:extLst>
          </p:cNvPr>
          <p:cNvSpPr>
            <a:spLocks noGrp="1" noChangeArrowheads="1"/>
          </p:cNvSpPr>
          <p:nvPr>
            <p:ph type="sldNum" sz="quarter" idx="4294967295"/>
          </p:nvPr>
        </p:nvSpPr>
        <p:spPr bwMode="auto">
          <a:xfrm>
            <a:off x="0" y="0"/>
            <a:ext cx="0" cy="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75A9F5D-B9EE-4015-AA33-517D3558EE9A}" type="slidenum">
              <a:rPr lang="en-US" altLang="en-US" smtClean="0"/>
              <a:pPr fontAlgn="base">
                <a:spcBef>
                  <a:spcPct val="0"/>
                </a:spcBef>
                <a:spcAft>
                  <a:spcPct val="0"/>
                </a:spcAft>
              </a:pPr>
              <a:t>12</a:t>
            </a:fld>
            <a:endParaRPr lang="en-US" altLang="en-US"/>
          </a:p>
        </p:txBody>
      </p:sp>
      <p:pic>
        <p:nvPicPr>
          <p:cNvPr id="25606" name="Picture 7" descr="C:\Documents and Settings\alegler\Local Settings\Temporary Internet Files\Content.IE5\BJHLY2YT\MC900384372[1].wmf">
            <a:extLst>
              <a:ext uri="{FF2B5EF4-FFF2-40B4-BE49-F238E27FC236}">
                <a16:creationId xmlns:a16="http://schemas.microsoft.com/office/drawing/2014/main" id="{2BA08081-0CFD-4FEA-843A-B3B2B1CE8C9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080612" y="1420420"/>
            <a:ext cx="3195638"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AB56775E-A6C3-4CE3-996F-2858B397E854}"/>
              </a:ext>
            </a:extLst>
          </p:cNvPr>
          <p:cNvSpPr>
            <a:spLocks noGrp="1"/>
          </p:cNvSpPr>
          <p:nvPr>
            <p:ph type="title"/>
          </p:nvPr>
        </p:nvSpPr>
        <p:spPr/>
        <p:txBody>
          <a:bodyPr/>
          <a:lstStyle/>
          <a:p>
            <a:pPr algn="l" fontAlgn="auto">
              <a:spcAft>
                <a:spcPts val="0"/>
              </a:spcAft>
              <a:defRPr/>
            </a:pPr>
            <a:r>
              <a:rPr lang="en-US" dirty="0"/>
              <a:t>What Happens During an Appeal? </a:t>
            </a:r>
            <a:endParaRPr lang="en-US" sz="2400" dirty="0"/>
          </a:p>
        </p:txBody>
      </p:sp>
      <p:sp>
        <p:nvSpPr>
          <p:cNvPr id="26627" name="Content Placeholder 2">
            <a:extLst>
              <a:ext uri="{FF2B5EF4-FFF2-40B4-BE49-F238E27FC236}">
                <a16:creationId xmlns:a16="http://schemas.microsoft.com/office/drawing/2014/main" id="{A1E247F3-5BE0-45A3-BE59-FA3FF4097B2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After the briefs are filed, the lawyers may appear before the appellate court or the court may just make their decision based on the briefs</a:t>
            </a:r>
          </a:p>
          <a:p>
            <a:pPr lvl="1"/>
            <a:r>
              <a:rPr lang="en-US" altLang="en-US" dirty="0"/>
              <a:t>If the attorneys do speak before the appellate court, the appearance may be quick and the discussion may be limited to specific questions</a:t>
            </a:r>
          </a:p>
          <a:p>
            <a:endParaRPr lang="en-US" altLang="en-US" dirty="0"/>
          </a:p>
        </p:txBody>
      </p:sp>
      <p:pic>
        <p:nvPicPr>
          <p:cNvPr id="26630" name="Picture 6" descr="C:\Documents and Settings\alegler\Local Settings\Temporary Internet Files\Content.IE5\RKQCEN1G\MC900287183[1].wmf">
            <a:extLst>
              <a:ext uri="{FF2B5EF4-FFF2-40B4-BE49-F238E27FC236}">
                <a16:creationId xmlns:a16="http://schemas.microsoft.com/office/drawing/2014/main" id="{51CBE520-C6EC-464D-B359-918E3E6F1C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41859" y="3622153"/>
            <a:ext cx="3853359" cy="2598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46942D82-61F2-42FE-9B8F-54096F16D5CF}"/>
              </a:ext>
            </a:extLst>
          </p:cNvPr>
          <p:cNvSpPr>
            <a:spLocks noGrp="1"/>
          </p:cNvSpPr>
          <p:nvPr>
            <p:ph type="title"/>
          </p:nvPr>
        </p:nvSpPr>
        <p:spPr/>
        <p:txBody>
          <a:bodyPr/>
          <a:lstStyle/>
          <a:p>
            <a:pPr algn="l" fontAlgn="auto">
              <a:spcAft>
                <a:spcPts val="0"/>
              </a:spcAft>
              <a:defRPr/>
            </a:pPr>
            <a:r>
              <a:rPr lang="en-US" dirty="0"/>
              <a:t>What is Needed for an Appeal?</a:t>
            </a:r>
          </a:p>
        </p:txBody>
      </p:sp>
      <p:sp>
        <p:nvSpPr>
          <p:cNvPr id="27651" name="Content Placeholder 2">
            <a:extLst>
              <a:ext uri="{FF2B5EF4-FFF2-40B4-BE49-F238E27FC236}">
                <a16:creationId xmlns:a16="http://schemas.microsoft.com/office/drawing/2014/main" id="{C8C60E5D-2E75-4C2A-9527-A49D0222887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Appellate court judges’ rulings are based only on the trial court record which includes</a:t>
            </a:r>
          </a:p>
          <a:p>
            <a:pPr lvl="1"/>
            <a:r>
              <a:rPr lang="en-US" altLang="en-US" dirty="0"/>
              <a:t>A transcript of testimony</a:t>
            </a:r>
          </a:p>
          <a:p>
            <a:pPr lvl="1"/>
            <a:r>
              <a:rPr lang="en-US" altLang="en-US" dirty="0"/>
              <a:t>Things admitted into evidence</a:t>
            </a:r>
          </a:p>
          <a:p>
            <a:pPr lvl="1"/>
            <a:r>
              <a:rPr lang="en-US" altLang="en-US" dirty="0"/>
              <a:t>Each side’s arguments</a:t>
            </a:r>
          </a:p>
          <a:p>
            <a:endParaRPr lang="en-US" altLang="en-US" dirty="0"/>
          </a:p>
        </p:txBody>
      </p:sp>
      <p:pic>
        <p:nvPicPr>
          <p:cNvPr id="27653" name="Picture 7" descr="C:\Documents and Settings\alegler\Local Settings\Temporary Internet Files\Content.IE5\A9WNS6F3\MC900441800[1].png">
            <a:extLst>
              <a:ext uri="{FF2B5EF4-FFF2-40B4-BE49-F238E27FC236}">
                <a16:creationId xmlns:a16="http://schemas.microsoft.com/office/drawing/2014/main" id="{1AF08D80-DFFD-498C-ADE8-F77AF8816B2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67600" y="32766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704920EE-1730-496A-8246-A616B1E7A177}"/>
              </a:ext>
            </a:extLst>
          </p:cNvPr>
          <p:cNvSpPr>
            <a:spLocks noGrp="1"/>
          </p:cNvSpPr>
          <p:nvPr>
            <p:ph type="title"/>
          </p:nvPr>
        </p:nvSpPr>
        <p:spPr/>
        <p:txBody>
          <a:bodyPr/>
          <a:lstStyle/>
          <a:p>
            <a:pPr algn="l" fontAlgn="auto">
              <a:spcAft>
                <a:spcPts val="0"/>
              </a:spcAft>
              <a:defRPr/>
            </a:pPr>
            <a:r>
              <a:rPr lang="en-US" dirty="0"/>
              <a:t>What is Needed for an Appeal? </a:t>
            </a:r>
            <a:endParaRPr lang="en-US" sz="2400" dirty="0"/>
          </a:p>
        </p:txBody>
      </p:sp>
      <p:sp>
        <p:nvSpPr>
          <p:cNvPr id="28675" name="Content Placeholder 2">
            <a:extLst>
              <a:ext uri="{FF2B5EF4-FFF2-40B4-BE49-F238E27FC236}">
                <a16:creationId xmlns:a16="http://schemas.microsoft.com/office/drawing/2014/main" id="{F60F6C34-3464-4B67-8C73-9556C48CAB2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Information that each side unsuccessfully sought to introduce into evidence</a:t>
            </a:r>
          </a:p>
          <a:p>
            <a:pPr lvl="1"/>
            <a:r>
              <a:rPr lang="en-US" altLang="en-US" dirty="0"/>
              <a:t>The appellate court will not consider evidence that the trial court did not have a chance to rule on</a:t>
            </a:r>
          </a:p>
          <a:p>
            <a:endParaRPr lang="en-US" altLang="en-US" dirty="0"/>
          </a:p>
        </p:txBody>
      </p:sp>
      <p:pic>
        <p:nvPicPr>
          <p:cNvPr id="28678" name="Picture 3" descr="C:\Documents and Settings\alegler\Local Settings\Temporary Internet Files\Content.IE5\30W1GSJJ\MC900432547[1].png">
            <a:extLst>
              <a:ext uri="{FF2B5EF4-FFF2-40B4-BE49-F238E27FC236}">
                <a16:creationId xmlns:a16="http://schemas.microsoft.com/office/drawing/2014/main" id="{A969D6C5-7858-48F7-9175-E702FB72605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93341" y="4490113"/>
            <a:ext cx="16002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7" descr="C:\Documents and Settings\alegler\Local Settings\Temporary Internet Files\Content.IE5\S77YJ4Y7\MP900403727[1].jpg">
            <a:extLst>
              <a:ext uri="{FF2B5EF4-FFF2-40B4-BE49-F238E27FC236}">
                <a16:creationId xmlns:a16="http://schemas.microsoft.com/office/drawing/2014/main" id="{1FF12BA3-DEBE-4FB1-A7EF-D192C3CFB310}"/>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27709" y="1531742"/>
            <a:ext cx="2072271" cy="25898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8543CC23-898B-4EB7-9351-7D167A04720C}"/>
              </a:ext>
            </a:extLst>
          </p:cNvPr>
          <p:cNvSpPr>
            <a:spLocks noGrp="1"/>
          </p:cNvSpPr>
          <p:nvPr>
            <p:ph type="title"/>
          </p:nvPr>
        </p:nvSpPr>
        <p:spPr/>
        <p:txBody>
          <a:bodyPr/>
          <a:lstStyle/>
          <a:p>
            <a:pPr algn="l" fontAlgn="auto">
              <a:spcAft>
                <a:spcPts val="0"/>
              </a:spcAft>
              <a:defRPr/>
            </a:pPr>
            <a:r>
              <a:rPr lang="en-US" dirty="0"/>
              <a:t>What is Needed for an Appeal? </a:t>
            </a:r>
            <a:endParaRPr lang="en-US" sz="2400" dirty="0"/>
          </a:p>
        </p:txBody>
      </p:sp>
      <p:sp>
        <p:nvSpPr>
          <p:cNvPr id="29699" name="Content Placeholder 2">
            <a:extLst>
              <a:ext uri="{FF2B5EF4-FFF2-40B4-BE49-F238E27FC236}">
                <a16:creationId xmlns:a16="http://schemas.microsoft.com/office/drawing/2014/main" id="{96551FFC-B8D3-41C4-86AC-8D253020A10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A good attorney will do the following during the trial:</a:t>
            </a:r>
          </a:p>
          <a:p>
            <a:pPr lvl="1"/>
            <a:r>
              <a:rPr lang="en-US" altLang="en-US" dirty="0"/>
              <a:t>Make offers of proof by giving a summary to the judge of what the witnesses will say in case the judge rules the testimony as inadmissible</a:t>
            </a:r>
          </a:p>
          <a:p>
            <a:pPr lvl="1"/>
            <a:r>
              <a:rPr lang="en-US" altLang="en-US" dirty="0"/>
              <a:t>Translate gestures into words so that appellate judges who are reading the transcript can picture what the participants in the court room are doing or being asked to do</a:t>
            </a:r>
          </a:p>
          <a:p>
            <a:pPr lvl="1"/>
            <a:r>
              <a:rPr lang="en-US" altLang="en-US" dirty="0"/>
              <a:t>Make all legitimate objections and arguments so that the trial court would have had a chance to rule on the admissibility of evidence</a:t>
            </a:r>
          </a:p>
        </p:txBody>
      </p:sp>
      <p:pic>
        <p:nvPicPr>
          <p:cNvPr id="29702" name="Picture 8" descr="C:\Documents and Settings\alegler\Local Settings\Temporary Internet Files\Content.IE5\A9WNS6F3\MC900391698[1].wmf">
            <a:extLst>
              <a:ext uri="{FF2B5EF4-FFF2-40B4-BE49-F238E27FC236}">
                <a16:creationId xmlns:a16="http://schemas.microsoft.com/office/drawing/2014/main" id="{FE0E5EAD-9B08-44E0-AAFD-8C7AD5AE37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3916" y="5124096"/>
            <a:ext cx="1444009" cy="148722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76872D8D-5EF3-4671-A6EF-77D37393821F}"/>
              </a:ext>
            </a:extLst>
          </p:cNvPr>
          <p:cNvSpPr>
            <a:spLocks noGrp="1"/>
          </p:cNvSpPr>
          <p:nvPr>
            <p:ph type="title"/>
          </p:nvPr>
        </p:nvSpPr>
        <p:spPr/>
        <p:txBody>
          <a:bodyPr/>
          <a:lstStyle/>
          <a:p>
            <a:pPr algn="l" fontAlgn="auto">
              <a:spcAft>
                <a:spcPts val="0"/>
              </a:spcAft>
              <a:defRPr/>
            </a:pPr>
            <a:r>
              <a:rPr lang="en-US" dirty="0"/>
              <a:t>What are the Reasons for Appeal?</a:t>
            </a:r>
          </a:p>
        </p:txBody>
      </p:sp>
      <p:sp>
        <p:nvSpPr>
          <p:cNvPr id="30723" name="Content Placeholder 2">
            <a:extLst>
              <a:ext uri="{FF2B5EF4-FFF2-40B4-BE49-F238E27FC236}">
                <a16:creationId xmlns:a16="http://schemas.microsoft.com/office/drawing/2014/main" id="{35E73A00-4C94-4DF4-ABEB-4A4C62CCBA38}"/>
              </a:ext>
            </a:extLst>
          </p:cNvPr>
          <p:cNvSpPr>
            <a:spLocks noGrp="1" noChangeArrowheads="1"/>
          </p:cNvSpPr>
          <p:nvPr>
            <p:ph idx="1"/>
          </p:nvPr>
        </p:nvSpPr>
        <p:spPr bwMode="auto">
          <a:xfrm>
            <a:off x="1981200" y="1600200"/>
            <a:ext cx="7086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The following are some examples on which a defendant would have grounds to appeal:</a:t>
            </a:r>
          </a:p>
          <a:p>
            <a:pPr lvl="1"/>
            <a:r>
              <a:rPr lang="en-US" altLang="en-US"/>
              <a:t>New evidence was discovered after the trial</a:t>
            </a:r>
          </a:p>
          <a:p>
            <a:pPr lvl="1"/>
            <a:r>
              <a:rPr lang="en-US" altLang="en-US"/>
              <a:t>The jurors engaged in misconduct</a:t>
            </a:r>
          </a:p>
          <a:p>
            <a:pPr lvl="1"/>
            <a:r>
              <a:rPr lang="en-US" altLang="en-US"/>
              <a:t>The judge or prosecutor committed an important legal error</a:t>
            </a:r>
          </a:p>
          <a:p>
            <a:pPr lvl="1"/>
            <a:r>
              <a:rPr lang="en-US" altLang="en-US"/>
              <a:t>The judge gave the jury improper instructions</a:t>
            </a:r>
          </a:p>
          <a:p>
            <a:pPr lvl="1"/>
            <a:r>
              <a:rPr lang="en-US" altLang="en-US"/>
              <a:t>Scientific evidence was not available at the time of the trial that would prove the defendant innocent</a:t>
            </a:r>
          </a:p>
          <a:p>
            <a:endParaRPr lang="en-US" altLang="en-US"/>
          </a:p>
        </p:txBody>
      </p:sp>
      <p:sp>
        <p:nvSpPr>
          <p:cNvPr id="30724" name="Slide Number Placeholder 4">
            <a:extLst>
              <a:ext uri="{FF2B5EF4-FFF2-40B4-BE49-F238E27FC236}">
                <a16:creationId xmlns:a16="http://schemas.microsoft.com/office/drawing/2014/main" id="{E8668F95-32C6-4FB4-A023-1BB10DCECBE4}"/>
              </a:ext>
            </a:extLst>
          </p:cNvPr>
          <p:cNvSpPr>
            <a:spLocks noGrp="1" noChangeArrowheads="1"/>
          </p:cNvSpPr>
          <p:nvPr>
            <p:ph type="sldNum" sz="quarter"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EEE3A34-D402-487A-BF0F-0059D9081596}" type="slidenum">
              <a:rPr lang="en-US" altLang="en-US" smtClean="0"/>
              <a:pPr fontAlgn="base">
                <a:spcBef>
                  <a:spcPct val="0"/>
                </a:spcBef>
                <a:spcAft>
                  <a:spcPct val="0"/>
                </a:spcAft>
              </a:pPr>
              <a:t>17</a:t>
            </a:fld>
            <a:endParaRPr lang="en-US" altLang="en-US"/>
          </a:p>
        </p:txBody>
      </p:sp>
      <p:sp>
        <p:nvSpPr>
          <p:cNvPr id="30725" name="Footer Placeholder 1">
            <a:extLst>
              <a:ext uri="{FF2B5EF4-FFF2-40B4-BE49-F238E27FC236}">
                <a16:creationId xmlns:a16="http://schemas.microsoft.com/office/drawing/2014/main" id="{DAEB5FA3-C15E-4765-BC54-8396BC454FBA}"/>
              </a:ext>
            </a:extLst>
          </p:cNvPr>
          <p:cNvSpPr>
            <a:spLocks noGrp="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latin typeface="Times New Roman" panose="02020603050405020304" pitchFamily="18" charset="0"/>
              </a:rPr>
              <a:t>Copyright © Texas Education Agency, 2011. All rights reserved.</a:t>
            </a:r>
          </a:p>
          <a:p>
            <a:pPr fontAlgn="base">
              <a:spcBef>
                <a:spcPct val="0"/>
              </a:spcBef>
              <a:spcAft>
                <a:spcPct val="0"/>
              </a:spcAft>
            </a:pPr>
            <a:r>
              <a:rPr lang="en-US" altLang="en-US">
                <a:latin typeface="Times New Roman" panose="02020603050405020304" pitchFamily="18" charset="0"/>
              </a:rPr>
              <a:t>Images and other multimedia content used with permission.</a:t>
            </a:r>
          </a:p>
        </p:txBody>
      </p:sp>
      <p:pic>
        <p:nvPicPr>
          <p:cNvPr id="30726" name="Picture 2" descr="C:\Documents and Settings\alegler\Local Settings\Temporary Internet Files\Content.IE5\S31UBG59\MC910216382[1].png">
            <a:extLst>
              <a:ext uri="{FF2B5EF4-FFF2-40B4-BE49-F238E27FC236}">
                <a16:creationId xmlns:a16="http://schemas.microsoft.com/office/drawing/2014/main" id="{25D1140C-43A3-4588-AA57-E5CA05C82EE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93113" y="2667000"/>
            <a:ext cx="2181225" cy="1900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BE3B91F1-A751-4CB5-8365-87D4ED5EA108}"/>
              </a:ext>
            </a:extLst>
          </p:cNvPr>
          <p:cNvSpPr>
            <a:spLocks noGrp="1"/>
          </p:cNvSpPr>
          <p:nvPr>
            <p:ph type="title"/>
          </p:nvPr>
        </p:nvSpPr>
        <p:spPr/>
        <p:txBody>
          <a:bodyPr/>
          <a:lstStyle/>
          <a:p>
            <a:pPr algn="l" fontAlgn="auto">
              <a:spcAft>
                <a:spcPts val="0"/>
              </a:spcAft>
              <a:defRPr/>
            </a:pPr>
            <a:r>
              <a:rPr lang="en-US" dirty="0"/>
              <a:t>What is the Philosophy of Appellate Courts?</a:t>
            </a:r>
          </a:p>
        </p:txBody>
      </p:sp>
      <p:sp>
        <p:nvSpPr>
          <p:cNvPr id="31747" name="Content Placeholder 2">
            <a:extLst>
              <a:ext uri="{FF2B5EF4-FFF2-40B4-BE49-F238E27FC236}">
                <a16:creationId xmlns:a16="http://schemas.microsoft.com/office/drawing/2014/main" id="{3726A4A3-04A5-4B8C-AE5A-E79344F12339}"/>
              </a:ext>
            </a:extLst>
          </p:cNvPr>
          <p:cNvSpPr>
            <a:spLocks noGrp="1" noChangeArrowheads="1"/>
          </p:cNvSpPr>
          <p:nvPr>
            <p:ph idx="1"/>
          </p:nvPr>
        </p:nvSpPr>
        <p:spPr bwMode="auto">
          <a:xfrm>
            <a:off x="1981200" y="1600200"/>
            <a:ext cx="62484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The courts have said that no one is entitled to a perfect trial, just a fair one</a:t>
            </a:r>
          </a:p>
          <a:p>
            <a:r>
              <a:rPr lang="en-US" altLang="en-US"/>
              <a:t>Most errors are deemed harmless by the appellate courts</a:t>
            </a:r>
          </a:p>
          <a:p>
            <a:endParaRPr lang="en-US" altLang="en-US"/>
          </a:p>
          <a:p>
            <a:endParaRPr lang="en-US" altLang="en-US"/>
          </a:p>
        </p:txBody>
      </p:sp>
      <p:sp>
        <p:nvSpPr>
          <p:cNvPr id="31748" name="Slide Number Placeholder 4">
            <a:extLst>
              <a:ext uri="{FF2B5EF4-FFF2-40B4-BE49-F238E27FC236}">
                <a16:creationId xmlns:a16="http://schemas.microsoft.com/office/drawing/2014/main" id="{02CB82A4-00E5-4148-8531-01DE57F3AE2D}"/>
              </a:ext>
            </a:extLst>
          </p:cNvPr>
          <p:cNvSpPr>
            <a:spLocks noGrp="1" noChangeArrowheads="1"/>
          </p:cNvSpPr>
          <p:nvPr>
            <p:ph type="sldNum" sz="quarter"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F4F0F57-D6FB-4CDC-B9CD-012E5CBDAB59}" type="slidenum">
              <a:rPr lang="en-US" altLang="en-US" smtClean="0"/>
              <a:pPr fontAlgn="base">
                <a:spcBef>
                  <a:spcPct val="0"/>
                </a:spcBef>
                <a:spcAft>
                  <a:spcPct val="0"/>
                </a:spcAft>
              </a:pPr>
              <a:t>18</a:t>
            </a:fld>
            <a:endParaRPr lang="en-US" altLang="en-US"/>
          </a:p>
        </p:txBody>
      </p:sp>
      <p:pic>
        <p:nvPicPr>
          <p:cNvPr id="31749" name="Picture 8" descr="http://images.clipart.com/thb/thb8/PH/cs5359_20051104d/cs5359_20051104d/30906246.thb.jpg?5359_051105_74562">
            <a:extLst>
              <a:ext uri="{FF2B5EF4-FFF2-40B4-BE49-F238E27FC236}">
                <a16:creationId xmlns:a16="http://schemas.microsoft.com/office/drawing/2014/main" id="{2BE692C6-CC90-44E5-A5E7-9B9EB5B471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66113" y="1828800"/>
            <a:ext cx="1833562"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750" name="Footer Placeholder 1">
            <a:extLst>
              <a:ext uri="{FF2B5EF4-FFF2-40B4-BE49-F238E27FC236}">
                <a16:creationId xmlns:a16="http://schemas.microsoft.com/office/drawing/2014/main" id="{8E73108E-E402-408B-AA42-05C2ED765CDD}"/>
              </a:ext>
            </a:extLst>
          </p:cNvPr>
          <p:cNvSpPr>
            <a:spLocks noGrp="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latin typeface="Times New Roman" panose="02020603050405020304" pitchFamily="18" charset="0"/>
              </a:rPr>
              <a:t>Copyright © Texas Education Agency, 2011. All rights reserved.</a:t>
            </a:r>
          </a:p>
          <a:p>
            <a:pPr fontAlgn="base">
              <a:spcBef>
                <a:spcPct val="0"/>
              </a:spcBef>
              <a:spcAft>
                <a:spcPct val="0"/>
              </a:spcAft>
            </a:pPr>
            <a:r>
              <a:rPr lang="en-US" altLang="en-US">
                <a:latin typeface="Times New Roman" panose="02020603050405020304" pitchFamily="18" charset="0"/>
              </a:rPr>
              <a:t>Images and other multimedia content used with permission.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34D8B0BF-00DC-4046-8FAD-38B0E631CAF8}"/>
              </a:ext>
            </a:extLst>
          </p:cNvPr>
          <p:cNvSpPr>
            <a:spLocks noGrp="1"/>
          </p:cNvSpPr>
          <p:nvPr>
            <p:ph type="title"/>
          </p:nvPr>
        </p:nvSpPr>
        <p:spPr/>
        <p:txBody>
          <a:bodyPr/>
          <a:lstStyle/>
          <a:p>
            <a:pPr algn="l" fontAlgn="auto">
              <a:spcAft>
                <a:spcPts val="0"/>
              </a:spcAft>
              <a:defRPr/>
            </a:pPr>
            <a:r>
              <a:rPr lang="en-US" dirty="0"/>
              <a:t>What are Writs?</a:t>
            </a:r>
          </a:p>
        </p:txBody>
      </p:sp>
      <p:sp>
        <p:nvSpPr>
          <p:cNvPr id="32771" name="Content Placeholder 2">
            <a:extLst>
              <a:ext uri="{FF2B5EF4-FFF2-40B4-BE49-F238E27FC236}">
                <a16:creationId xmlns:a16="http://schemas.microsoft.com/office/drawing/2014/main" id="{BC1B07FA-9D62-4E38-90E4-EE8B50B90487}"/>
              </a:ext>
            </a:extLst>
          </p:cNvPr>
          <p:cNvSpPr>
            <a:spLocks noGrp="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A writ is an order from a higher court to a lower court or to a government official </a:t>
            </a:r>
          </a:p>
          <a:p>
            <a:r>
              <a:rPr lang="en-US" altLang="en-US"/>
              <a:t>They are used when a defendant is not entitled to appeal</a:t>
            </a:r>
          </a:p>
          <a:p>
            <a:endParaRPr lang="en-US" altLang="en-US"/>
          </a:p>
        </p:txBody>
      </p:sp>
      <p:sp>
        <p:nvSpPr>
          <p:cNvPr id="32772" name="Slide Number Placeholder 4">
            <a:extLst>
              <a:ext uri="{FF2B5EF4-FFF2-40B4-BE49-F238E27FC236}">
                <a16:creationId xmlns:a16="http://schemas.microsoft.com/office/drawing/2014/main" id="{91F4DF4A-1B1F-424C-9887-675036FE576C}"/>
              </a:ext>
            </a:extLst>
          </p:cNvPr>
          <p:cNvSpPr>
            <a:spLocks noGrp="1" noChangeArrowheads="1"/>
          </p:cNvSpPr>
          <p:nvPr>
            <p:ph type="sldNum" sz="quarter"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B00F5CD-437C-498F-ADFF-4E40CD049700}" type="slidenum">
              <a:rPr lang="en-US" altLang="en-US" smtClean="0"/>
              <a:pPr fontAlgn="base">
                <a:spcBef>
                  <a:spcPct val="0"/>
                </a:spcBef>
                <a:spcAft>
                  <a:spcPct val="0"/>
                </a:spcAft>
              </a:pPr>
              <a:t>19</a:t>
            </a:fld>
            <a:endParaRPr lang="en-US" altLang="en-US"/>
          </a:p>
        </p:txBody>
      </p:sp>
      <p:sp>
        <p:nvSpPr>
          <p:cNvPr id="32773" name="Footer Placeholder 1">
            <a:extLst>
              <a:ext uri="{FF2B5EF4-FFF2-40B4-BE49-F238E27FC236}">
                <a16:creationId xmlns:a16="http://schemas.microsoft.com/office/drawing/2014/main" id="{C2B53D33-7667-4437-97BF-4CA172BB1740}"/>
              </a:ext>
            </a:extLst>
          </p:cNvPr>
          <p:cNvSpPr>
            <a:spLocks noGrp="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latin typeface="Times New Roman" panose="02020603050405020304" pitchFamily="18" charset="0"/>
              </a:rPr>
              <a:t>Copyright © Texas Education Agency, 2011. All rights reserved.</a:t>
            </a:r>
          </a:p>
          <a:p>
            <a:pPr fontAlgn="base">
              <a:spcBef>
                <a:spcPct val="0"/>
              </a:spcBef>
              <a:spcAft>
                <a:spcPct val="0"/>
              </a:spcAft>
            </a:pPr>
            <a:r>
              <a:rPr lang="en-US" altLang="en-US">
                <a:latin typeface="Times New Roman" panose="02020603050405020304" pitchFamily="18" charset="0"/>
              </a:rPr>
              <a:t>Images and other multimedia content used with permission.</a:t>
            </a:r>
          </a:p>
        </p:txBody>
      </p:sp>
      <p:pic>
        <p:nvPicPr>
          <p:cNvPr id="32774" name="Picture 5" descr="C:\Documents and Settings\alegler\Local Settings\Temporary Internet Files\Content.IE5\SUJ0O1JL\MP900402451[1].jpg">
            <a:extLst>
              <a:ext uri="{FF2B5EF4-FFF2-40B4-BE49-F238E27FC236}">
                <a16:creationId xmlns:a16="http://schemas.microsoft.com/office/drawing/2014/main" id="{BC7CD165-DAE6-4160-99F4-55B065B8E4A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67400" y="3657600"/>
            <a:ext cx="2286000" cy="228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7E0532D5-944F-4F06-8A84-9C18A059C4C2}"/>
              </a:ext>
            </a:extLst>
          </p:cNvPr>
          <p:cNvSpPr>
            <a:spLocks noGrp="1"/>
          </p:cNvSpPr>
          <p:nvPr>
            <p:ph type="title"/>
          </p:nvPr>
        </p:nvSpPr>
        <p:spPr/>
        <p:txBody>
          <a:bodyPr/>
          <a:lstStyle/>
          <a:p>
            <a:pPr algn="l" fontAlgn="auto">
              <a:spcAft>
                <a:spcPts val="0"/>
              </a:spcAft>
              <a:defRPr/>
            </a:pPr>
            <a:r>
              <a:rPr lang="en-US" dirty="0"/>
              <a:t>What are Writs? </a:t>
            </a:r>
            <a:r>
              <a:rPr lang="en-US" sz="2400" dirty="0"/>
              <a:t>(continued)</a:t>
            </a:r>
          </a:p>
        </p:txBody>
      </p:sp>
      <p:sp>
        <p:nvSpPr>
          <p:cNvPr id="33795" name="Content Placeholder 2">
            <a:extLst>
              <a:ext uri="{FF2B5EF4-FFF2-40B4-BE49-F238E27FC236}">
                <a16:creationId xmlns:a16="http://schemas.microsoft.com/office/drawing/2014/main" id="{AD073715-4E6E-48CA-9232-E060F7DAE0AF}"/>
              </a:ext>
            </a:extLst>
          </p:cNvPr>
          <p:cNvSpPr>
            <a:spLocks noGrp="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Defendants may not be entitled to appeal when</a:t>
            </a:r>
          </a:p>
          <a:p>
            <a:pPr lvl="1"/>
            <a:r>
              <a:rPr lang="en-US" altLang="en-US"/>
              <a:t>The defense did not lodge a timely objection</a:t>
            </a:r>
          </a:p>
          <a:p>
            <a:pPr lvl="1"/>
            <a:r>
              <a:rPr lang="en-US" altLang="en-US"/>
              <a:t>The matter of issue concerns something that goes beyond the trial record</a:t>
            </a:r>
          </a:p>
          <a:p>
            <a:pPr lvl="1"/>
            <a:r>
              <a:rPr lang="en-US" altLang="en-US"/>
              <a:t>A final judgment has not yet occurred but a defendant needs relief at once to prevent an injustice or an unnecessary expense</a:t>
            </a:r>
          </a:p>
          <a:p>
            <a:pPr lvl="1"/>
            <a:r>
              <a:rPr lang="en-US" altLang="en-US"/>
              <a:t>The matter is urgent</a:t>
            </a:r>
          </a:p>
          <a:p>
            <a:pPr lvl="1"/>
            <a:r>
              <a:rPr lang="en-US" altLang="en-US"/>
              <a:t>A defendant has already unsuccessfully appealed his or her case</a:t>
            </a:r>
          </a:p>
          <a:p>
            <a:endParaRPr lang="en-US" altLang="en-US"/>
          </a:p>
        </p:txBody>
      </p:sp>
      <p:sp>
        <p:nvSpPr>
          <p:cNvPr id="33796" name="Slide Number Placeholder 4">
            <a:extLst>
              <a:ext uri="{FF2B5EF4-FFF2-40B4-BE49-F238E27FC236}">
                <a16:creationId xmlns:a16="http://schemas.microsoft.com/office/drawing/2014/main" id="{356D9656-C291-42E7-92D2-1EFB524AF5FB}"/>
              </a:ext>
            </a:extLst>
          </p:cNvPr>
          <p:cNvSpPr>
            <a:spLocks noGrp="1" noChangeArrowheads="1"/>
          </p:cNvSpPr>
          <p:nvPr>
            <p:ph type="sldNum" sz="quarter"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ABDA340F-87AA-45F4-9D11-17193633D73B}" type="slidenum">
              <a:rPr lang="en-US" altLang="en-US" smtClean="0"/>
              <a:pPr fontAlgn="base">
                <a:spcBef>
                  <a:spcPct val="0"/>
                </a:spcBef>
                <a:spcAft>
                  <a:spcPct val="0"/>
                </a:spcAft>
              </a:pPr>
              <a:t>20</a:t>
            </a:fld>
            <a:endParaRPr lang="en-US" altLang="en-US"/>
          </a:p>
        </p:txBody>
      </p:sp>
      <p:sp>
        <p:nvSpPr>
          <p:cNvPr id="33797" name="Footer Placeholder 1">
            <a:extLst>
              <a:ext uri="{FF2B5EF4-FFF2-40B4-BE49-F238E27FC236}">
                <a16:creationId xmlns:a16="http://schemas.microsoft.com/office/drawing/2014/main" id="{54F92685-C22D-49F3-8D00-3EE4D6933C5F}"/>
              </a:ext>
            </a:extLst>
          </p:cNvPr>
          <p:cNvSpPr>
            <a:spLocks noGrp="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latin typeface="Times New Roman" panose="02020603050405020304" pitchFamily="18" charset="0"/>
              </a:rPr>
              <a:t>Copyright © Texas Education Agency, 2011. All rights reserved.</a:t>
            </a:r>
          </a:p>
          <a:p>
            <a:pPr fontAlgn="base">
              <a:spcBef>
                <a:spcPct val="0"/>
              </a:spcBef>
              <a:spcAft>
                <a:spcPct val="0"/>
              </a:spcAft>
            </a:pPr>
            <a:r>
              <a:rPr lang="en-US" altLang="en-US">
                <a:latin typeface="Times New Roman" panose="02020603050405020304" pitchFamily="18" charset="0"/>
              </a:rPr>
              <a:t>Images and other multimedia content used with permission.</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98EF9C7-9339-4888-91CC-FFEE1111E06B}"/>
              </a:ext>
            </a:extLst>
          </p:cNvPr>
          <p:cNvSpPr>
            <a:spLocks noGrp="1"/>
          </p:cNvSpPr>
          <p:nvPr>
            <p:ph type="title"/>
          </p:nvPr>
        </p:nvSpPr>
        <p:spPr/>
        <p:txBody>
          <a:bodyPr/>
          <a:lstStyle/>
          <a:p>
            <a:pPr algn="l" fontAlgn="auto">
              <a:spcAft>
                <a:spcPts val="0"/>
              </a:spcAft>
              <a:defRPr/>
            </a:pPr>
            <a:r>
              <a:rPr lang="en-US"/>
              <a:t>Resources</a:t>
            </a:r>
          </a:p>
        </p:txBody>
      </p:sp>
      <p:sp>
        <p:nvSpPr>
          <p:cNvPr id="34819" name="Content Placeholder 2">
            <a:extLst>
              <a:ext uri="{FF2B5EF4-FFF2-40B4-BE49-F238E27FC236}">
                <a16:creationId xmlns:a16="http://schemas.microsoft.com/office/drawing/2014/main" id="{E9F99DC1-D2BA-4F85-A4DE-3F61189C6B75}"/>
              </a:ext>
            </a:extLst>
          </p:cNvPr>
          <p:cNvSpPr>
            <a:spLocks noGrp="1" noChangeArrowheads="1"/>
          </p:cNvSpPr>
          <p:nvPr>
            <p:ph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a:t>1413310532, The Criminal Law Handbook: Know Your Rights, Survive the System (11</a:t>
            </a:r>
            <a:r>
              <a:rPr lang="en-US" altLang="en-US" baseline="30000"/>
              <a:t>th</a:t>
            </a:r>
            <a:r>
              <a:rPr lang="en-US" altLang="en-US"/>
              <a:t> Edition) by Paul Bergman, J.D. and Sara J. Berman, J.D.</a:t>
            </a:r>
          </a:p>
          <a:p>
            <a:endParaRPr lang="en-US" altLang="en-US"/>
          </a:p>
        </p:txBody>
      </p:sp>
      <p:sp>
        <p:nvSpPr>
          <p:cNvPr id="34820" name="Slide Number Placeholder 3">
            <a:extLst>
              <a:ext uri="{FF2B5EF4-FFF2-40B4-BE49-F238E27FC236}">
                <a16:creationId xmlns:a16="http://schemas.microsoft.com/office/drawing/2014/main" id="{70B1926C-C324-4B2F-8A2B-D49B1720F98B}"/>
              </a:ext>
            </a:extLst>
          </p:cNvPr>
          <p:cNvSpPr>
            <a:spLocks noGrp="1" noChangeArrowheads="1"/>
          </p:cNvSpPr>
          <p:nvPr>
            <p:ph type="sldNum" sz="quarter" idx="10"/>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B8208D3-9E37-4148-A1BC-58B7D0582993}" type="slidenum">
              <a:rPr lang="en-US" altLang="en-US" smtClean="0"/>
              <a:pPr fontAlgn="base">
                <a:spcBef>
                  <a:spcPct val="0"/>
                </a:spcBef>
                <a:spcAft>
                  <a:spcPct val="0"/>
                </a:spcAft>
              </a:pPr>
              <a:t>21</a:t>
            </a:fld>
            <a:endParaRPr lang="en-US" altLang="en-US"/>
          </a:p>
        </p:txBody>
      </p:sp>
      <p:sp>
        <p:nvSpPr>
          <p:cNvPr id="34821" name="Footer Placeholder 4">
            <a:extLst>
              <a:ext uri="{FF2B5EF4-FFF2-40B4-BE49-F238E27FC236}">
                <a16:creationId xmlns:a16="http://schemas.microsoft.com/office/drawing/2014/main" id="{78499392-E2C2-4263-BD62-A4C5C06542D2}"/>
              </a:ext>
            </a:extLst>
          </p:cNvPr>
          <p:cNvSpPr>
            <a:spLocks noGrp="1" noChangeArrowheads="1"/>
          </p:cNvSpPr>
          <p:nvPr>
            <p:ph type="ftr" sz="quarter" idx="1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r>
              <a:rPr lang="en-US" altLang="en-US">
                <a:latin typeface="Times New Roman" panose="02020603050405020304" pitchFamily="18" charset="0"/>
              </a:rPr>
              <a:t>Copyright © Texas Education Agency, 2011. All rights reserved.</a:t>
            </a:r>
          </a:p>
          <a:p>
            <a:pPr fontAlgn="base">
              <a:spcBef>
                <a:spcPct val="0"/>
              </a:spcBef>
              <a:spcAft>
                <a:spcPct val="0"/>
              </a:spcAft>
            </a:pPr>
            <a:r>
              <a:rPr lang="en-US" altLang="en-US">
                <a:latin typeface="Times New Roman" panose="02020603050405020304" pitchFamily="18" charset="0"/>
              </a:rPr>
              <a:t>Images and other multimedia content used with permission.</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D463C293-00B1-4345-BC4F-3FDEBC1507C2}"/>
              </a:ext>
            </a:extLst>
          </p:cNvPr>
          <p:cNvSpPr>
            <a:spLocks noGrp="1"/>
          </p:cNvSpPr>
          <p:nvPr>
            <p:ph type="title"/>
          </p:nvPr>
        </p:nvSpPr>
        <p:spPr/>
        <p:txBody>
          <a:bodyPr/>
          <a:lstStyle/>
          <a:p>
            <a:pPr algn="l" fontAlgn="auto">
              <a:spcAft>
                <a:spcPts val="0"/>
              </a:spcAft>
              <a:defRPr/>
            </a:pPr>
            <a:r>
              <a:rPr lang="en-US"/>
              <a:t>What is an Appeal?</a:t>
            </a:r>
          </a:p>
        </p:txBody>
      </p:sp>
      <p:sp>
        <p:nvSpPr>
          <p:cNvPr id="16387" name="Content Placeholder 2">
            <a:extLst>
              <a:ext uri="{FF2B5EF4-FFF2-40B4-BE49-F238E27FC236}">
                <a16:creationId xmlns:a16="http://schemas.microsoft.com/office/drawing/2014/main" id="{AB82F90D-CE9A-4DB4-98FB-6D98E11B4F18}"/>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When defendants are found guilty of a crime in court, they have the right to appeal their case</a:t>
            </a:r>
          </a:p>
          <a:p>
            <a:pPr lvl="1"/>
            <a:r>
              <a:rPr lang="en-US" altLang="en-US" dirty="0"/>
              <a:t>An appeal is a request to a higher court to review and change the decision of a lower court</a:t>
            </a:r>
          </a:p>
          <a:p>
            <a:endParaRPr lang="en-US" altLang="en-US" dirty="0"/>
          </a:p>
        </p:txBody>
      </p:sp>
      <p:pic>
        <p:nvPicPr>
          <p:cNvPr id="16389" name="Picture 7" descr="http://images.clipart.com/thw/thw11/CL/5433_2005010014/000803_1072_63/20932830.thb.jpg?000803_1072_6355_v__v">
            <a:extLst>
              <a:ext uri="{FF2B5EF4-FFF2-40B4-BE49-F238E27FC236}">
                <a16:creationId xmlns:a16="http://schemas.microsoft.com/office/drawing/2014/main" id="{212CB3E2-8028-48B2-8DE1-CD4D221DDB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1988" y="3886200"/>
            <a:ext cx="3333750" cy="2152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547A4A45-DDD7-40A4-A0DE-A160C20158CA}"/>
              </a:ext>
            </a:extLst>
          </p:cNvPr>
          <p:cNvSpPr>
            <a:spLocks noGrp="1"/>
          </p:cNvSpPr>
          <p:nvPr>
            <p:ph type="title"/>
          </p:nvPr>
        </p:nvSpPr>
        <p:spPr/>
        <p:txBody>
          <a:bodyPr/>
          <a:lstStyle/>
          <a:p>
            <a:pPr algn="l" fontAlgn="auto">
              <a:spcAft>
                <a:spcPts val="0"/>
              </a:spcAft>
              <a:defRPr/>
            </a:pPr>
            <a:r>
              <a:rPr lang="en-US" dirty="0"/>
              <a:t>What is an Appeal? </a:t>
            </a:r>
            <a:endParaRPr lang="en-US" sz="2400" dirty="0"/>
          </a:p>
        </p:txBody>
      </p:sp>
      <p:sp>
        <p:nvSpPr>
          <p:cNvPr id="17411" name="Content Placeholder 2">
            <a:extLst>
              <a:ext uri="{FF2B5EF4-FFF2-40B4-BE49-F238E27FC236}">
                <a16:creationId xmlns:a16="http://schemas.microsoft.com/office/drawing/2014/main" id="{023410F1-E8E9-418E-A802-BB6012AFF3DE}"/>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courts the defendants appeal to are known as appellate courts</a:t>
            </a:r>
          </a:p>
          <a:p>
            <a:pPr lvl="1"/>
            <a:r>
              <a:rPr lang="en-US" altLang="en-US" dirty="0"/>
              <a:t>In an appeal, the defendants argue that an error occurred during their trial that affected their chances of a fair trial, or their “substantial right”</a:t>
            </a:r>
          </a:p>
          <a:p>
            <a:endParaRPr lang="en-US" altLang="en-US" dirty="0"/>
          </a:p>
        </p:txBody>
      </p:sp>
      <p:pic>
        <p:nvPicPr>
          <p:cNvPr id="17414" name="Picture 1" descr="C:\Documents and Settings\alegler\Local Settings\Temporary Internet Files\Content.IE5\RKQCEN1G\MP900401087[1].jpg">
            <a:extLst>
              <a:ext uri="{FF2B5EF4-FFF2-40B4-BE49-F238E27FC236}">
                <a16:creationId xmlns:a16="http://schemas.microsoft.com/office/drawing/2014/main" id="{64109B72-7A31-4C9A-AEA6-209E720465F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022982" y="1122105"/>
            <a:ext cx="3622272" cy="24148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2" descr="C:\Documents and Settings\alegler\Local Settings\Temporary Internet Files\Content.IE5\BIUAK125\MP900227723[1].jpg">
            <a:extLst>
              <a:ext uri="{FF2B5EF4-FFF2-40B4-BE49-F238E27FC236}">
                <a16:creationId xmlns:a16="http://schemas.microsoft.com/office/drawing/2014/main" id="{C3A4F288-9F37-4F1D-9DD5-0B3955707C3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022982" y="3770929"/>
            <a:ext cx="3622272" cy="23838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a:extLst>
              <a:ext uri="{FF2B5EF4-FFF2-40B4-BE49-F238E27FC236}">
                <a16:creationId xmlns:a16="http://schemas.microsoft.com/office/drawing/2014/main" id="{08CD2A77-406B-474F-95B6-930546D97304}"/>
              </a:ext>
            </a:extLst>
          </p:cNvPr>
          <p:cNvSpPr>
            <a:spLocks noGrp="1"/>
          </p:cNvSpPr>
          <p:nvPr>
            <p:ph type="title"/>
          </p:nvPr>
        </p:nvSpPr>
        <p:spPr/>
        <p:txBody>
          <a:bodyPr/>
          <a:lstStyle/>
          <a:p>
            <a:pPr algn="l" fontAlgn="auto">
              <a:spcAft>
                <a:spcPts val="0"/>
              </a:spcAft>
              <a:defRPr/>
            </a:pPr>
            <a:r>
              <a:rPr lang="en-US" dirty="0"/>
              <a:t>What is an Appeal? </a:t>
            </a:r>
          </a:p>
        </p:txBody>
      </p:sp>
      <p:sp>
        <p:nvSpPr>
          <p:cNvPr id="18435" name="Content Placeholder 2">
            <a:extLst>
              <a:ext uri="{FF2B5EF4-FFF2-40B4-BE49-F238E27FC236}">
                <a16:creationId xmlns:a16="http://schemas.microsoft.com/office/drawing/2014/main" id="{B8D8466E-CCDA-4926-9300-4CF2F1541E5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appellate court will do one of the following:</a:t>
            </a:r>
          </a:p>
          <a:p>
            <a:pPr lvl="2"/>
            <a:r>
              <a:rPr lang="en-US" altLang="en-US" dirty="0"/>
              <a:t>Order a new trial</a:t>
            </a:r>
          </a:p>
          <a:p>
            <a:pPr lvl="2"/>
            <a:r>
              <a:rPr lang="en-US" altLang="en-US" dirty="0"/>
              <a:t>Let the defendant go	</a:t>
            </a:r>
          </a:p>
          <a:p>
            <a:pPr lvl="2"/>
            <a:r>
              <a:rPr lang="en-US" altLang="en-US" dirty="0"/>
              <a:t>Uphold the original verdict</a:t>
            </a:r>
          </a:p>
          <a:p>
            <a:pPr lvl="1"/>
            <a:r>
              <a:rPr lang="en-US" altLang="en-US" dirty="0"/>
              <a:t>If the appellate court upholds the original verdict, the defendants can continue appealing their cases to higher courts</a:t>
            </a:r>
          </a:p>
          <a:p>
            <a:pPr lvl="1"/>
            <a:endParaRPr lang="en-US" altLang="en-US" dirty="0"/>
          </a:p>
          <a:p>
            <a:pPr lvl="1">
              <a:buFont typeface="Arial" panose="020B0604020202020204" pitchFamily="34" charset="0"/>
              <a:buNone/>
            </a:pPr>
            <a:endParaRPr lang="en-US" altLang="en-US" dirty="0"/>
          </a:p>
        </p:txBody>
      </p:sp>
      <p:pic>
        <p:nvPicPr>
          <p:cNvPr id="18438" name="Picture 6" descr="C:\Documents and Settings\alegler\Local Settings\Temporary Internet Files\Content.IE5\30W1GSJJ\MC900056784[1].wmf">
            <a:extLst>
              <a:ext uri="{FF2B5EF4-FFF2-40B4-BE49-F238E27FC236}">
                <a16:creationId xmlns:a16="http://schemas.microsoft.com/office/drawing/2014/main" id="{09600CAA-A2A6-44F3-9FB0-F699CB34F46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90948" y="4572386"/>
            <a:ext cx="1814512" cy="1719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a:extLst>
              <a:ext uri="{FF2B5EF4-FFF2-40B4-BE49-F238E27FC236}">
                <a16:creationId xmlns:a16="http://schemas.microsoft.com/office/drawing/2014/main" id="{69D7CD8B-AAFB-45A5-9D21-182A2155825B}"/>
              </a:ext>
            </a:extLst>
          </p:cNvPr>
          <p:cNvSpPr>
            <a:spLocks noGrp="1"/>
          </p:cNvSpPr>
          <p:nvPr>
            <p:ph type="title"/>
          </p:nvPr>
        </p:nvSpPr>
        <p:spPr/>
        <p:txBody>
          <a:bodyPr/>
          <a:lstStyle/>
          <a:p>
            <a:pPr algn="l" fontAlgn="auto">
              <a:spcAft>
                <a:spcPts val="0"/>
              </a:spcAft>
              <a:defRPr/>
            </a:pPr>
            <a:r>
              <a:rPr lang="en-US" dirty="0"/>
              <a:t>When Does an Appeal Occur?</a:t>
            </a:r>
          </a:p>
        </p:txBody>
      </p:sp>
      <p:sp>
        <p:nvSpPr>
          <p:cNvPr id="19459" name="Content Placeholder 2">
            <a:extLst>
              <a:ext uri="{FF2B5EF4-FFF2-40B4-BE49-F238E27FC236}">
                <a16:creationId xmlns:a16="http://schemas.microsoft.com/office/drawing/2014/main" id="{7C723B3A-AB2B-4494-BDFA-2B02E13BA57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An appeal does not take place until the trial court enters a final judgment</a:t>
            </a:r>
          </a:p>
          <a:p>
            <a:pPr lvl="1"/>
            <a:r>
              <a:rPr lang="en-US" altLang="en-US" dirty="0"/>
              <a:t>An appeal usually has to be filed within a short period – 7 to 10 days of the verdict</a:t>
            </a:r>
          </a:p>
          <a:p>
            <a:endParaRPr lang="en-US" altLang="en-US" dirty="0"/>
          </a:p>
        </p:txBody>
      </p:sp>
      <p:pic>
        <p:nvPicPr>
          <p:cNvPr id="19461" name="Picture 6" descr="C:\Documents and Settings\alegler\Local Settings\Temporary Internet Files\Content.IE5\8D98DCBM\MP900399041[1].jpg">
            <a:extLst>
              <a:ext uri="{FF2B5EF4-FFF2-40B4-BE49-F238E27FC236}">
                <a16:creationId xmlns:a16="http://schemas.microsoft.com/office/drawing/2014/main" id="{1FC9992A-1E92-437E-A4FA-5690FE3966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19600" y="3919538"/>
            <a:ext cx="3943350" cy="225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a:extLst>
              <a:ext uri="{FF2B5EF4-FFF2-40B4-BE49-F238E27FC236}">
                <a16:creationId xmlns:a16="http://schemas.microsoft.com/office/drawing/2014/main" id="{A1288C6A-EA5C-4049-A00D-1F62FF3788F4}"/>
              </a:ext>
            </a:extLst>
          </p:cNvPr>
          <p:cNvSpPr>
            <a:spLocks noGrp="1"/>
          </p:cNvSpPr>
          <p:nvPr>
            <p:ph type="title"/>
          </p:nvPr>
        </p:nvSpPr>
        <p:spPr/>
        <p:txBody>
          <a:bodyPr/>
          <a:lstStyle/>
          <a:p>
            <a:pPr algn="l" fontAlgn="auto">
              <a:spcAft>
                <a:spcPts val="0"/>
              </a:spcAft>
              <a:defRPr/>
            </a:pPr>
            <a:r>
              <a:rPr lang="en-US" dirty="0"/>
              <a:t>When Does an Appeal Occur?</a:t>
            </a:r>
            <a:endParaRPr lang="en-US" sz="2400" dirty="0"/>
          </a:p>
        </p:txBody>
      </p:sp>
      <p:sp>
        <p:nvSpPr>
          <p:cNvPr id="20483" name="Content Placeholder 2">
            <a:extLst>
              <a:ext uri="{FF2B5EF4-FFF2-40B4-BE49-F238E27FC236}">
                <a16:creationId xmlns:a16="http://schemas.microsoft.com/office/drawing/2014/main" id="{53CEAD47-027E-4CF7-BA43-5A97815591E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The defendants may have to file a paper called “notice to appeal very soon”</a:t>
            </a:r>
          </a:p>
          <a:p>
            <a:pPr lvl="1"/>
            <a:r>
              <a:rPr lang="en-US" altLang="en-US" dirty="0"/>
              <a:t>Technically, the appeals process can begin the day of the verdict</a:t>
            </a:r>
          </a:p>
          <a:p>
            <a:pPr lvl="1"/>
            <a:endParaRPr lang="en-US" altLang="en-US" dirty="0"/>
          </a:p>
        </p:txBody>
      </p:sp>
      <p:pic>
        <p:nvPicPr>
          <p:cNvPr id="20486" name="Picture 2" descr="C:\Documents and Settings\alegler\Local Settings\Temporary Internet Files\Content.IE5\BJHLY2YT\MC900441468[1].png">
            <a:extLst>
              <a:ext uri="{FF2B5EF4-FFF2-40B4-BE49-F238E27FC236}">
                <a16:creationId xmlns:a16="http://schemas.microsoft.com/office/drawing/2014/main" id="{230D7DA0-E2EA-4FD3-81A3-0D6B6ED55E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24400" y="3581400"/>
            <a:ext cx="2743200" cy="2743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a:extLst>
              <a:ext uri="{FF2B5EF4-FFF2-40B4-BE49-F238E27FC236}">
                <a16:creationId xmlns:a16="http://schemas.microsoft.com/office/drawing/2014/main" id="{AB995D38-AB42-440E-AB5D-B92C5AE5C3ED}"/>
              </a:ext>
            </a:extLst>
          </p:cNvPr>
          <p:cNvSpPr>
            <a:spLocks noGrp="1"/>
          </p:cNvSpPr>
          <p:nvPr>
            <p:ph type="title"/>
          </p:nvPr>
        </p:nvSpPr>
        <p:spPr/>
        <p:txBody>
          <a:bodyPr/>
          <a:lstStyle/>
          <a:p>
            <a:pPr algn="l" fontAlgn="auto">
              <a:spcAft>
                <a:spcPts val="0"/>
              </a:spcAft>
              <a:defRPr/>
            </a:pPr>
            <a:r>
              <a:rPr lang="en-US" dirty="0"/>
              <a:t>When Does an Appeal Occur?</a:t>
            </a:r>
            <a:endParaRPr lang="en-US" sz="2400" dirty="0"/>
          </a:p>
        </p:txBody>
      </p:sp>
      <p:sp>
        <p:nvSpPr>
          <p:cNvPr id="21507" name="Content Placeholder 2">
            <a:extLst>
              <a:ext uri="{FF2B5EF4-FFF2-40B4-BE49-F238E27FC236}">
                <a16:creationId xmlns:a16="http://schemas.microsoft.com/office/drawing/2014/main" id="{90444D6E-781E-4631-BF66-BC1EBE2D058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Defendants can ask the judge to overturn the jury’s verdict</a:t>
            </a:r>
          </a:p>
          <a:p>
            <a:pPr lvl="1"/>
            <a:r>
              <a:rPr lang="en-US" altLang="en-US" dirty="0"/>
              <a:t>If the verdict is by a judge and not a jury, a defendant can ask the judge to modify or withdraw his or her verdict and order a new trial</a:t>
            </a:r>
          </a:p>
          <a:p>
            <a:endParaRPr lang="en-US" altLang="en-US" dirty="0"/>
          </a:p>
        </p:txBody>
      </p:sp>
      <p:pic>
        <p:nvPicPr>
          <p:cNvPr id="21510" name="Picture 2" descr="C:\Documents and Settings\alegler\Local Settings\Temporary Internet Files\Content.IE5\VJWKFMPL\MC900188569[1].wmf">
            <a:extLst>
              <a:ext uri="{FF2B5EF4-FFF2-40B4-BE49-F238E27FC236}">
                <a16:creationId xmlns:a16="http://schemas.microsoft.com/office/drawing/2014/main" id="{C20A862A-1D50-48B7-97CB-8CC6243E358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105400" y="4148138"/>
            <a:ext cx="1676400" cy="2109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15233DC3-ECF0-4634-A8F2-04A5FBB857C8}"/>
              </a:ext>
            </a:extLst>
          </p:cNvPr>
          <p:cNvSpPr>
            <a:spLocks noGrp="1"/>
          </p:cNvSpPr>
          <p:nvPr>
            <p:ph type="title"/>
          </p:nvPr>
        </p:nvSpPr>
        <p:spPr/>
        <p:txBody>
          <a:bodyPr/>
          <a:lstStyle/>
          <a:p>
            <a:pPr algn="l" fontAlgn="auto">
              <a:spcAft>
                <a:spcPts val="0"/>
              </a:spcAft>
              <a:defRPr/>
            </a:pPr>
            <a:r>
              <a:rPr lang="en-US" dirty="0"/>
              <a:t>What are the Steps of an Appeal Process?</a:t>
            </a:r>
          </a:p>
        </p:txBody>
      </p:sp>
      <p:sp>
        <p:nvSpPr>
          <p:cNvPr id="22531" name="Content Placeholder 2">
            <a:extLst>
              <a:ext uri="{FF2B5EF4-FFF2-40B4-BE49-F238E27FC236}">
                <a16:creationId xmlns:a16="http://schemas.microsoft.com/office/drawing/2014/main" id="{21A65549-819E-40EA-B2C4-820AC311265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Defendants file a notice of appeal</a:t>
            </a:r>
          </a:p>
          <a:p>
            <a:pPr lvl="1"/>
            <a:r>
              <a:rPr lang="en-US" altLang="en-US" dirty="0"/>
              <a:t>The appellate court sets a schedule about when briefs are due and when oral arguments are to be made</a:t>
            </a:r>
          </a:p>
          <a:p>
            <a:pPr lvl="1"/>
            <a:r>
              <a:rPr lang="en-US" altLang="en-US" dirty="0"/>
              <a:t>Briefs are submitted and oral arguments made</a:t>
            </a:r>
          </a:p>
          <a:p>
            <a:pPr lvl="1"/>
            <a:r>
              <a:rPr lang="en-US" altLang="en-US" dirty="0"/>
              <a:t>The appellate court makes a decision after a few days, weeks, or even months</a:t>
            </a:r>
          </a:p>
          <a:p>
            <a:endParaRPr lang="en-US" altLang="en-US" dirty="0"/>
          </a:p>
        </p:txBody>
      </p:sp>
      <p:pic>
        <p:nvPicPr>
          <p:cNvPr id="22534" name="Picture 1" descr="C:\Documents and Settings\alegler\Local Settings\Temporary Internet Files\Content.IE5\RKQCEN1G\MC900056209[1].wmf">
            <a:extLst>
              <a:ext uri="{FF2B5EF4-FFF2-40B4-BE49-F238E27FC236}">
                <a16:creationId xmlns:a16="http://schemas.microsoft.com/office/drawing/2014/main" id="{A7C3A84E-C77D-4B45-8F20-700196151E6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772400" y="2362200"/>
            <a:ext cx="2435225" cy="3057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schemas.microsoft.com/office/2006/documentManagement/types"/>
    <ds:schemaRef ds:uri="56ea17bb-c96d-4826-b465-01eec0dd23dd"/>
    <ds:schemaRef ds:uri="http://purl.org/dc/elements/1.1/"/>
    <ds:schemaRef ds:uri="http://schemas.microsoft.com/office/2006/metadata/properties"/>
    <ds:schemaRef ds:uri="http://schemas.microsoft.com/office/infopath/2007/PartnerControls"/>
    <ds:schemaRef ds:uri="http://www.w3.org/XML/1998/namespace"/>
    <ds:schemaRef ds:uri="http://schemas.openxmlformats.org/package/2006/metadata/core-properties"/>
    <ds:schemaRef ds:uri="05d88611-e516-4d1a-b12e-39107e78b3d0"/>
    <ds:schemaRef ds:uri="http://schemas.microsoft.com/sharepoint/v3"/>
    <ds:schemaRef ds:uri="http://purl.org/dc/dcmitype/"/>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38</TotalTime>
  <Words>970</Words>
  <Application>Microsoft Office PowerPoint</Application>
  <PresentationFormat>Widescreen</PresentationFormat>
  <Paragraphs>93</Paragraphs>
  <Slides>21</Slides>
  <Notes>0</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Calibri</vt:lpstr>
      <vt:lpstr>Arial</vt:lpstr>
      <vt:lpstr>Open Sans</vt:lpstr>
      <vt:lpstr>Open Sans SemiBold</vt:lpstr>
      <vt:lpstr>Times New Roman</vt:lpstr>
      <vt:lpstr>.AppleSystemUIFont</vt:lpstr>
      <vt:lpstr>2_Office Theme</vt:lpstr>
      <vt:lpstr>3_Office Theme</vt:lpstr>
      <vt:lpstr>4_Office Theme</vt:lpstr>
      <vt:lpstr>PowerPoint Presentation</vt:lpstr>
      <vt:lpstr>PowerPoint Presentation</vt:lpstr>
      <vt:lpstr>What is an Appeal?</vt:lpstr>
      <vt:lpstr>What is an Appeal? </vt:lpstr>
      <vt:lpstr>What is an Appeal? </vt:lpstr>
      <vt:lpstr>When Does an Appeal Occur?</vt:lpstr>
      <vt:lpstr>When Does an Appeal Occur?</vt:lpstr>
      <vt:lpstr>When Does an Appeal Occur?</vt:lpstr>
      <vt:lpstr>What are the Steps of an Appeal Process?</vt:lpstr>
      <vt:lpstr>What Happens During an Appeal?</vt:lpstr>
      <vt:lpstr>What Happens During an Appeal?</vt:lpstr>
      <vt:lpstr>What Happens During an Appeal?</vt:lpstr>
      <vt:lpstr>What Happens During an Appeal? </vt:lpstr>
      <vt:lpstr>What is Needed for an Appeal?</vt:lpstr>
      <vt:lpstr>What is Needed for an Appeal? </vt:lpstr>
      <vt:lpstr>What is Needed for an Appeal? </vt:lpstr>
      <vt:lpstr>What are the Reasons for Appeal?</vt:lpstr>
      <vt:lpstr>What is the Philosophy of Appellate Courts?</vt:lpstr>
      <vt:lpstr>What are Writs?</vt:lpstr>
      <vt:lpstr>What are Writs? (continued)</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11</cp:revision>
  <cp:lastPrinted>2017-07-07T16:17:37Z</cp:lastPrinted>
  <dcterms:created xsi:type="dcterms:W3CDTF">2017-07-11T23:58:30Z</dcterms:created>
  <dcterms:modified xsi:type="dcterms:W3CDTF">2017-07-21T17:19:03Z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