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23"/>
  </p:notesMasterIdLst>
  <p:sldIdLst>
    <p:sldId id="321" r:id="rId7"/>
    <p:sldId id="348" r:id="rId8"/>
    <p:sldId id="326" r:id="rId9"/>
    <p:sldId id="328" r:id="rId10"/>
    <p:sldId id="331" r:id="rId11"/>
    <p:sldId id="332" r:id="rId12"/>
    <p:sldId id="333" r:id="rId13"/>
    <p:sldId id="335" r:id="rId14"/>
    <p:sldId id="337" r:id="rId15"/>
    <p:sldId id="338" r:id="rId16"/>
    <p:sldId id="340" r:id="rId17"/>
    <p:sldId id="341" r:id="rId18"/>
    <p:sldId id="343" r:id="rId19"/>
    <p:sldId id="344" r:id="rId20"/>
    <p:sldId id="349" r:id="rId21"/>
    <p:sldId id="347" r:id="rId22"/>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Chris Cambron" initials="" lastIdx="1" clrIdx="1"/>
  <p:cmAuthor id="3" name="Chris Cambron"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2" d="100"/>
          <a:sy n="112" d="100"/>
        </p:scale>
        <p:origin x="470" y="9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950F7D9-DA78-453D-B531-9DA408745E01}"/>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A1A10CAE-1065-4933-BDA1-0AA9E3ACCE79}"/>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77245422-EF64-4265-BBAF-8782BBDA860A}" type="datetimeFigureOut">
              <a:rPr lang="en-US"/>
              <a:pPr>
                <a:defRPr/>
              </a:pPr>
              <a:t>7/20/2017</a:t>
            </a:fld>
            <a:endParaRPr lang="en-US"/>
          </a:p>
        </p:txBody>
      </p:sp>
      <p:sp>
        <p:nvSpPr>
          <p:cNvPr id="4" name="Slide Image Placeholder 3">
            <a:extLst>
              <a:ext uri="{FF2B5EF4-FFF2-40B4-BE49-F238E27FC236}">
                <a16:creationId xmlns:a16="http://schemas.microsoft.com/office/drawing/2014/main" id="{30CFC08E-276D-4BD6-9BA1-B34E39EE2CE3}"/>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273AB6D5-DECB-4AEE-954B-80AF21473753}"/>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40340C7-0117-4978-9C24-8FC7A3E1424E}"/>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8998A514-A129-49D6-9CEF-43F610E247DA}"/>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3D983113-E4D6-4EBD-8109-6AF951832E1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0D3F7BD-05AC-4548-AFC2-755DBF208107}"/>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7E40A6A4-F090-44D4-9E42-933F3DC4225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2A538FEF-783D-4521-AFFD-66B6CBE1E52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1920C561-8801-4C1E-A8B4-FAB26E6D7A56}"/>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2142365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975BA75D-927F-4CC0-BD3F-5A3ED4830F20}"/>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89C0AD7D-9F93-4A99-A838-531FD573CBA6}"/>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29C97E21-3A94-4028-8118-5B04A18C60C2}"/>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131072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b="1"/>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C7E82CE1-BE09-4FDB-A36F-5C8769CDA355}"/>
              </a:ext>
            </a:extLst>
          </p:cNvPr>
          <p:cNvSpPr>
            <a:spLocks noGrp="1"/>
          </p:cNvSpPr>
          <p:nvPr>
            <p:ph type="sldNum" sz="quarter" idx="10"/>
          </p:nvPr>
        </p:nvSpPr>
        <p:spPr>
          <a:xfrm>
            <a:off x="0" y="0"/>
            <a:ext cx="0" cy="0"/>
          </a:xfrm>
        </p:spPr>
        <p:txBody>
          <a:bodyPr/>
          <a:lstStyle>
            <a:lvl1pPr eaLnBrk="1" fontAlgn="auto" hangingPunct="1">
              <a:spcBef>
                <a:spcPts val="0"/>
              </a:spcBef>
              <a:spcAft>
                <a:spcPts val="0"/>
              </a:spcAft>
              <a:defRPr>
                <a:latin typeface="+mn-lt"/>
              </a:defRPr>
            </a:lvl1pPr>
          </a:lstStyle>
          <a:p>
            <a:pPr>
              <a:defRPr/>
            </a:pPr>
            <a:fld id="{B26462AD-8CD7-4F66-8D55-6147E18D2C08}" type="slidenum">
              <a:rPr lang="en-US"/>
              <a:pPr>
                <a:defRPr/>
              </a:pPr>
              <a:t>‹#›</a:t>
            </a:fld>
            <a:endParaRPr lang="en-US"/>
          </a:p>
        </p:txBody>
      </p:sp>
      <p:sp>
        <p:nvSpPr>
          <p:cNvPr id="5" name="Footer Placeholder 11">
            <a:extLst>
              <a:ext uri="{FF2B5EF4-FFF2-40B4-BE49-F238E27FC236}">
                <a16:creationId xmlns:a16="http://schemas.microsoft.com/office/drawing/2014/main" id="{9A056303-E11C-40F5-AE34-11CF2FC35697}"/>
              </a:ext>
            </a:extLst>
          </p:cNvPr>
          <p:cNvSpPr>
            <a:spLocks noGrp="1"/>
          </p:cNvSpPr>
          <p:nvPr>
            <p:ph type="ftr" sz="quarter" idx="11"/>
          </p:nvPr>
        </p:nvSpPr>
        <p:spPr bwMode="auto">
          <a:xfrm>
            <a:off x="3122613" y="6400800"/>
            <a:ext cx="5614987" cy="27463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1" fontAlgn="auto" hangingPunct="1">
              <a:spcBef>
                <a:spcPts val="0"/>
              </a:spcBef>
              <a:spcAft>
                <a:spcPts val="0"/>
              </a:spcAft>
              <a:defRPr sz="10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a:defRPr/>
            </a:pPr>
            <a:r>
              <a:rPr lang="en-US"/>
              <a:t>Copyright © Texas Education Agency 2011. All rights reserved.</a:t>
            </a:r>
          </a:p>
          <a:p>
            <a:pPr>
              <a:defRPr/>
            </a:pPr>
            <a:r>
              <a:rPr lang="en-US"/>
              <a:t>Images and other multimedia content used with permission. </a:t>
            </a:r>
          </a:p>
        </p:txBody>
      </p:sp>
    </p:spTree>
    <p:extLst>
      <p:ext uri="{BB962C8B-B14F-4D97-AF65-F5344CB8AC3E}">
        <p14:creationId xmlns:p14="http://schemas.microsoft.com/office/powerpoint/2010/main" val="3172803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4221560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085449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35111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52962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21355217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192618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5711656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301393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F98C34-BDB9-4B06-8093-BE7DF1C032E3}"/>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9E06CFCF-15E1-4ED8-8B6A-03050446F40F}"/>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9A4F3BED-CF91-4A31-B1F8-6EFA74607B5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11429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072389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06318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07527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67015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141816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85223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A76549CF-178A-401D-886B-41603F82D9A6}"/>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78627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0A4CA22E-7555-46A6-BEC4-BBA31F2A1E60}"/>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AFC17B1E-E73A-40A1-B97E-1618E5608F22}"/>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1D625D3D-B477-45B5-BFC1-F4DE1E53EE2B}"/>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44435681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ECA5F80-5896-4A24-A9CC-1527C33AF832}"/>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56ED0939-DA7B-4A16-96B5-3F5FF3811CB5}"/>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29A6EF-CDC7-481F-8206-F03009B2153B}"/>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D823E7AC-C5A5-4334-B852-F2F1550319C1}"/>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9E20288A-0E6A-4C4A-BC2E-4F55CA9213CC}"/>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5362066F-1925-4D72-B5C9-55CFB320FFA2}"/>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E81710A5-85B3-484D-A7C2-7285F1C568F5}"/>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E1DAD4D7-BCA1-44CE-9488-92AB00300923}"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906464558"/>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clipart.com/en/close-up?o=561276&amp;a=a&amp;q=report&amp;k_mode=all&amp;s=1&amp;e=21&amp;show=&amp;c=&amp;cid=&amp;findincat=&amp;g=&amp;cc=1091:0:460:2:0:58:131&amp;page=&amp;k_exc=&amp;pubid=&amp;color=&amp;b=k&amp;date=" TargetMode="Externa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D5BC242-922F-47FD-95BD-B8F2965AE28C}"/>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Pre-trial Process</a:t>
            </a:r>
          </a:p>
          <a:p>
            <a:pPr lvl="1" fontAlgn="auto">
              <a:spcAft>
                <a:spcPts val="0"/>
              </a:spcAft>
              <a:defRPr/>
            </a:pPr>
            <a:r>
              <a:rPr lang="en-US" dirty="0"/>
              <a:t>Court Systems and Practices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1B75DBCC-6ED4-408F-8E87-D031A60C028C}"/>
              </a:ext>
            </a:extLst>
          </p:cNvPr>
          <p:cNvSpPr>
            <a:spLocks noGrp="1"/>
          </p:cNvSpPr>
          <p:nvPr>
            <p:ph type="title"/>
          </p:nvPr>
        </p:nvSpPr>
        <p:spPr/>
        <p:txBody>
          <a:bodyPr/>
          <a:lstStyle/>
          <a:p>
            <a:pPr fontAlgn="auto">
              <a:spcAft>
                <a:spcPts val="0"/>
              </a:spcAft>
              <a:defRPr/>
            </a:pPr>
            <a:r>
              <a:rPr lang="en-US"/>
              <a:t>Preliminary Hearing</a:t>
            </a:r>
          </a:p>
        </p:txBody>
      </p:sp>
      <p:sp>
        <p:nvSpPr>
          <p:cNvPr id="28675" name="Content Placeholder 2">
            <a:extLst>
              <a:ext uri="{FF2B5EF4-FFF2-40B4-BE49-F238E27FC236}">
                <a16:creationId xmlns:a16="http://schemas.microsoft.com/office/drawing/2014/main" id="{1D100027-E577-4DD0-B57C-B2DFE7C25C9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The defendant’s second appearance before a judge in which the court determines if probable cause exists to believe the accused committed the crime</a:t>
            </a:r>
          </a:p>
          <a:p>
            <a:pPr lvl="1"/>
            <a:r>
              <a:rPr lang="en-US" altLang="en-US" dirty="0"/>
              <a:t>The purpose of the hearing is to have an impartial third party review the facts to be sure that probable cause exists</a:t>
            </a:r>
          </a:p>
          <a:p>
            <a:pPr lvl="1"/>
            <a:r>
              <a:rPr lang="en-US" altLang="en-US" dirty="0"/>
              <a:t>The preliminary hearing is many times bypassed and the case is sent to the grand jury</a:t>
            </a:r>
          </a:p>
          <a:p>
            <a:pPr lvl="1"/>
            <a:r>
              <a:rPr lang="en-US" altLang="en-US" dirty="0"/>
              <a:t>The hearing is adversarial and can serve as a source of discovery for both the prosecutor and defense</a:t>
            </a:r>
          </a:p>
          <a:p>
            <a:endParaRPr lang="en-US" altLang="en-US" dirty="0"/>
          </a:p>
          <a:p>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4871D095-F26F-4F9F-881F-6F11EC1ECBB1}"/>
              </a:ext>
            </a:extLst>
          </p:cNvPr>
          <p:cNvSpPr>
            <a:spLocks noGrp="1"/>
          </p:cNvSpPr>
          <p:nvPr>
            <p:ph type="title"/>
          </p:nvPr>
        </p:nvSpPr>
        <p:spPr/>
        <p:txBody>
          <a:bodyPr/>
          <a:lstStyle/>
          <a:p>
            <a:pPr fontAlgn="auto">
              <a:spcAft>
                <a:spcPts val="0"/>
              </a:spcAft>
              <a:defRPr/>
            </a:pPr>
            <a:r>
              <a:rPr lang="en-US" dirty="0"/>
              <a:t>Preliminary Hearing</a:t>
            </a:r>
            <a:endParaRPr lang="en-US" sz="2000" dirty="0"/>
          </a:p>
        </p:txBody>
      </p:sp>
      <p:sp>
        <p:nvSpPr>
          <p:cNvPr id="30723" name="Content Placeholder 2">
            <a:extLst>
              <a:ext uri="{FF2B5EF4-FFF2-40B4-BE49-F238E27FC236}">
                <a16:creationId xmlns:a16="http://schemas.microsoft.com/office/drawing/2014/main" id="{0097E891-C15F-4D16-8D51-A02F5D09A2C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Other motions to throw out illegally seized evidence, etc. are made after the preliminary hearing</a:t>
            </a:r>
          </a:p>
          <a:p>
            <a:endParaRPr lang="en-US" altLang="en-US" dirty="0"/>
          </a:p>
        </p:txBody>
      </p:sp>
      <p:pic>
        <p:nvPicPr>
          <p:cNvPr id="30725" name="Picture 2" descr="http://images.clipart.com/thb/thb11/PH/5344_2005030011/10/24722466.thb.jpg?000801_0286_0014_t__s">
            <a:extLst>
              <a:ext uri="{FF2B5EF4-FFF2-40B4-BE49-F238E27FC236}">
                <a16:creationId xmlns:a16="http://schemas.microsoft.com/office/drawing/2014/main" id="{7E49CE09-2734-4515-A4BC-F6428ECC4C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3276600"/>
            <a:ext cx="2800350"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609F5A28-954A-4AAA-8F89-36E2B851E446}"/>
              </a:ext>
            </a:extLst>
          </p:cNvPr>
          <p:cNvSpPr>
            <a:spLocks noGrp="1"/>
          </p:cNvSpPr>
          <p:nvPr>
            <p:ph type="title"/>
          </p:nvPr>
        </p:nvSpPr>
        <p:spPr/>
        <p:txBody>
          <a:bodyPr/>
          <a:lstStyle/>
          <a:p>
            <a:pPr fontAlgn="auto">
              <a:spcAft>
                <a:spcPts val="0"/>
              </a:spcAft>
              <a:defRPr/>
            </a:pPr>
            <a:r>
              <a:rPr lang="en-US"/>
              <a:t>Grand Jury</a:t>
            </a:r>
          </a:p>
        </p:txBody>
      </p:sp>
      <p:sp>
        <p:nvSpPr>
          <p:cNvPr id="31747" name="Content Placeholder 2">
            <a:extLst>
              <a:ext uri="{FF2B5EF4-FFF2-40B4-BE49-F238E27FC236}">
                <a16:creationId xmlns:a16="http://schemas.microsoft.com/office/drawing/2014/main" id="{6F5DD6C1-383B-4BDE-852B-0ACC4FC36C6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A group of people who routinely meet to determine whether there is probable cause to believe that defendants committed the crimes they are charged with</a:t>
            </a:r>
          </a:p>
          <a:p>
            <a:pPr lvl="1"/>
            <a:r>
              <a:rPr lang="en-US" altLang="en-US" dirty="0"/>
              <a:t>Grand Juries</a:t>
            </a:r>
          </a:p>
          <a:p>
            <a:pPr lvl="2"/>
            <a:r>
              <a:rPr lang="en-US" altLang="en-US" dirty="0"/>
              <a:t>Are closed</a:t>
            </a:r>
          </a:p>
          <a:p>
            <a:pPr lvl="2"/>
            <a:r>
              <a:rPr lang="en-US" altLang="en-US" dirty="0"/>
              <a:t>Are presented evidence by the prosecutor only</a:t>
            </a:r>
          </a:p>
          <a:p>
            <a:pPr lvl="2"/>
            <a:r>
              <a:rPr lang="en-US" altLang="en-US" dirty="0"/>
              <a:t>Are secret</a:t>
            </a:r>
          </a:p>
          <a:p>
            <a:pPr lvl="2"/>
            <a:r>
              <a:rPr lang="en-US" altLang="en-US" dirty="0"/>
              <a:t>Do not have the defendant present</a:t>
            </a:r>
          </a:p>
          <a:p>
            <a:pPr lvl="2"/>
            <a:r>
              <a:rPr lang="en-US" altLang="en-US" dirty="0"/>
              <a:t>Have the power to subpoena witnesses to testify and give immunity from prosecution</a:t>
            </a:r>
          </a:p>
          <a:p>
            <a:endParaRPr lang="en-US" altLang="en-US" dirty="0"/>
          </a:p>
        </p:txBody>
      </p:sp>
      <p:pic>
        <p:nvPicPr>
          <p:cNvPr id="31749" name="Picture 2" descr="http://images.clipart.com/thw/thw11/CL/5433_2005010014/000803_1088_27/20049999.thb.jpg?000803_1088_2761_v__v">
            <a:extLst>
              <a:ext uri="{FF2B5EF4-FFF2-40B4-BE49-F238E27FC236}">
                <a16:creationId xmlns:a16="http://schemas.microsoft.com/office/drawing/2014/main" id="{835E18D4-44EE-4173-9D62-8D8FD669CB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84681" y="2577904"/>
            <a:ext cx="2879725" cy="241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78843D20-64CA-4207-9182-980781019F2D}"/>
              </a:ext>
            </a:extLst>
          </p:cNvPr>
          <p:cNvSpPr>
            <a:spLocks noGrp="1"/>
          </p:cNvSpPr>
          <p:nvPr>
            <p:ph type="title"/>
          </p:nvPr>
        </p:nvSpPr>
        <p:spPr/>
        <p:txBody>
          <a:bodyPr/>
          <a:lstStyle/>
          <a:p>
            <a:pPr fontAlgn="auto">
              <a:spcAft>
                <a:spcPts val="0"/>
              </a:spcAft>
              <a:defRPr/>
            </a:pPr>
            <a:r>
              <a:rPr lang="en-US" dirty="0"/>
              <a:t>Grand Jury</a:t>
            </a:r>
            <a:endParaRPr lang="en-US" sz="2000" dirty="0"/>
          </a:p>
        </p:txBody>
      </p:sp>
      <p:sp>
        <p:nvSpPr>
          <p:cNvPr id="33795" name="Content Placeholder 2">
            <a:extLst>
              <a:ext uri="{FF2B5EF4-FFF2-40B4-BE49-F238E27FC236}">
                <a16:creationId xmlns:a16="http://schemas.microsoft.com/office/drawing/2014/main" id="{DEAE7FAC-13B8-44F2-ACE1-E40C0BEA98E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If the grand jury finds that probable cause does exist, the defendant is issued a true bill of  indictment, or is indicted</a:t>
            </a:r>
          </a:p>
          <a:p>
            <a:pPr lvl="1"/>
            <a:endParaRPr lang="en-US" altLang="en-US" dirty="0"/>
          </a:p>
          <a:p>
            <a:pPr lvl="1"/>
            <a:r>
              <a:rPr lang="en-US" altLang="en-US" dirty="0"/>
              <a:t>If the grand jury finds that probable cause does not exist, the defendant is no billed and the case is dropped</a:t>
            </a:r>
          </a:p>
          <a:p>
            <a:pPr lvl="1"/>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6B75F0DA-8D27-451F-BC49-BF770E40A3E0}"/>
              </a:ext>
            </a:extLst>
          </p:cNvPr>
          <p:cNvSpPr>
            <a:spLocks noGrp="1"/>
          </p:cNvSpPr>
          <p:nvPr>
            <p:ph type="title"/>
          </p:nvPr>
        </p:nvSpPr>
        <p:spPr/>
        <p:txBody>
          <a:bodyPr/>
          <a:lstStyle/>
          <a:p>
            <a:pPr fontAlgn="auto">
              <a:spcAft>
                <a:spcPts val="0"/>
              </a:spcAft>
              <a:defRPr/>
            </a:pPr>
            <a:r>
              <a:rPr lang="en-US"/>
              <a:t>Arraignment</a:t>
            </a:r>
          </a:p>
        </p:txBody>
      </p:sp>
      <p:sp>
        <p:nvSpPr>
          <p:cNvPr id="34819" name="Content Placeholder 2">
            <a:extLst>
              <a:ext uri="{FF2B5EF4-FFF2-40B4-BE49-F238E27FC236}">
                <a16:creationId xmlns:a16="http://schemas.microsoft.com/office/drawing/2014/main" id="{A1991E9F-0986-4CC7-8B07-3297D624AB7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After formal charges have been filed, the defendant is brought to court for the arraignment</a:t>
            </a:r>
          </a:p>
          <a:p>
            <a:pPr lvl="1"/>
            <a:r>
              <a:rPr lang="en-US" altLang="en-US" dirty="0"/>
              <a:t>The arraignment is the hearing at which the defendant is brought before a judge to hear charges and enter a plea</a:t>
            </a:r>
          </a:p>
          <a:p>
            <a:pPr lvl="1"/>
            <a:r>
              <a:rPr lang="en-US" altLang="en-US" dirty="0"/>
              <a:t>The defendant will enter any of the following pleas:</a:t>
            </a:r>
          </a:p>
          <a:p>
            <a:pPr lvl="2"/>
            <a:r>
              <a:rPr lang="en-US" altLang="en-US" dirty="0"/>
              <a:t>Not guilty</a:t>
            </a:r>
          </a:p>
          <a:p>
            <a:pPr lvl="2"/>
            <a:r>
              <a:rPr lang="en-US" altLang="en-US" dirty="0"/>
              <a:t>Guilty</a:t>
            </a:r>
          </a:p>
          <a:p>
            <a:pPr lvl="2"/>
            <a:r>
              <a:rPr lang="en-US" altLang="en-US" dirty="0"/>
              <a:t>Nolo contendere or no contest</a:t>
            </a:r>
          </a:p>
          <a:p>
            <a:pPr lvl="3"/>
            <a:r>
              <a:rPr lang="en-US" altLang="en-US" dirty="0"/>
              <a:t>Means “I do not contest it”</a:t>
            </a:r>
          </a:p>
          <a:p>
            <a:pPr lvl="3"/>
            <a:r>
              <a:rPr lang="en-US" altLang="en-US" dirty="0"/>
              <a:t>The defendant neither admits nor denies the charges, and has no intention of defending themselves</a:t>
            </a:r>
          </a:p>
          <a:p>
            <a:endParaRPr lang="en-US" altLang="en-US" dirty="0"/>
          </a:p>
          <a:p>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6B75F0DA-8D27-451F-BC49-BF770E40A3E0}"/>
              </a:ext>
            </a:extLst>
          </p:cNvPr>
          <p:cNvSpPr>
            <a:spLocks noGrp="1"/>
          </p:cNvSpPr>
          <p:nvPr>
            <p:ph type="title"/>
          </p:nvPr>
        </p:nvSpPr>
        <p:spPr/>
        <p:txBody>
          <a:bodyPr/>
          <a:lstStyle/>
          <a:p>
            <a:pPr fontAlgn="auto">
              <a:spcAft>
                <a:spcPts val="0"/>
              </a:spcAft>
              <a:defRPr/>
            </a:pPr>
            <a:r>
              <a:rPr lang="en-US"/>
              <a:t>Arraignment</a:t>
            </a:r>
          </a:p>
        </p:txBody>
      </p:sp>
      <p:sp>
        <p:nvSpPr>
          <p:cNvPr id="34819" name="Content Placeholder 2">
            <a:extLst>
              <a:ext uri="{FF2B5EF4-FFF2-40B4-BE49-F238E27FC236}">
                <a16:creationId xmlns:a16="http://schemas.microsoft.com/office/drawing/2014/main" id="{A1991E9F-0986-4CC7-8B07-3297D624AB7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A guilty plea must be</a:t>
            </a:r>
          </a:p>
          <a:p>
            <a:pPr lvl="2"/>
            <a:r>
              <a:rPr lang="en-US" altLang="en-US" dirty="0"/>
              <a:t>Voluntarily</a:t>
            </a:r>
          </a:p>
          <a:p>
            <a:pPr lvl="2"/>
            <a:r>
              <a:rPr lang="en-US" altLang="en-US" dirty="0"/>
              <a:t>And the defendant must be aware of its implications</a:t>
            </a:r>
          </a:p>
          <a:p>
            <a:pPr lvl="1"/>
            <a:r>
              <a:rPr lang="en-US" altLang="en-US" dirty="0"/>
              <a:t>No plea is the same as a not guilty plea</a:t>
            </a:r>
          </a:p>
          <a:p>
            <a:pPr lvl="1"/>
            <a:r>
              <a:rPr lang="en-US" altLang="en-US" dirty="0"/>
              <a:t>A plea bargain can be announced—a negotiation between a prosecutor and the defendant’s lawyer where the defendant pleas guilty for a lesser punishment so the case doesn’t go to court.  This has to be approved by the court</a:t>
            </a:r>
          </a:p>
        </p:txBody>
      </p:sp>
      <p:pic>
        <p:nvPicPr>
          <p:cNvPr id="4" name="Picture 3" descr="gavel-hit.jpg">
            <a:extLst>
              <a:ext uri="{FF2B5EF4-FFF2-40B4-BE49-F238E27FC236}">
                <a16:creationId xmlns:a16="http://schemas.microsoft.com/office/drawing/2014/main" id="{68A3731E-36D5-4C93-9AAA-00C1C9AC74C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00767" y="5050809"/>
            <a:ext cx="2308225"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47706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363A5497-A51C-41A6-9835-4A31E95945AB}"/>
              </a:ext>
            </a:extLst>
          </p:cNvPr>
          <p:cNvSpPr>
            <a:spLocks noGrp="1"/>
          </p:cNvSpPr>
          <p:nvPr>
            <p:ph type="title"/>
          </p:nvPr>
        </p:nvSpPr>
        <p:spPr/>
        <p:txBody>
          <a:bodyPr/>
          <a:lstStyle/>
          <a:p>
            <a:pPr fontAlgn="auto">
              <a:spcAft>
                <a:spcPts val="0"/>
              </a:spcAft>
              <a:defRPr/>
            </a:pPr>
            <a:r>
              <a:rPr lang="en-US"/>
              <a:t>Resources</a:t>
            </a:r>
          </a:p>
        </p:txBody>
      </p:sp>
      <p:sp>
        <p:nvSpPr>
          <p:cNvPr id="37891" name="Content Placeholder 2">
            <a:extLst>
              <a:ext uri="{FF2B5EF4-FFF2-40B4-BE49-F238E27FC236}">
                <a16:creationId xmlns:a16="http://schemas.microsoft.com/office/drawing/2014/main" id="{63600684-50EF-40AD-A44A-E810964B4F2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0766818314, Criminal Law and Procedure (5</a:t>
            </a:r>
            <a:r>
              <a:rPr lang="en-US" altLang="en-US" baseline="30000" dirty="0"/>
              <a:t>th</a:t>
            </a:r>
            <a:r>
              <a:rPr lang="en-US" altLang="en-US" dirty="0"/>
              <a:t> Edition) by Daniel E. Hall, J.D., </a:t>
            </a:r>
            <a:r>
              <a:rPr lang="en-US" altLang="en-US" dirty="0" err="1"/>
              <a:t>Ed.D</a:t>
            </a:r>
            <a:r>
              <a:rPr lang="en-US" altLang="en-US" dirty="0"/>
              <a:t>.</a:t>
            </a:r>
          </a:p>
          <a:p>
            <a:pPr lvl="1"/>
            <a:r>
              <a:rPr lang="en-US" altLang="en-US" dirty="0"/>
              <a:t>0821107321, Introduction to Criminal Evidence and Court Procedure (3</a:t>
            </a:r>
            <a:r>
              <a:rPr lang="en-US" altLang="en-US" baseline="30000" dirty="0"/>
              <a:t>rd</a:t>
            </a:r>
            <a:r>
              <a:rPr lang="en-US" altLang="en-US" dirty="0"/>
              <a:t> Edition) by Julian R. Hanley, Wayne W. Schmidt, and Larry D. Nichols</a:t>
            </a:r>
          </a:p>
          <a:p>
            <a:pPr lvl="1"/>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EAAF43D7-D2E7-4A54-8E11-8A0DA5F447A0}"/>
              </a:ext>
            </a:extLst>
          </p:cNvPr>
          <p:cNvSpPr>
            <a:spLocks noGrp="1"/>
          </p:cNvSpPr>
          <p:nvPr>
            <p:ph type="title"/>
          </p:nvPr>
        </p:nvSpPr>
        <p:spPr/>
        <p:txBody>
          <a:bodyPr/>
          <a:lstStyle/>
          <a:p>
            <a:pPr fontAlgn="auto">
              <a:spcAft>
                <a:spcPts val="0"/>
              </a:spcAft>
              <a:defRPr/>
            </a:pPr>
            <a:r>
              <a:rPr lang="en-US"/>
              <a:t>Entry into the Court System</a:t>
            </a:r>
          </a:p>
        </p:txBody>
      </p:sp>
      <p:sp>
        <p:nvSpPr>
          <p:cNvPr id="16387" name="Content Placeholder 2">
            <a:extLst>
              <a:ext uri="{FF2B5EF4-FFF2-40B4-BE49-F238E27FC236}">
                <a16:creationId xmlns:a16="http://schemas.microsoft.com/office/drawing/2014/main" id="{8B143E7D-1C56-4316-8138-860537AC4AE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A person enters the court system when they are arrested</a:t>
            </a:r>
          </a:p>
          <a:p>
            <a:pPr lvl="2"/>
            <a:r>
              <a:rPr lang="en-US" altLang="en-US" dirty="0"/>
              <a:t>An  arrest occurs when adequate evidence exists</a:t>
            </a:r>
          </a:p>
          <a:p>
            <a:pPr lvl="1"/>
            <a:r>
              <a:rPr lang="en-US" altLang="en-US" dirty="0"/>
              <a:t>Once the person is arrested, they are taken to jail and booked</a:t>
            </a:r>
          </a:p>
          <a:p>
            <a:pPr lvl="2"/>
            <a:r>
              <a:rPr lang="en-US" altLang="en-US" dirty="0"/>
              <a:t>Booking consists of</a:t>
            </a:r>
          </a:p>
          <a:p>
            <a:pPr lvl="3"/>
            <a:r>
              <a:rPr lang="en-US" altLang="en-US" dirty="0"/>
              <a:t>Obtaining biographical information about the defendant (name, address, date of birth, etc.)</a:t>
            </a:r>
          </a:p>
          <a:p>
            <a:pPr lvl="3"/>
            <a:r>
              <a:rPr lang="en-US" altLang="en-US" dirty="0"/>
              <a:t>Fingerprinting the defendant</a:t>
            </a:r>
          </a:p>
          <a:p>
            <a:pPr lvl="3"/>
            <a:r>
              <a:rPr lang="en-US" altLang="en-US" dirty="0"/>
              <a:t>Taking the defendant’s photograph (the mug shot)</a:t>
            </a:r>
          </a:p>
          <a:p>
            <a:endParaRPr lang="en-US" altLang="en-US" dirty="0"/>
          </a:p>
          <a:p>
            <a:endParaRPr lang="en-US" altLang="en-US" dirty="0"/>
          </a:p>
        </p:txBody>
      </p:sp>
      <p:pic>
        <p:nvPicPr>
          <p:cNvPr id="16389" name="Picture 7" descr="http://images.clipart.com/thw/thw11/CL/5433_2005010014/000803_1064_83/20774551.thb.jpg?000803_1064_8332_v__v">
            <a:extLst>
              <a:ext uri="{FF2B5EF4-FFF2-40B4-BE49-F238E27FC236}">
                <a16:creationId xmlns:a16="http://schemas.microsoft.com/office/drawing/2014/main" id="{5AC86B23-3423-42A8-A165-D16A62965B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51196" y="3832344"/>
            <a:ext cx="1346823" cy="2561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901C22CA-7A86-4471-B94D-ED49220AD355}"/>
              </a:ext>
            </a:extLst>
          </p:cNvPr>
          <p:cNvSpPr>
            <a:spLocks noGrp="1"/>
          </p:cNvSpPr>
          <p:nvPr>
            <p:ph type="title"/>
          </p:nvPr>
        </p:nvSpPr>
        <p:spPr/>
        <p:txBody>
          <a:bodyPr/>
          <a:lstStyle/>
          <a:p>
            <a:pPr fontAlgn="auto">
              <a:spcAft>
                <a:spcPts val="0"/>
              </a:spcAft>
              <a:defRPr/>
            </a:pPr>
            <a:r>
              <a:rPr lang="en-US" dirty="0"/>
              <a:t>Entry into the Court System</a:t>
            </a:r>
            <a:endParaRPr lang="en-US" sz="2000" dirty="0"/>
          </a:p>
        </p:txBody>
      </p:sp>
      <p:sp>
        <p:nvSpPr>
          <p:cNvPr id="18435" name="Content Placeholder 2">
            <a:extLst>
              <a:ext uri="{FF2B5EF4-FFF2-40B4-BE49-F238E27FC236}">
                <a16:creationId xmlns:a16="http://schemas.microsoft.com/office/drawing/2014/main" id="{1AB9E21A-7818-40EA-A517-10290BD1B2E5}"/>
              </a:ext>
            </a:extLst>
          </p:cNvPr>
          <p:cNvSpPr>
            <a:spLocks noGrp="1" noChangeArrowheads="1"/>
          </p:cNvSpPr>
          <p:nvPr>
            <p:ph sz="half" idx="1"/>
          </p:nvPr>
        </p:nvSpPr>
        <p:spPr bwMode="auto">
          <a:xfrm>
            <a:off x="740664" y="1420420"/>
            <a:ext cx="11055750" cy="384079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A police officer (or sometimes the prosecutor) files a complaint, which is the charge</a:t>
            </a:r>
          </a:p>
          <a:p>
            <a:pPr lvl="2"/>
            <a:r>
              <a:rPr lang="en-US" altLang="en-US" dirty="0"/>
              <a:t>The complaint is a written statement of the essential facts constituting a charged offense.  It is made upon oath before a magistrate.</a:t>
            </a:r>
          </a:p>
          <a:p>
            <a:pPr lvl="2"/>
            <a:r>
              <a:rPr lang="en-US" altLang="en-US" dirty="0"/>
              <a:t>This is also known as an affidavit</a:t>
            </a:r>
          </a:p>
          <a:p>
            <a:pPr lvl="1"/>
            <a:r>
              <a:rPr lang="en-US" altLang="en-US" dirty="0"/>
              <a:t>Hearsay can be allowed in a complaint</a:t>
            </a:r>
          </a:p>
          <a:p>
            <a:pPr lvl="1"/>
            <a:r>
              <a:rPr lang="en-US" altLang="en-US" dirty="0"/>
              <a:t>If a person is not in custody when an officer has his complaint signed by the judge, it then becomes a warrant for that person’s arrest</a:t>
            </a:r>
          </a:p>
          <a:p>
            <a:pPr lvl="1"/>
            <a:endParaRPr lang="en-US" altLang="en-US" dirty="0"/>
          </a:p>
        </p:txBody>
      </p:sp>
      <p:pic>
        <p:nvPicPr>
          <p:cNvPr id="18437" name="Picture 2" descr="http://images.clipart.com/thm/thm3/i-004-1/1152505.thm.gif?04504A-i004126w">
            <a:hlinkClick r:id="rId2"/>
            <a:extLst>
              <a:ext uri="{FF2B5EF4-FFF2-40B4-BE49-F238E27FC236}">
                <a16:creationId xmlns:a16="http://schemas.microsoft.com/office/drawing/2014/main" id="{423BD107-3539-4050-AB4C-156D3285ECF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860" t="12483" r="16126" b="14653"/>
          <a:stretch/>
        </p:blipFill>
        <p:spPr bwMode="auto">
          <a:xfrm>
            <a:off x="1644554" y="5261212"/>
            <a:ext cx="1460311" cy="1519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8A6DD4E4-1925-4DBA-8821-0F97C38080E8}"/>
              </a:ext>
            </a:extLst>
          </p:cNvPr>
          <p:cNvPicPr>
            <a:picLocks noChangeAspect="1"/>
          </p:cNvPicPr>
          <p:nvPr/>
        </p:nvPicPr>
        <p:blipFill>
          <a:blip r:embed="rId4"/>
          <a:stretch>
            <a:fillRect/>
          </a:stretch>
        </p:blipFill>
        <p:spPr>
          <a:xfrm>
            <a:off x="5212893" y="5294263"/>
            <a:ext cx="1669795" cy="145364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F41D436-2AF3-4447-88AE-264005D67DBB}"/>
              </a:ext>
            </a:extLst>
          </p:cNvPr>
          <p:cNvSpPr>
            <a:spLocks noGrp="1"/>
          </p:cNvSpPr>
          <p:nvPr>
            <p:ph type="title"/>
          </p:nvPr>
        </p:nvSpPr>
        <p:spPr/>
        <p:txBody>
          <a:bodyPr/>
          <a:lstStyle/>
          <a:p>
            <a:pPr fontAlgn="auto">
              <a:spcAft>
                <a:spcPts val="0"/>
              </a:spcAft>
              <a:defRPr/>
            </a:pPr>
            <a:r>
              <a:rPr lang="en-US" dirty="0"/>
              <a:t>Visiting with the Judge</a:t>
            </a:r>
            <a:endParaRPr lang="en-US" sz="2000" dirty="0"/>
          </a:p>
        </p:txBody>
      </p:sp>
      <p:sp>
        <p:nvSpPr>
          <p:cNvPr id="21507" name="Content Placeholder 2">
            <a:extLst>
              <a:ext uri="{FF2B5EF4-FFF2-40B4-BE49-F238E27FC236}">
                <a16:creationId xmlns:a16="http://schemas.microsoft.com/office/drawing/2014/main" id="{247A0207-A414-4CF6-8C19-82407F1627F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The first appearance before the judge is called the initial appearance</a:t>
            </a:r>
          </a:p>
          <a:p>
            <a:pPr lvl="1"/>
            <a:r>
              <a:rPr lang="en-US" altLang="en-US" dirty="0"/>
              <a:t>The judge</a:t>
            </a:r>
          </a:p>
          <a:p>
            <a:pPr lvl="2"/>
            <a:r>
              <a:rPr lang="en-US" altLang="en-US" dirty="0"/>
              <a:t>Confirms the identity of the defendant</a:t>
            </a:r>
          </a:p>
          <a:p>
            <a:pPr lvl="2"/>
            <a:r>
              <a:rPr lang="en-US" altLang="en-US" dirty="0"/>
              <a:t>Informs of various rights such as remaining silent and having an attorney</a:t>
            </a:r>
          </a:p>
          <a:p>
            <a:pPr lvl="2"/>
            <a:r>
              <a:rPr lang="en-US" altLang="en-US" dirty="0"/>
              <a:t>Gives a date to show up to court for their preliminary hearing</a:t>
            </a:r>
          </a:p>
          <a:p>
            <a:pPr lvl="2"/>
            <a:r>
              <a:rPr lang="en-US" altLang="en-US" dirty="0"/>
              <a:t>Advises the defendant of how much their bail is</a:t>
            </a:r>
          </a:p>
          <a:p>
            <a:pPr lvl="1"/>
            <a:r>
              <a:rPr lang="en-US" altLang="en-US" dirty="0"/>
              <a:t>This happens within 24 to 48 hours of being arrested</a:t>
            </a:r>
          </a:p>
          <a:p>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7630128F-44EC-49B0-BD98-2C3B1C9010C7}"/>
              </a:ext>
            </a:extLst>
          </p:cNvPr>
          <p:cNvSpPr>
            <a:spLocks noGrp="1"/>
          </p:cNvSpPr>
          <p:nvPr>
            <p:ph type="title"/>
          </p:nvPr>
        </p:nvSpPr>
        <p:spPr/>
        <p:txBody>
          <a:bodyPr/>
          <a:lstStyle/>
          <a:p>
            <a:pPr fontAlgn="auto">
              <a:spcAft>
                <a:spcPts val="0"/>
              </a:spcAft>
              <a:defRPr/>
            </a:pPr>
            <a:r>
              <a:rPr lang="en-US"/>
              <a:t>Bail</a:t>
            </a:r>
          </a:p>
        </p:txBody>
      </p:sp>
      <p:sp>
        <p:nvSpPr>
          <p:cNvPr id="22531" name="Content Placeholder 2">
            <a:extLst>
              <a:ext uri="{FF2B5EF4-FFF2-40B4-BE49-F238E27FC236}">
                <a16:creationId xmlns:a16="http://schemas.microsoft.com/office/drawing/2014/main" id="{06DBD7FA-4183-4C3A-A03A-99519B043CA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Bail is the money or property given as security for a defendant’s appearance in court </a:t>
            </a:r>
          </a:p>
          <a:p>
            <a:pPr lvl="1"/>
            <a:r>
              <a:rPr lang="en-US" altLang="en-US" dirty="0"/>
              <a:t>It may be lost if the defendant does not appear at the court date</a:t>
            </a:r>
          </a:p>
          <a:p>
            <a:pPr lvl="1"/>
            <a:r>
              <a:rPr lang="en-US" altLang="en-US" dirty="0"/>
              <a:t>Also know as the bond</a:t>
            </a:r>
          </a:p>
          <a:p>
            <a:pPr lvl="1"/>
            <a:endParaRPr lang="en-US" altLang="en-US" dirty="0"/>
          </a:p>
        </p:txBody>
      </p:sp>
      <p:pic>
        <p:nvPicPr>
          <p:cNvPr id="22533" name="Picture 2" descr="http://images.clipart.com/thw/thw11/CL/5344_2005010018/000803_1055_26/21721215.thb.jpg?000803_1055_2667_v__v">
            <a:extLst>
              <a:ext uri="{FF2B5EF4-FFF2-40B4-BE49-F238E27FC236}">
                <a16:creationId xmlns:a16="http://schemas.microsoft.com/office/drawing/2014/main" id="{78A774BA-4734-4952-8C07-F76BA11F1A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8642" y="1478507"/>
            <a:ext cx="3333750" cy="284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7CAD3740-BF2F-4C3B-8739-AF624647E5FD}"/>
              </a:ext>
            </a:extLst>
          </p:cNvPr>
          <p:cNvSpPr>
            <a:spLocks noGrp="1"/>
          </p:cNvSpPr>
          <p:nvPr>
            <p:ph type="title"/>
          </p:nvPr>
        </p:nvSpPr>
        <p:spPr>
          <a:xfrm>
            <a:off x="740664" y="407209"/>
            <a:ext cx="10059452" cy="876300"/>
          </a:xfrm>
        </p:spPr>
        <p:txBody>
          <a:bodyPr/>
          <a:lstStyle/>
          <a:p>
            <a:pPr fontAlgn="auto">
              <a:spcAft>
                <a:spcPts val="0"/>
              </a:spcAft>
              <a:defRPr/>
            </a:pPr>
            <a:r>
              <a:rPr lang="en-US" dirty="0"/>
              <a:t>Bail</a:t>
            </a:r>
            <a:endParaRPr lang="en-US" sz="2000" dirty="0"/>
          </a:p>
        </p:txBody>
      </p:sp>
      <p:sp>
        <p:nvSpPr>
          <p:cNvPr id="23555" name="Content Placeholder 2">
            <a:extLst>
              <a:ext uri="{FF2B5EF4-FFF2-40B4-BE49-F238E27FC236}">
                <a16:creationId xmlns:a16="http://schemas.microsoft.com/office/drawing/2014/main" id="{E96ED1D0-E68B-44FF-B94B-40F6C81D34B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Surety Bond – when a third party agrees to pay the bond</a:t>
            </a:r>
          </a:p>
          <a:p>
            <a:pPr lvl="2"/>
            <a:r>
              <a:rPr lang="en-US" altLang="en-US" dirty="0"/>
              <a:t>The defendant pays a professional bondsman 10 percent or more of the bond amount in exchange for the bondsman making the defendant’s bail</a:t>
            </a:r>
          </a:p>
          <a:p>
            <a:pPr lvl="2"/>
            <a:r>
              <a:rPr lang="en-US" altLang="en-US" dirty="0"/>
              <a:t>The defendant does not get the 10 percent back</a:t>
            </a:r>
          </a:p>
          <a:p>
            <a:pPr marL="457200" lvl="1" indent="-457200"/>
            <a:r>
              <a:rPr lang="en-US" altLang="en-US" dirty="0"/>
              <a:t>Property Bond – when the defendant pledges a car, house, or other property to retain release</a:t>
            </a:r>
          </a:p>
          <a:p>
            <a:pPr marL="457200" lvl="1" indent="-457200"/>
            <a:r>
              <a:rPr lang="en-US" altLang="en-US" dirty="0"/>
              <a:t>Cash Bond – the defendant puts up his or her own cash to bail out</a:t>
            </a:r>
          </a:p>
          <a:p>
            <a:pPr marL="457200" lvl="1" indent="-457200"/>
            <a:r>
              <a:rPr lang="en-US" altLang="en-US" dirty="0"/>
              <a:t>Personal Recognizance – when a defendant needs only to promise to appear in court</a:t>
            </a:r>
          </a:p>
          <a:p>
            <a:pPr marL="0" lvl="1" indent="0">
              <a:buNone/>
            </a:pPr>
            <a:endParaRPr lang="en-US" altLang="en-US" dirty="0"/>
          </a:p>
          <a:p>
            <a:endParaRPr lang="en-US"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5" name="Picture 6" descr="scale-justice.jpg">
            <a:extLst>
              <a:ext uri="{FF2B5EF4-FFF2-40B4-BE49-F238E27FC236}">
                <a16:creationId xmlns:a16="http://schemas.microsoft.com/office/drawing/2014/main" id="{BA8A520F-F3A5-47D0-9874-528EBA640B6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8504" y="4185036"/>
            <a:ext cx="2514600" cy="210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2" name="Title 1">
            <a:extLst>
              <a:ext uri="{FF2B5EF4-FFF2-40B4-BE49-F238E27FC236}">
                <a16:creationId xmlns:a16="http://schemas.microsoft.com/office/drawing/2014/main" id="{2B93B876-BCB8-43CB-A43A-77AF3C247F2F}"/>
              </a:ext>
            </a:extLst>
          </p:cNvPr>
          <p:cNvSpPr>
            <a:spLocks noGrp="1"/>
          </p:cNvSpPr>
          <p:nvPr>
            <p:ph type="title"/>
          </p:nvPr>
        </p:nvSpPr>
        <p:spPr/>
        <p:txBody>
          <a:bodyPr/>
          <a:lstStyle/>
          <a:p>
            <a:pPr fontAlgn="auto">
              <a:spcAft>
                <a:spcPts val="0"/>
              </a:spcAft>
              <a:defRPr/>
            </a:pPr>
            <a:r>
              <a:rPr lang="en-US" dirty="0"/>
              <a:t>Bail</a:t>
            </a:r>
            <a:endParaRPr lang="en-US" sz="2000" dirty="0"/>
          </a:p>
        </p:txBody>
      </p:sp>
      <p:sp>
        <p:nvSpPr>
          <p:cNvPr id="25603" name="Content Placeholder 2">
            <a:extLst>
              <a:ext uri="{FF2B5EF4-FFF2-40B4-BE49-F238E27FC236}">
                <a16:creationId xmlns:a16="http://schemas.microsoft.com/office/drawing/2014/main" id="{53FDB74D-EC2C-44A5-828F-2482CA7904C7}"/>
              </a:ext>
            </a:extLst>
          </p:cNvPr>
          <p:cNvSpPr>
            <a:spLocks noGrp="1" noChangeArrowheads="1"/>
          </p:cNvSpPr>
          <p:nvPr>
            <p:ph sz="half" idx="1"/>
          </p:nvPr>
        </p:nvSpPr>
        <p:spPr bwMode="auto">
          <a:xfrm>
            <a:off x="740664" y="1420420"/>
            <a:ext cx="5328050" cy="473431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The 8</a:t>
            </a:r>
            <a:r>
              <a:rPr lang="en-US" altLang="en-US" baseline="30000" dirty="0"/>
              <a:t>th</a:t>
            </a:r>
            <a:r>
              <a:rPr lang="en-US" altLang="en-US" dirty="0"/>
              <a:t> Amendment does not allow bail to be excessive</a:t>
            </a:r>
          </a:p>
          <a:p>
            <a:pPr lvl="1"/>
            <a:r>
              <a:rPr lang="en-US" altLang="en-US" dirty="0"/>
              <a:t>The Supreme Court has ruled that just because a defendant cannot pay the amount the court has set it is not necessarily excessive</a:t>
            </a:r>
          </a:p>
          <a:p>
            <a:endParaRPr lang="en-US" altLang="en-US" dirty="0"/>
          </a:p>
        </p:txBody>
      </p:sp>
      <p:sp>
        <p:nvSpPr>
          <p:cNvPr id="2" name="Content Placeholder 1">
            <a:extLst>
              <a:ext uri="{FF2B5EF4-FFF2-40B4-BE49-F238E27FC236}">
                <a16:creationId xmlns:a16="http://schemas.microsoft.com/office/drawing/2014/main" id="{7B2588EF-EF0B-46EB-8D05-765295A8EEB0}"/>
              </a:ext>
            </a:extLst>
          </p:cNvPr>
          <p:cNvSpPr>
            <a:spLocks noGrp="1"/>
          </p:cNvSpPr>
          <p:nvPr>
            <p:ph sz="half" idx="10"/>
          </p:nvPr>
        </p:nvSpPr>
        <p:spPr/>
        <p:txBody>
          <a:bodyPr/>
          <a:lstStyle/>
          <a:p>
            <a:pPr lvl="0"/>
            <a:r>
              <a:rPr lang="en-US" altLang="en-US" dirty="0">
                <a:solidFill>
                  <a:srgbClr val="000000"/>
                </a:solidFill>
              </a:rPr>
              <a:t>The bail amount can depend on</a:t>
            </a:r>
          </a:p>
          <a:p>
            <a:pPr lvl="1">
              <a:buClr>
                <a:srgbClr val="C02033"/>
              </a:buClr>
            </a:pPr>
            <a:r>
              <a:rPr lang="en-US" altLang="en-US" dirty="0">
                <a:solidFill>
                  <a:srgbClr val="000000"/>
                </a:solidFill>
              </a:rPr>
              <a:t>The nature of the crime</a:t>
            </a:r>
          </a:p>
          <a:p>
            <a:pPr lvl="1">
              <a:buClr>
                <a:srgbClr val="C02033"/>
              </a:buClr>
            </a:pPr>
            <a:r>
              <a:rPr lang="en-US" altLang="en-US" dirty="0">
                <a:solidFill>
                  <a:srgbClr val="000000"/>
                </a:solidFill>
              </a:rPr>
              <a:t>The defendant’s criminal history</a:t>
            </a:r>
          </a:p>
          <a:p>
            <a:pPr lvl="1">
              <a:buClr>
                <a:srgbClr val="C02033"/>
              </a:buClr>
            </a:pPr>
            <a:r>
              <a:rPr lang="en-US" altLang="en-US" dirty="0">
                <a:solidFill>
                  <a:srgbClr val="000000"/>
                </a:solidFill>
              </a:rPr>
              <a:t>Flight risk</a:t>
            </a:r>
          </a:p>
          <a:p>
            <a:pPr lvl="1">
              <a:buClr>
                <a:srgbClr val="C02033"/>
              </a:buClr>
            </a:pPr>
            <a:r>
              <a:rPr lang="en-US" altLang="en-US" dirty="0">
                <a:solidFill>
                  <a:srgbClr val="000000"/>
                </a:solidFill>
              </a:rPr>
              <a:t>The amount  of wealth the defendant has</a:t>
            </a:r>
          </a:p>
          <a:p>
            <a:endParaRPr lang="en-US" dirty="0"/>
          </a:p>
        </p:txBody>
      </p:sp>
      <p:pic>
        <p:nvPicPr>
          <p:cNvPr id="8" name="Picture 2" descr="http://images.clipart.com/thb/thb1/CL/megapack/busmisc/1661480.thb.jpg?money1c">
            <a:extLst>
              <a:ext uri="{FF2B5EF4-FFF2-40B4-BE49-F238E27FC236}">
                <a16:creationId xmlns:a16="http://schemas.microsoft.com/office/drawing/2014/main" id="{E30E4E04-2CF4-4390-A68A-5F3626EC44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13862" y="4362450"/>
            <a:ext cx="2170113"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1A4A3582-6A1A-4890-9155-27E264C86F15}"/>
              </a:ext>
            </a:extLst>
          </p:cNvPr>
          <p:cNvSpPr>
            <a:spLocks noGrp="1"/>
          </p:cNvSpPr>
          <p:nvPr>
            <p:ph type="title"/>
          </p:nvPr>
        </p:nvSpPr>
        <p:spPr/>
        <p:txBody>
          <a:bodyPr/>
          <a:lstStyle/>
          <a:p>
            <a:pPr fontAlgn="auto">
              <a:spcAft>
                <a:spcPts val="0"/>
              </a:spcAft>
              <a:defRPr/>
            </a:pPr>
            <a:r>
              <a:rPr lang="en-US" dirty="0"/>
              <a:t>Bail</a:t>
            </a:r>
            <a:endParaRPr lang="en-US" sz="2000" dirty="0"/>
          </a:p>
        </p:txBody>
      </p:sp>
      <p:sp>
        <p:nvSpPr>
          <p:cNvPr id="27651" name="Content Placeholder 2">
            <a:extLst>
              <a:ext uri="{FF2B5EF4-FFF2-40B4-BE49-F238E27FC236}">
                <a16:creationId xmlns:a16="http://schemas.microsoft.com/office/drawing/2014/main" id="{6E24FBC9-61C8-44B1-823A-513ECFF7953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Bail can be denied depending on some of the following:</a:t>
            </a:r>
          </a:p>
          <a:p>
            <a:pPr lvl="1"/>
            <a:r>
              <a:rPr lang="en-US" altLang="en-US"/>
              <a:t>The type and nature of the crime</a:t>
            </a:r>
          </a:p>
          <a:p>
            <a:pPr lvl="1"/>
            <a:r>
              <a:rPr lang="en-US" altLang="en-US"/>
              <a:t>Flight risk</a:t>
            </a:r>
          </a:p>
          <a:p>
            <a:pPr lvl="1"/>
            <a:r>
              <a:rPr lang="en-US" altLang="en-US"/>
              <a:t>Protection of the victim or the defendant</a:t>
            </a:r>
          </a:p>
          <a:p>
            <a:endParaRPr lang="en-US" altLang="en-US"/>
          </a:p>
        </p:txBody>
      </p:sp>
      <p:pic>
        <p:nvPicPr>
          <p:cNvPr id="27653" name="Picture 2" descr="http://images.clipart.com/thw/thw11/CL/5344_2005010018/000803_1062_80/22068377.thb.jpg?000803_1062_8093_v__v">
            <a:extLst>
              <a:ext uri="{FF2B5EF4-FFF2-40B4-BE49-F238E27FC236}">
                <a16:creationId xmlns:a16="http://schemas.microsoft.com/office/drawing/2014/main" id="{41217823-76CE-4A95-87C8-890879D123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4343400"/>
            <a:ext cx="1503363"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sharepoint/v3"/>
    <ds:schemaRef ds:uri="http://purl.org/dc/terms/"/>
    <ds:schemaRef ds:uri="http://schemas.microsoft.com/office/infopath/2007/PartnerControls"/>
    <ds:schemaRef ds:uri="http://schemas.microsoft.com/office/2006/documentManagement/types"/>
    <ds:schemaRef ds:uri="http://www.w3.org/XML/1998/namespace"/>
    <ds:schemaRef ds:uri="http://schemas.openxmlformats.org/package/2006/metadata/core-properties"/>
    <ds:schemaRef ds:uri="05d88611-e516-4d1a-b12e-39107e78b3d0"/>
    <ds:schemaRef ds:uri="56ea17bb-c96d-4826-b465-01eec0dd23dd"/>
    <ds:schemaRef ds:uri="http://purl.org/dc/dcmitype/"/>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57</TotalTime>
  <Words>847</Words>
  <Application>Microsoft Office PowerPoint</Application>
  <PresentationFormat>Widescreen</PresentationFormat>
  <Paragraphs>86</Paragraphs>
  <Slides>16</Slides>
  <Notes>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16</vt:i4>
      </vt:variant>
    </vt:vector>
  </HeadingPairs>
  <TitlesOfParts>
    <vt:vector size="27" baseType="lpstr">
      <vt:lpstr>Calibri</vt:lpstr>
      <vt:lpstr>Arial</vt:lpstr>
      <vt:lpstr>Open Sans</vt:lpstr>
      <vt:lpstr>Open Sans SemiBold</vt:lpstr>
      <vt:lpstr>Times New Roman</vt:lpstr>
      <vt:lpstr>.AppleSystemUIFont</vt:lpstr>
      <vt:lpstr>Calibri Light</vt:lpstr>
      <vt:lpstr>Georgia</vt:lpstr>
      <vt:lpstr>2_Office Theme</vt:lpstr>
      <vt:lpstr>3_Office Theme</vt:lpstr>
      <vt:lpstr>4_Office Theme</vt:lpstr>
      <vt:lpstr>PowerPoint Presentation</vt:lpstr>
      <vt:lpstr>PowerPoint Presentation</vt:lpstr>
      <vt:lpstr>Entry into the Court System</vt:lpstr>
      <vt:lpstr>Entry into the Court System</vt:lpstr>
      <vt:lpstr>Visiting with the Judge</vt:lpstr>
      <vt:lpstr>Bail</vt:lpstr>
      <vt:lpstr>Bail</vt:lpstr>
      <vt:lpstr>Bail</vt:lpstr>
      <vt:lpstr>Bail</vt:lpstr>
      <vt:lpstr>Preliminary Hearing</vt:lpstr>
      <vt:lpstr>Preliminary Hearing</vt:lpstr>
      <vt:lpstr>Grand Jury</vt:lpstr>
      <vt:lpstr>Grand Jury</vt:lpstr>
      <vt:lpstr>Arraignment</vt:lpstr>
      <vt:lpstr>Arraignment</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22</cp:revision>
  <cp:lastPrinted>2017-07-07T16:17:37Z</cp:lastPrinted>
  <dcterms:created xsi:type="dcterms:W3CDTF">2017-07-11T23:58:30Z</dcterms:created>
  <dcterms:modified xsi:type="dcterms:W3CDTF">2017-07-20T14:44:40Z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