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3"/>
  </p:notesMasterIdLst>
  <p:sldIdLst>
    <p:sldId id="321" r:id="rId6"/>
    <p:sldId id="319" r:id="rId7"/>
    <p:sldId id="323" r:id="rId8"/>
    <p:sldId id="324" r:id="rId9"/>
    <p:sldId id="325" r:id="rId10"/>
    <p:sldId id="326" r:id="rId11"/>
    <p:sldId id="327"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 id="347" r:id="rId29"/>
    <p:sldId id="348" r:id="rId30"/>
    <p:sldId id="349" r:id="rId31"/>
    <p:sldId id="350" r:id="rId3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Pregnancy &amp; Human Development</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Cleavage &amp; Blastocyst Formation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Blastomeres: </a:t>
            </a:r>
          </a:p>
          <a:p>
            <a:pPr lvl="2"/>
            <a:r>
              <a:rPr lang="en-US" dirty="0"/>
              <a:t>2 identical cells by 36 hours</a:t>
            </a:r>
          </a:p>
          <a:p>
            <a:pPr lvl="2"/>
            <a:r>
              <a:rPr lang="en-US" dirty="0"/>
              <a:t>4 identical cells by 60 hours</a:t>
            </a:r>
          </a:p>
          <a:p>
            <a:pPr lvl="2"/>
            <a:r>
              <a:rPr lang="en-US" dirty="0"/>
              <a:t>8 identical cells by 72 hours</a:t>
            </a:r>
          </a:p>
          <a:p>
            <a:pPr lvl="1"/>
            <a:r>
              <a:rPr lang="en-US" dirty="0"/>
              <a:t>Morula: berry-shaped</a:t>
            </a:r>
          </a:p>
          <a:p>
            <a:pPr lvl="2"/>
            <a:r>
              <a:rPr lang="en-US" dirty="0"/>
              <a:t>100 cell 4-5 days</a:t>
            </a:r>
          </a:p>
          <a:p>
            <a:pPr lvl="1"/>
            <a:endParaRPr lang="en-US" dirty="0"/>
          </a:p>
        </p:txBody>
      </p:sp>
    </p:spTree>
    <p:extLst>
      <p:ext uri="{BB962C8B-B14F-4D97-AF65-F5344CB8AC3E}">
        <p14:creationId xmlns:p14="http://schemas.microsoft.com/office/powerpoint/2010/main" val="2364673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Implantation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6 days after ovulation implantation begins</a:t>
            </a:r>
          </a:p>
          <a:p>
            <a:pPr lvl="1"/>
            <a:r>
              <a:rPr lang="en-US" dirty="0"/>
              <a:t>Completed by 14 day</a:t>
            </a:r>
          </a:p>
          <a:p>
            <a:pPr lvl="1"/>
            <a:endParaRPr lang="en-US" dirty="0"/>
          </a:p>
        </p:txBody>
      </p:sp>
    </p:spTree>
    <p:extLst>
      <p:ext uri="{BB962C8B-B14F-4D97-AF65-F5344CB8AC3E}">
        <p14:creationId xmlns:p14="http://schemas.microsoft.com/office/powerpoint/2010/main" val="2336836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Placentation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Formation of placenta</a:t>
            </a:r>
          </a:p>
          <a:p>
            <a:pPr lvl="1"/>
            <a:r>
              <a:rPr lang="en-US" dirty="0"/>
              <a:t>Highly vascular</a:t>
            </a:r>
          </a:p>
          <a:p>
            <a:pPr lvl="1"/>
            <a:r>
              <a:rPr lang="en-US" dirty="0"/>
              <a:t>Fully functional as nutritive, respiratory, excretory, &amp; endocrine organ by end of 2nd month of pregnancy</a:t>
            </a:r>
          </a:p>
          <a:p>
            <a:pPr lvl="1"/>
            <a:r>
              <a:rPr lang="en-US" dirty="0"/>
              <a:t>Some harmful substances can pass placental barriers</a:t>
            </a:r>
          </a:p>
          <a:p>
            <a:pPr lvl="1"/>
            <a:r>
              <a:rPr lang="en-US" dirty="0"/>
              <a:t>Teratogens: may cause severe congenital abnormalities or even fetal death</a:t>
            </a:r>
          </a:p>
          <a:p>
            <a:pPr lvl="2"/>
            <a:r>
              <a:rPr lang="en-US" dirty="0"/>
              <a:t>Alcohol, nicotine, drugs, infections</a:t>
            </a:r>
          </a:p>
          <a:p>
            <a:pPr lvl="1"/>
            <a:endParaRPr lang="en-US" dirty="0"/>
          </a:p>
          <a:p>
            <a:pPr lvl="1"/>
            <a:endParaRPr lang="en-US" dirty="0"/>
          </a:p>
        </p:txBody>
      </p:sp>
    </p:spTree>
    <p:extLst>
      <p:ext uri="{BB962C8B-B14F-4D97-AF65-F5344CB8AC3E}">
        <p14:creationId xmlns:p14="http://schemas.microsoft.com/office/powerpoint/2010/main" val="333548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Formation &amp; Roles of Embryonic Membranes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Amnion: sac that becomes filled with amniotic fluid which bathes cells</a:t>
            </a:r>
          </a:p>
          <a:p>
            <a:pPr lvl="2"/>
            <a:r>
              <a:rPr lang="en-US" dirty="0"/>
              <a:t>Provides buoyant environment &amp; protection against physical trauma</a:t>
            </a:r>
          </a:p>
          <a:p>
            <a:pPr lvl="2"/>
            <a:r>
              <a:rPr lang="en-US" dirty="0"/>
              <a:t>Helps maintain temperature</a:t>
            </a:r>
          </a:p>
          <a:p>
            <a:pPr lvl="2"/>
            <a:r>
              <a:rPr lang="en-US" dirty="0"/>
              <a:t>As kidneys develop urine is added to fluid</a:t>
            </a:r>
          </a:p>
          <a:p>
            <a:pPr lvl="2"/>
            <a:r>
              <a:rPr lang="en-US" dirty="0"/>
              <a:t>Water portion is exchanged 3 hours</a:t>
            </a:r>
          </a:p>
          <a:p>
            <a:pPr lvl="1"/>
            <a:r>
              <a:rPr lang="en-US" dirty="0"/>
              <a:t>Yolk sac: blood cell formation &amp; produce gonads</a:t>
            </a:r>
          </a:p>
          <a:p>
            <a:pPr lvl="1"/>
            <a:r>
              <a:rPr lang="en-US" dirty="0"/>
              <a:t>Chorion: forms placenta</a:t>
            </a:r>
          </a:p>
          <a:p>
            <a:pPr lvl="1"/>
            <a:r>
              <a:rPr lang="en-US" dirty="0"/>
              <a:t>Allantois: constructs umbilical cord</a:t>
            </a:r>
          </a:p>
          <a:p>
            <a:pPr lvl="2"/>
            <a:r>
              <a:rPr lang="en-US" dirty="0"/>
              <a:t>Becomes part of bladder</a:t>
            </a:r>
          </a:p>
          <a:p>
            <a:pPr lvl="1"/>
            <a:endParaRPr lang="en-US" dirty="0"/>
          </a:p>
        </p:txBody>
      </p:sp>
    </p:spTree>
    <p:extLst>
      <p:ext uri="{BB962C8B-B14F-4D97-AF65-F5344CB8AC3E}">
        <p14:creationId xmlns:p14="http://schemas.microsoft.com/office/powerpoint/2010/main" val="1403650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Gastrulation: Germ Layer Formation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Ectoderm</a:t>
            </a:r>
          </a:p>
          <a:p>
            <a:pPr lvl="1"/>
            <a:r>
              <a:rPr lang="en-US" dirty="0"/>
              <a:t>Mesoderm</a:t>
            </a:r>
          </a:p>
          <a:p>
            <a:pPr lvl="1"/>
            <a:r>
              <a:rPr lang="en-US" dirty="0"/>
              <a:t>Endoderm</a:t>
            </a:r>
          </a:p>
          <a:p>
            <a:pPr lvl="1"/>
            <a:endParaRPr lang="en-US" dirty="0"/>
          </a:p>
        </p:txBody>
      </p:sp>
    </p:spTree>
    <p:extLst>
      <p:ext uri="{BB962C8B-B14F-4D97-AF65-F5344CB8AC3E}">
        <p14:creationId xmlns:p14="http://schemas.microsoft.com/office/powerpoint/2010/main" val="2534815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 Ectoderm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All nervous tissue</a:t>
            </a:r>
          </a:p>
          <a:p>
            <a:pPr lvl="1"/>
            <a:r>
              <a:rPr lang="en-US" dirty="0"/>
              <a:t>Skin, hairs, sebaceous &amp; </a:t>
            </a:r>
            <a:r>
              <a:rPr lang="en-US"/>
              <a:t>sweat glands </a:t>
            </a:r>
            <a:r>
              <a:rPr lang="en-US" dirty="0"/>
              <a:t>&amp; nails</a:t>
            </a:r>
          </a:p>
          <a:p>
            <a:pPr lvl="1"/>
            <a:r>
              <a:rPr lang="en-US" dirty="0"/>
              <a:t>Tooth enamel</a:t>
            </a:r>
          </a:p>
          <a:p>
            <a:pPr lvl="1"/>
            <a:r>
              <a:rPr lang="en-US" dirty="0"/>
              <a:t>Epithelium of oral &amp; nasal cavities, anal canal, pineal &amp; pituitary glands</a:t>
            </a:r>
          </a:p>
          <a:p>
            <a:pPr lvl="1"/>
            <a:endParaRPr lang="en-US" dirty="0"/>
          </a:p>
        </p:txBody>
      </p:sp>
    </p:spTree>
    <p:extLst>
      <p:ext uri="{BB962C8B-B14F-4D97-AF65-F5344CB8AC3E}">
        <p14:creationId xmlns:p14="http://schemas.microsoft.com/office/powerpoint/2010/main" val="1465161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 Mesoderm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Skeletal, smooth &amp; cardiac muscle</a:t>
            </a:r>
          </a:p>
          <a:p>
            <a:pPr lvl="1"/>
            <a:r>
              <a:rPr lang="en-US" dirty="0"/>
              <a:t>Cartilage, bone &amp; other CT</a:t>
            </a:r>
          </a:p>
          <a:p>
            <a:pPr lvl="1"/>
            <a:r>
              <a:rPr lang="en-US" dirty="0"/>
              <a:t>Blood, bone marrow, lymph tissue</a:t>
            </a:r>
          </a:p>
          <a:p>
            <a:pPr lvl="1"/>
            <a:r>
              <a:rPr lang="en-US" dirty="0"/>
              <a:t>Ureters, kidneys, gonads</a:t>
            </a:r>
          </a:p>
          <a:p>
            <a:pPr lvl="1"/>
            <a:endParaRPr lang="en-US" dirty="0"/>
          </a:p>
        </p:txBody>
      </p:sp>
    </p:spTree>
    <p:extLst>
      <p:ext uri="{BB962C8B-B14F-4D97-AF65-F5344CB8AC3E}">
        <p14:creationId xmlns:p14="http://schemas.microsoft.com/office/powerpoint/2010/main" val="4235563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Endoderm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Epithelium of digestive tract</a:t>
            </a:r>
          </a:p>
          <a:p>
            <a:pPr lvl="1"/>
            <a:r>
              <a:rPr lang="en-US" dirty="0"/>
              <a:t>Liver, pancreas</a:t>
            </a:r>
          </a:p>
          <a:p>
            <a:pPr lvl="1"/>
            <a:r>
              <a:rPr lang="en-US" dirty="0"/>
              <a:t>Thyroid, parathyroid &amp; thymus glands</a:t>
            </a:r>
          </a:p>
          <a:p>
            <a:pPr lvl="1"/>
            <a:endParaRPr lang="en-US" dirty="0"/>
          </a:p>
        </p:txBody>
      </p:sp>
    </p:spTree>
    <p:extLst>
      <p:ext uri="{BB962C8B-B14F-4D97-AF65-F5344CB8AC3E}">
        <p14:creationId xmlns:p14="http://schemas.microsoft.com/office/powerpoint/2010/main" val="2675963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Effects of Pregnancy on Mother: Anatomical Changes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Breasts enlarge &amp; areolae darken</a:t>
            </a:r>
          </a:p>
          <a:p>
            <a:pPr lvl="1"/>
            <a:r>
              <a:rPr lang="en-US" dirty="0"/>
              <a:t>“Mask of pregnancy” pigmentation of facial skin</a:t>
            </a:r>
          </a:p>
          <a:p>
            <a:pPr lvl="1"/>
            <a:r>
              <a:rPr lang="en-US" dirty="0"/>
              <a:t>Uterus enlarges  </a:t>
            </a:r>
          </a:p>
          <a:p>
            <a:pPr lvl="1"/>
            <a:r>
              <a:rPr lang="en-US" dirty="0"/>
              <a:t>Lordosis</a:t>
            </a:r>
          </a:p>
          <a:p>
            <a:pPr lvl="1"/>
            <a:r>
              <a:rPr lang="en-US" dirty="0"/>
              <a:t>Placenta produces the hormone </a:t>
            </a:r>
            <a:r>
              <a:rPr lang="en-US" dirty="0" err="1"/>
              <a:t>relaxin</a:t>
            </a:r>
            <a:r>
              <a:rPr lang="en-US" dirty="0"/>
              <a:t>, that causes ligaments to relax &amp; become flexible for child birth</a:t>
            </a:r>
          </a:p>
          <a:p>
            <a:pPr lvl="1"/>
            <a:r>
              <a:rPr lang="en-US" dirty="0"/>
              <a:t>Weight gain about 25lbs</a:t>
            </a:r>
          </a:p>
        </p:txBody>
      </p:sp>
    </p:spTree>
    <p:extLst>
      <p:ext uri="{BB962C8B-B14F-4D97-AF65-F5344CB8AC3E}">
        <p14:creationId xmlns:p14="http://schemas.microsoft.com/office/powerpoint/2010/main" val="3534680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Gastrointestinal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Excessive salivation</a:t>
            </a:r>
          </a:p>
          <a:p>
            <a:pPr lvl="1"/>
            <a:r>
              <a:rPr lang="en-US" dirty="0"/>
              <a:t>Morning sickness: increase of hormones</a:t>
            </a:r>
          </a:p>
          <a:p>
            <a:pPr lvl="1"/>
            <a:r>
              <a:rPr lang="en-US" dirty="0"/>
              <a:t>Heartburn: esophagus &amp; stomach is crowded</a:t>
            </a:r>
          </a:p>
          <a:p>
            <a:pPr lvl="1"/>
            <a:r>
              <a:rPr lang="en-US" dirty="0"/>
              <a:t>Constipation: motility of digestive tract declines</a:t>
            </a:r>
          </a:p>
          <a:p>
            <a:pPr lvl="1"/>
            <a:endParaRPr lang="en-US" dirty="0"/>
          </a:p>
        </p:txBody>
      </p:sp>
    </p:spTree>
    <p:extLst>
      <p:ext uri="{BB962C8B-B14F-4D97-AF65-F5344CB8AC3E}">
        <p14:creationId xmlns:p14="http://schemas.microsoft.com/office/powerpoint/2010/main" val="4059594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 Urinary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Urination more frequent &amp; sometimes uncontrollable</a:t>
            </a:r>
          </a:p>
          <a:p>
            <a:pPr lvl="1"/>
            <a:r>
              <a:rPr lang="en-US" dirty="0"/>
              <a:t>Uterus compresses bladder </a:t>
            </a:r>
          </a:p>
          <a:p>
            <a:pPr lvl="1"/>
            <a:r>
              <a:rPr lang="en-US" dirty="0"/>
              <a:t>Kidneys also have to dispose of fetal wastes</a:t>
            </a:r>
          </a:p>
          <a:p>
            <a:pPr lvl="1"/>
            <a:endParaRPr lang="en-US" dirty="0"/>
          </a:p>
        </p:txBody>
      </p:sp>
    </p:spTree>
    <p:extLst>
      <p:ext uri="{BB962C8B-B14F-4D97-AF65-F5344CB8AC3E}">
        <p14:creationId xmlns:p14="http://schemas.microsoft.com/office/powerpoint/2010/main" val="1308057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Respiratory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Lung volume decreases </a:t>
            </a:r>
          </a:p>
          <a:p>
            <a:pPr lvl="1"/>
            <a:r>
              <a:rPr lang="en-US" dirty="0"/>
              <a:t>Nasal stuffiness</a:t>
            </a:r>
          </a:p>
          <a:p>
            <a:pPr lvl="1"/>
            <a:endParaRPr lang="en-US" dirty="0"/>
          </a:p>
        </p:txBody>
      </p:sp>
    </p:spTree>
    <p:extLst>
      <p:ext uri="{BB962C8B-B14F-4D97-AF65-F5344CB8AC3E}">
        <p14:creationId xmlns:p14="http://schemas.microsoft.com/office/powerpoint/2010/main" val="332932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Cardiovascular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Total body water rises as safeguard against blood lose during birth</a:t>
            </a:r>
          </a:p>
          <a:p>
            <a:pPr lvl="1"/>
            <a:r>
              <a:rPr lang="en-US" dirty="0"/>
              <a:t>Blood volume increases 25-40%</a:t>
            </a:r>
          </a:p>
          <a:p>
            <a:pPr lvl="1"/>
            <a:r>
              <a:rPr lang="en-US" dirty="0"/>
              <a:t>Blood pressure &amp; pulse rise</a:t>
            </a:r>
          </a:p>
          <a:p>
            <a:pPr lvl="1"/>
            <a:r>
              <a:rPr lang="en-US" dirty="0"/>
              <a:t>Uterus presses on pelvic blood vessels, venous return from lower limbs may be impaired &amp; result in varicose veins</a:t>
            </a:r>
          </a:p>
          <a:p>
            <a:pPr lvl="1"/>
            <a:endParaRPr lang="en-US" dirty="0"/>
          </a:p>
        </p:txBody>
      </p:sp>
    </p:spTree>
    <p:extLst>
      <p:ext uri="{BB962C8B-B14F-4D97-AF65-F5344CB8AC3E}">
        <p14:creationId xmlns:p14="http://schemas.microsoft.com/office/powerpoint/2010/main" val="1845626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Parturition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Birth 280 days after conception</a:t>
            </a:r>
          </a:p>
          <a:p>
            <a:pPr lvl="1"/>
            <a:endParaRPr lang="en-US" dirty="0"/>
          </a:p>
        </p:txBody>
      </p:sp>
    </p:spTree>
    <p:extLst>
      <p:ext uri="{BB962C8B-B14F-4D97-AF65-F5344CB8AC3E}">
        <p14:creationId xmlns:p14="http://schemas.microsoft.com/office/powerpoint/2010/main" val="1272743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Initiation of Labor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Last few weeks of pregnancy estrogen reaches highest levels</a:t>
            </a:r>
          </a:p>
          <a:p>
            <a:pPr lvl="1"/>
            <a:r>
              <a:rPr lang="en-US" dirty="0"/>
              <a:t>Myometrium becomes increasingly irritable &amp; weak which may cause </a:t>
            </a:r>
            <a:r>
              <a:rPr lang="en-US" dirty="0" err="1"/>
              <a:t>braxton</a:t>
            </a:r>
            <a:r>
              <a:rPr lang="en-US" dirty="0"/>
              <a:t> hicks contractions or false labor</a:t>
            </a:r>
          </a:p>
          <a:p>
            <a:pPr lvl="1"/>
            <a:r>
              <a:rPr lang="en-US" dirty="0"/>
              <a:t>Oxytocin is released by posterior pituitary which causes expulsive contraction of true labor</a:t>
            </a:r>
          </a:p>
          <a:p>
            <a:pPr lvl="1"/>
            <a:endParaRPr lang="en-US" dirty="0"/>
          </a:p>
        </p:txBody>
      </p:sp>
    </p:spTree>
    <p:extLst>
      <p:ext uri="{BB962C8B-B14F-4D97-AF65-F5344CB8AC3E}">
        <p14:creationId xmlns:p14="http://schemas.microsoft.com/office/powerpoint/2010/main" val="1306617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Stages of Labor: Dilation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Time from labor’s onset until cervix is fully dilated (10 cm)</a:t>
            </a:r>
          </a:p>
          <a:p>
            <a:pPr lvl="1"/>
            <a:r>
              <a:rPr lang="en-US" dirty="0"/>
              <a:t>Contractions begin in upper part of uterus &amp; move downward toward vagina</a:t>
            </a:r>
          </a:p>
          <a:p>
            <a:pPr lvl="1"/>
            <a:r>
              <a:rPr lang="en-US" dirty="0"/>
              <a:t>Contractions 15-30 minutes apart &amp; last for 10-30 sec.</a:t>
            </a:r>
          </a:p>
          <a:p>
            <a:pPr lvl="1"/>
            <a:r>
              <a:rPr lang="en-US" dirty="0"/>
              <a:t>Contractions become more vigorous &amp; rapid</a:t>
            </a:r>
          </a:p>
          <a:p>
            <a:pPr lvl="1"/>
            <a:r>
              <a:rPr lang="en-US" dirty="0"/>
              <a:t>Infant’s head is forced against cervix causing it to soften &amp; become thinner</a:t>
            </a:r>
          </a:p>
          <a:p>
            <a:pPr lvl="1"/>
            <a:r>
              <a:rPr lang="en-US" dirty="0"/>
              <a:t>Amniotic fluid breaks</a:t>
            </a:r>
          </a:p>
          <a:p>
            <a:pPr lvl="1"/>
            <a:r>
              <a:rPr lang="en-US" dirty="0"/>
              <a:t>Lasts 6-12 hours</a:t>
            </a:r>
          </a:p>
          <a:p>
            <a:pPr lvl="1"/>
            <a:endParaRPr lang="en-US" dirty="0"/>
          </a:p>
          <a:p>
            <a:pPr lvl="1"/>
            <a:endParaRPr lang="en-US" dirty="0"/>
          </a:p>
        </p:txBody>
      </p:sp>
    </p:spTree>
    <p:extLst>
      <p:ext uri="{BB962C8B-B14F-4D97-AF65-F5344CB8AC3E}">
        <p14:creationId xmlns:p14="http://schemas.microsoft.com/office/powerpoint/2010/main" val="1289952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Expulsion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From full dilation to delivery</a:t>
            </a:r>
          </a:p>
          <a:p>
            <a:pPr lvl="1"/>
            <a:r>
              <a:rPr lang="en-US" dirty="0"/>
              <a:t>Contraction every 2-3 minutes &amp; lasting 1 minute</a:t>
            </a:r>
          </a:p>
          <a:p>
            <a:pPr lvl="1"/>
            <a:r>
              <a:rPr lang="en-US" dirty="0"/>
              <a:t>Lasts 20 minutes to 2 hours</a:t>
            </a:r>
          </a:p>
          <a:p>
            <a:pPr lvl="1"/>
            <a:r>
              <a:rPr lang="en-US" dirty="0"/>
              <a:t>Crowning  </a:t>
            </a:r>
          </a:p>
          <a:p>
            <a:pPr lvl="1"/>
            <a:r>
              <a:rPr lang="en-US" dirty="0"/>
              <a:t>Episiotomy may be performed to reduce tearing</a:t>
            </a:r>
          </a:p>
          <a:p>
            <a:pPr lvl="1"/>
            <a:r>
              <a:rPr lang="en-US" dirty="0"/>
              <a:t>Umbilical cord is clamped &amp; cut</a:t>
            </a:r>
          </a:p>
          <a:p>
            <a:pPr lvl="1"/>
            <a:endParaRPr lang="en-US" dirty="0"/>
          </a:p>
        </p:txBody>
      </p:sp>
    </p:spTree>
    <p:extLst>
      <p:ext uri="{BB962C8B-B14F-4D97-AF65-F5344CB8AC3E}">
        <p14:creationId xmlns:p14="http://schemas.microsoft.com/office/powerpoint/2010/main" val="1131416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Placental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Delivery of placenta within 15 minutes of birth</a:t>
            </a:r>
          </a:p>
          <a:p>
            <a:pPr lvl="1"/>
            <a:r>
              <a:rPr lang="en-US" dirty="0"/>
              <a:t>Important that all placental fragments be removed</a:t>
            </a:r>
          </a:p>
          <a:p>
            <a:pPr lvl="1"/>
            <a:r>
              <a:rPr lang="en-US" dirty="0"/>
              <a:t>Called afterbirth</a:t>
            </a:r>
          </a:p>
          <a:p>
            <a:pPr lvl="1"/>
            <a:endParaRPr lang="en-US" dirty="0"/>
          </a:p>
        </p:txBody>
      </p:sp>
    </p:spTree>
    <p:extLst>
      <p:ext uri="{BB962C8B-B14F-4D97-AF65-F5344CB8AC3E}">
        <p14:creationId xmlns:p14="http://schemas.microsoft.com/office/powerpoint/2010/main" val="3629234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Fertilization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Oocyte viable 12-24 after ovulation</a:t>
            </a:r>
          </a:p>
          <a:p>
            <a:pPr lvl="1"/>
            <a:r>
              <a:rPr lang="en-US" dirty="0"/>
              <a:t>Sperm retain fertilizing power within female reproductive tract 12 - 48 hours</a:t>
            </a:r>
          </a:p>
          <a:p>
            <a:pPr lvl="1"/>
            <a:r>
              <a:rPr lang="en-US" dirty="0"/>
              <a:t>Some “super sperm” viable for 72 hours</a:t>
            </a:r>
          </a:p>
          <a:p>
            <a:pPr lvl="1"/>
            <a:r>
              <a:rPr lang="en-US" dirty="0"/>
              <a:t>About 5 days a month that pregnancy can occur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Sperm Transport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Acidity within the vagina is hostile to sperm &amp; some leak from vagina or die almost immediately</a:t>
            </a:r>
          </a:p>
          <a:p>
            <a:pPr lvl="1"/>
            <a:r>
              <a:rPr lang="en-US" dirty="0"/>
              <a:t>Many cannot penetrate cervical mucus</a:t>
            </a:r>
          </a:p>
          <a:p>
            <a:pPr lvl="1"/>
            <a:r>
              <a:rPr lang="en-US" dirty="0"/>
              <a:t>In uterus thousands are killed by leukocytes</a:t>
            </a:r>
          </a:p>
          <a:p>
            <a:pPr lvl="1"/>
            <a:r>
              <a:rPr lang="en-US" dirty="0"/>
              <a:t>Only a few thousand finally reach uterine tubes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Capacitation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Membranes must become fragile so that hydrolytic enzymes in their acrosomes can be released</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err="1"/>
              <a:t>Acrosomal</a:t>
            </a:r>
            <a:r>
              <a:rPr lang="en-US" dirty="0"/>
              <a:t> Reaction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err="1"/>
              <a:t>Acrosomal</a:t>
            </a:r>
            <a:r>
              <a:rPr lang="en-US" dirty="0"/>
              <a:t> reaction: release of </a:t>
            </a:r>
            <a:r>
              <a:rPr lang="en-US" dirty="0" err="1"/>
              <a:t>acrosomal</a:t>
            </a:r>
            <a:r>
              <a:rPr lang="en-US" dirty="0"/>
              <a:t> enzymes that occurs in immediate vicinity of oocyte</a:t>
            </a:r>
          </a:p>
          <a:p>
            <a:pPr lvl="1"/>
            <a:r>
              <a:rPr lang="en-US" dirty="0"/>
              <a:t>Hundreds of acrosomes must rupture to break down intercellular cement of oocyte</a:t>
            </a:r>
          </a:p>
          <a:p>
            <a:pPr lvl="1"/>
            <a:r>
              <a:rPr lang="en-US" dirty="0"/>
              <a:t>Single sperm makes contact with oocyte</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Sperm Penetration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Nucleus is pulled into oocyte cytoplasm</a:t>
            </a:r>
          </a:p>
          <a:p>
            <a:pPr lvl="1"/>
            <a:r>
              <a:rPr lang="en-US" dirty="0"/>
              <a:t>Only one sperm is allowed to penetrate</a:t>
            </a:r>
          </a:p>
          <a:p>
            <a:pPr lvl="1"/>
            <a:r>
              <a:rPr lang="en-US" dirty="0"/>
              <a:t>Fusion of nuclear material occurs to complete fertilization</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Pre-embryonic Development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Fertilized egg is now called a zygote</a:t>
            </a:r>
          </a:p>
          <a:p>
            <a:pPr lvl="1"/>
            <a:endParaRPr lang="en-US" dirty="0"/>
          </a:p>
        </p:txBody>
      </p:sp>
    </p:spTree>
    <p:extLst>
      <p:ext uri="{BB962C8B-B14F-4D97-AF65-F5344CB8AC3E}">
        <p14:creationId xmlns:p14="http://schemas.microsoft.com/office/powerpoint/2010/main" val="230200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Cleavage &amp; Blastocyst Formation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Cleavage: period of rapid mitotic divisions following fertilization</a:t>
            </a:r>
          </a:p>
          <a:p>
            <a:pPr lvl="1"/>
            <a:r>
              <a:rPr lang="en-US" dirty="0"/>
              <a:t>Daughter cells become smaller &amp; smaller</a:t>
            </a:r>
          </a:p>
          <a:p>
            <a:pPr lvl="1"/>
            <a:r>
              <a:rPr lang="en-US" dirty="0"/>
              <a:t>Results in a high surface-to-volume ratio for greater uptake of oxygen &amp; nutrients</a:t>
            </a:r>
          </a:p>
          <a:p>
            <a:pPr lvl="1"/>
            <a:endParaRPr lang="en-US" dirty="0"/>
          </a:p>
        </p:txBody>
      </p:sp>
    </p:spTree>
    <p:extLst>
      <p:ext uri="{BB962C8B-B14F-4D97-AF65-F5344CB8AC3E}">
        <p14:creationId xmlns:p14="http://schemas.microsoft.com/office/powerpoint/2010/main" val="164456092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37</TotalTime>
  <Words>731</Words>
  <Application>Microsoft Office PowerPoint</Application>
  <PresentationFormat>Widescreen</PresentationFormat>
  <Paragraphs>121</Paragraphs>
  <Slides>27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Fertilization</vt:lpstr>
      <vt:lpstr>Sperm Transport</vt:lpstr>
      <vt:lpstr>Capacitation</vt:lpstr>
      <vt:lpstr>Acrosomal Reaction </vt:lpstr>
      <vt:lpstr>Sperm Penetration</vt:lpstr>
      <vt:lpstr>Pre-embryonic Development</vt:lpstr>
      <vt:lpstr>Cleavage &amp; Blastocyst Formation</vt:lpstr>
      <vt:lpstr>Cleavage &amp; Blastocyst Formation</vt:lpstr>
      <vt:lpstr>Implantation</vt:lpstr>
      <vt:lpstr>Placentation</vt:lpstr>
      <vt:lpstr>Formation &amp; Roles of Embryonic Membranes</vt:lpstr>
      <vt:lpstr>Gastrulation: Germ Layer Formation</vt:lpstr>
      <vt:lpstr> Ectoderm</vt:lpstr>
      <vt:lpstr> Mesoderm</vt:lpstr>
      <vt:lpstr>Endoderm</vt:lpstr>
      <vt:lpstr>Effects of Pregnancy on Mother: Anatomical Changes</vt:lpstr>
      <vt:lpstr>Gastrointestinal System</vt:lpstr>
      <vt:lpstr> Urinary System</vt:lpstr>
      <vt:lpstr>Respiratory System</vt:lpstr>
      <vt:lpstr>Cardiovascular System</vt:lpstr>
      <vt:lpstr>Parturition </vt:lpstr>
      <vt:lpstr>Initiation of Labor</vt:lpstr>
      <vt:lpstr>Stages of Labor: Dilation</vt:lpstr>
      <vt:lpstr>Expulsion</vt:lpstr>
      <vt:lpstr>Placental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36</cp:revision>
  <cp:lastPrinted>2017-07-07T16:17:37Z</cp:lastPrinted>
  <dcterms:created xsi:type="dcterms:W3CDTF">2017-07-11T23:58:30Z</dcterms:created>
  <dcterms:modified xsi:type="dcterms:W3CDTF">2017-07-19T20:42:30Z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