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7"/>
  </p:notesMasterIdLst>
  <p:sldIdLst>
    <p:sldId id="321" r:id="rId7"/>
    <p:sldId id="343" r:id="rId8"/>
    <p:sldId id="326" r:id="rId9"/>
    <p:sldId id="327" r:id="rId10"/>
    <p:sldId id="328" r:id="rId11"/>
    <p:sldId id="329" r:id="rId12"/>
    <p:sldId id="330" r:id="rId13"/>
    <p:sldId id="331" r:id="rId14"/>
    <p:sldId id="332" r:id="rId15"/>
    <p:sldId id="333" r:id="rId16"/>
    <p:sldId id="334" r:id="rId17"/>
    <p:sldId id="344" r:id="rId18"/>
    <p:sldId id="335" r:id="rId19"/>
    <p:sldId id="336" r:id="rId20"/>
    <p:sldId id="345" r:id="rId21"/>
    <p:sldId id="337" r:id="rId22"/>
    <p:sldId id="338" r:id="rId23"/>
    <p:sldId id="340" r:id="rId24"/>
    <p:sldId id="341" r:id="rId25"/>
    <p:sldId id="342" r:id="rId26"/>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5190" autoAdjust="0"/>
  </p:normalViewPr>
  <p:slideViewPr>
    <p:cSldViewPr snapToGrid="0">
      <p:cViewPr varScale="1">
        <p:scale>
          <a:sx n="112" d="100"/>
          <a:sy n="112" d="100"/>
        </p:scale>
        <p:origin x="413"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220524-DCB3-4836-8D15-72378A21229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588B792-A84B-47E6-AABE-8602B6ABF34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CB4EDA42-0FCE-44A0-A8DD-7B6863A42C53}" type="datetimeFigureOut">
              <a:rPr lang="en-US"/>
              <a:pPr>
                <a:defRPr/>
              </a:pPr>
              <a:t>7/21/2017</a:t>
            </a:fld>
            <a:endParaRPr lang="en-US"/>
          </a:p>
        </p:txBody>
      </p:sp>
      <p:sp>
        <p:nvSpPr>
          <p:cNvPr id="4" name="Slide Image Placeholder 3">
            <a:extLst>
              <a:ext uri="{FF2B5EF4-FFF2-40B4-BE49-F238E27FC236}">
                <a16:creationId xmlns:a16="http://schemas.microsoft.com/office/drawing/2014/main" id="{624B6D0D-2870-4BF4-96E9-B4960D8F5875}"/>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78DA454-F97B-4687-9F66-07611A2FD68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E7F93A9-D597-4D6F-8A36-A6F298F252EA}"/>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ACBF4B1E-F394-441F-A4CD-348620F57073}"/>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9FDAB3F-4066-47AA-A1C9-3F89A7F7DCE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DDEFA8-0D57-4523-A6F7-E722BF74118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10B3A9B4-1818-4974-BCD0-A55FBABC27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A8B25629-5F7D-4CE0-BBCA-88D7D4FCD09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D031D119-3A76-483B-87AA-7FB0A641DFBF}"/>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13070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D1E4FB1-CDB8-4A4F-BCBE-9F9C1556560E}"/>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B77809F9-B432-41F4-A502-1EFA535B753A}"/>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A10EB12-FD78-44C0-8CF9-86AED470CFC1}"/>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30352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04817F21-D9B8-4E4B-ABD1-A436A041BE26}"/>
              </a:ext>
            </a:extLst>
          </p:cNvPr>
          <p:cNvSpPr txBox="1">
            <a:spLocks/>
          </p:cNvSpPr>
          <p:nvPr userDrawn="1"/>
        </p:nvSpPr>
        <p:spPr bwMode="auto">
          <a:xfrm>
            <a:off x="3122613" y="6400800"/>
            <a:ext cx="5614987"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0" algn="ctr" defTabSz="914400" rtl="0" eaLnBrk="0" latinLnBrk="0" hangingPunct="0">
              <a:defRPr sz="2400" kern="1200">
                <a:solidFill>
                  <a:schemeClr val="tx1"/>
                </a:solidFill>
                <a:latin typeface="Verdana" pitchFamily="34" charset="0"/>
                <a:ea typeface="+mn-ea"/>
                <a:cs typeface="+mn-cs"/>
              </a:defRPr>
            </a:lvl1pPr>
            <a:lvl2pPr marL="742950" indent="-285750" algn="l" defTabSz="914400" rtl="0" eaLnBrk="0" latinLnBrk="0" hangingPunct="0">
              <a:defRPr sz="2400" kern="1200">
                <a:solidFill>
                  <a:schemeClr val="tx1"/>
                </a:solidFill>
                <a:latin typeface="Verdana" pitchFamily="34" charset="0"/>
                <a:ea typeface="+mn-ea"/>
                <a:cs typeface="+mn-cs"/>
              </a:defRPr>
            </a:lvl2pPr>
            <a:lvl3pPr marL="1143000" indent="-228600" algn="l" defTabSz="914400" rtl="0" eaLnBrk="0" latinLnBrk="0" hangingPunct="0">
              <a:defRPr sz="2400" kern="1200">
                <a:solidFill>
                  <a:schemeClr val="tx1"/>
                </a:solidFill>
                <a:latin typeface="Verdana" pitchFamily="34" charset="0"/>
                <a:ea typeface="+mn-ea"/>
                <a:cs typeface="+mn-cs"/>
              </a:defRPr>
            </a:lvl3pPr>
            <a:lvl4pPr marL="1600200" indent="-228600" algn="l" defTabSz="914400" rtl="0" eaLnBrk="0" latinLnBrk="0" hangingPunct="0">
              <a:defRPr sz="2400" kern="1200">
                <a:solidFill>
                  <a:schemeClr val="tx1"/>
                </a:solidFill>
                <a:latin typeface="Verdana" pitchFamily="34" charset="0"/>
                <a:ea typeface="+mn-ea"/>
                <a:cs typeface="+mn-cs"/>
              </a:defRPr>
            </a:lvl4pPr>
            <a:lvl5pPr marL="2057400" indent="-228600" algn="l" defTabSz="914400" rtl="0" eaLnBrk="0" latinLnBrk="0" hangingPunct="0">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fontAlgn="auto" hangingPunct="1">
              <a:spcBef>
                <a:spcPts val="0"/>
              </a:spcBef>
              <a:spcAft>
                <a:spcPts val="0"/>
              </a:spcAft>
              <a:defRPr/>
            </a:pPr>
            <a:r>
              <a:rPr lang="en-US" sz="1000" dirty="0">
                <a:solidFill>
                  <a:schemeClr val="bg1"/>
                </a:solidFill>
                <a:latin typeface="Times New Roman" pitchFamily="18" charset="0"/>
                <a:cs typeface="Times New Roman" pitchFamily="18" charset="0"/>
              </a:rPr>
              <a:t>Copyright © Texas Education Agency 2012. All rights reserved.</a:t>
            </a:r>
          </a:p>
          <a:p>
            <a:pPr eaLnBrk="1" fontAlgn="auto" hangingPunct="1">
              <a:spcBef>
                <a:spcPts val="0"/>
              </a:spcBef>
              <a:spcAft>
                <a:spcPts val="0"/>
              </a:spcAft>
              <a:defRPr/>
            </a:pPr>
            <a:r>
              <a:rPr lang="en-US" sz="1000" dirty="0">
                <a:solidFill>
                  <a:schemeClr val="bg1"/>
                </a:solidFill>
                <a:latin typeface="Times New Roman" pitchFamily="18" charset="0"/>
                <a:cs typeface="Times New Roman" pitchFamily="18" charset="0"/>
              </a:rPr>
              <a:t>Images and other multimedia content used with permission. </a:t>
            </a:r>
          </a:p>
        </p:txBody>
      </p:sp>
      <p:sp>
        <p:nvSpPr>
          <p:cNvPr id="2" name="Title 1"/>
          <p:cNvSpPr>
            <a:spLocks noGrp="1"/>
          </p:cNvSpPr>
          <p:nvPr>
            <p:ph type="title"/>
          </p:nvPr>
        </p:nvSpPr>
        <p:spPr/>
        <p:txBody>
          <a:bodyPr/>
          <a:lstStyle>
            <a:lvl1pPr algn="l">
              <a:defRPr b="1">
                <a:solidFill>
                  <a:srgbClr val="FFFF00"/>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vl2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2pPr>
            <a:lvl3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3pPr>
            <a:lvl4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4pPr>
            <a:lvl5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EFC54B8-DF76-46C0-951A-FC1706C7BBD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4109248C-6CE0-4E75-922A-23A383A9A18B}" type="datetime1">
              <a:rPr lang="en-US"/>
              <a:pPr>
                <a:defRPr/>
              </a:pPr>
              <a:t>7/21/2017</a:t>
            </a:fld>
            <a:endParaRPr lang="en-US"/>
          </a:p>
        </p:txBody>
      </p:sp>
      <p:sp>
        <p:nvSpPr>
          <p:cNvPr id="6" name="Footer Placeholder 4">
            <a:extLst>
              <a:ext uri="{FF2B5EF4-FFF2-40B4-BE49-F238E27FC236}">
                <a16:creationId xmlns:a16="http://schemas.microsoft.com/office/drawing/2014/main" id="{B2D24C2B-542D-40E6-BEDB-6384927F42A4}"/>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7" name="Slide Number Placeholder 5">
            <a:extLst>
              <a:ext uri="{FF2B5EF4-FFF2-40B4-BE49-F238E27FC236}">
                <a16:creationId xmlns:a16="http://schemas.microsoft.com/office/drawing/2014/main" id="{C20C31B7-DEB0-491C-96DB-181257F42979}"/>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smtClean="0">
                <a:solidFill>
                  <a:schemeClr val="bg1"/>
                </a:solidFill>
                <a:latin typeface="+mn-lt"/>
              </a:defRPr>
            </a:lvl1pPr>
          </a:lstStyle>
          <a:p>
            <a:pPr>
              <a:defRPr/>
            </a:pPr>
            <a:fld id="{17195B73-6F3D-4DAB-9D4F-E7664F3AAD3B}" type="slidenum">
              <a:rPr lang="en-US"/>
              <a:pPr>
                <a:defRPr/>
              </a:pPr>
              <a:t>‹#›</a:t>
            </a:fld>
            <a:endParaRPr lang="en-US"/>
          </a:p>
        </p:txBody>
      </p:sp>
    </p:spTree>
    <p:extLst>
      <p:ext uri="{BB962C8B-B14F-4D97-AF65-F5344CB8AC3E}">
        <p14:creationId xmlns:p14="http://schemas.microsoft.com/office/powerpoint/2010/main" val="112111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72107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6850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22600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9217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235753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4763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8656295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428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BCFB6D-7C0E-4769-9947-1EF6902DB643}"/>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21A8AF7C-B345-4FF4-8564-9FCC4E5B256A}"/>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F7A3474B-18BD-4087-8141-6618FE3588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669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802354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350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644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95787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81124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83366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9835EAF-2F2B-4DEE-8DF6-DF43D4DBEB2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233545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C7A0E40-014B-4557-86CC-CE6725CF966A}"/>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6301613-37BB-44F8-86ED-5D783506A948}"/>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F6FF7DFA-775F-4761-A024-1F31AE1D473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7415017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7AD11DB-5E05-438D-AAA2-D3F60CA9BB0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FB2382A-8EFA-4590-B1C5-EBEE532DB0F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3D26AC-BBE1-4048-8EE9-26D1A258A624}"/>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CE46C3D6-666F-49D3-8EBA-F15E88ACE16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BF43EC4-FAD6-4036-A3B8-A85508CB92F8}"/>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289C5F5-805C-4781-875A-EC1402BF8143}"/>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44D052FE-937F-473A-BF4F-1A38ACA1486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C4F96427-9F08-4A73-91FA-F0AFF48DA21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77316872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CCA1CF-F89E-4393-A0B2-AF157EB1DCD3}"/>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Prevention Analysis</a:t>
            </a:r>
          </a:p>
          <a:p>
            <a:pPr lvl="1" fontAlgn="auto">
              <a:spcAft>
                <a:spcPts val="0"/>
              </a:spcAft>
              <a:defRPr/>
            </a:pPr>
            <a:r>
              <a:rPr lang="en-US" dirty="0"/>
              <a:t>Security Services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1EB3E-93C7-4166-AFE0-845D6678977A}"/>
              </a:ext>
            </a:extLst>
          </p:cNvPr>
          <p:cNvSpPr>
            <a:spLocks noGrp="1"/>
          </p:cNvSpPr>
          <p:nvPr>
            <p:ph type="title"/>
          </p:nvPr>
        </p:nvSpPr>
        <p:spPr/>
        <p:txBody>
          <a:bodyPr>
            <a:normAutofit/>
          </a:bodyPr>
          <a:lstStyle/>
          <a:p>
            <a:pPr fontAlgn="auto">
              <a:spcAft>
                <a:spcPts val="0"/>
              </a:spcAft>
              <a:defRPr/>
            </a:pPr>
            <a:r>
              <a:rPr lang="x-none"/>
              <a:t>Tertiary </a:t>
            </a:r>
            <a:r>
              <a:rPr lang="en-US" dirty="0"/>
              <a:t>Crime Prevention</a:t>
            </a:r>
            <a:endParaRPr lang="en-US" sz="2400" dirty="0"/>
          </a:p>
        </p:txBody>
      </p:sp>
      <p:sp>
        <p:nvSpPr>
          <p:cNvPr id="3" name="Content Placeholder 2">
            <a:extLst>
              <a:ext uri="{FF2B5EF4-FFF2-40B4-BE49-F238E27FC236}">
                <a16:creationId xmlns:a16="http://schemas.microsoft.com/office/drawing/2014/main" id="{3E6ED2AD-DFFE-4371-A7A4-E4185136EAC1}"/>
              </a:ext>
            </a:extLst>
          </p:cNvPr>
          <p:cNvSpPr>
            <a:spLocks noGrp="1"/>
          </p:cNvSpPr>
          <p:nvPr>
            <p:ph sz="half" idx="1"/>
          </p:nvPr>
        </p:nvSpPr>
        <p:spPr/>
        <p:txBody>
          <a:bodyPr>
            <a:normAutofit fontScale="92500" lnSpcReduction="10000"/>
          </a:bodyPr>
          <a:lstStyle/>
          <a:p>
            <a:pPr lvl="1" fontAlgn="auto">
              <a:spcAft>
                <a:spcPts val="0"/>
              </a:spcAft>
              <a:defRPr/>
            </a:pPr>
            <a:r>
              <a:rPr lang="x-none" sz="2800" dirty="0"/>
              <a:t>Deals with the actual offenders</a:t>
            </a:r>
            <a:endParaRPr lang="en-US" sz="2800" dirty="0"/>
          </a:p>
          <a:p>
            <a:pPr lvl="1" fontAlgn="auto">
              <a:spcAft>
                <a:spcPts val="0"/>
              </a:spcAft>
              <a:defRPr/>
            </a:pPr>
            <a:r>
              <a:rPr lang="x-none" sz="2800" dirty="0"/>
              <a:t>Involves intervention techniques</a:t>
            </a:r>
            <a:endParaRPr lang="en-US" sz="2800" dirty="0"/>
          </a:p>
          <a:p>
            <a:pPr lvl="1" fontAlgn="auto">
              <a:spcAft>
                <a:spcPts val="0"/>
              </a:spcAft>
              <a:defRPr/>
            </a:pPr>
            <a:r>
              <a:rPr lang="x-none" sz="2800" dirty="0"/>
              <a:t>Focuses on the prevention of recidivism through </a:t>
            </a:r>
            <a:endParaRPr lang="en-US" sz="2800" dirty="0"/>
          </a:p>
          <a:p>
            <a:pPr lvl="2" fontAlgn="auto">
              <a:spcAft>
                <a:spcPts val="0"/>
              </a:spcAft>
              <a:defRPr/>
            </a:pPr>
            <a:r>
              <a:rPr lang="en-US" dirty="0"/>
              <a:t>Post-adjudication</a:t>
            </a:r>
          </a:p>
          <a:p>
            <a:pPr lvl="2" fontAlgn="auto">
              <a:spcAft>
                <a:spcPts val="0"/>
              </a:spcAft>
              <a:defRPr/>
            </a:pPr>
            <a:r>
              <a:rPr lang="en-US" dirty="0"/>
              <a:t>Diversion</a:t>
            </a:r>
          </a:p>
          <a:p>
            <a:pPr lvl="2" fontAlgn="auto">
              <a:spcAft>
                <a:spcPts val="0"/>
              </a:spcAft>
              <a:defRPr/>
            </a:pPr>
            <a:r>
              <a:rPr lang="en-US" dirty="0"/>
              <a:t>Reform</a:t>
            </a:r>
          </a:p>
          <a:p>
            <a:pPr lvl="2" fontAlgn="auto">
              <a:spcAft>
                <a:spcPts val="0"/>
              </a:spcAft>
              <a:defRPr/>
            </a:pPr>
            <a:r>
              <a:rPr lang="en-US" dirty="0"/>
              <a:t>Rehabilitation</a:t>
            </a:r>
          </a:p>
          <a:p>
            <a:pPr lvl="2" fontAlgn="auto">
              <a:spcAft>
                <a:spcPts val="0"/>
              </a:spcAft>
              <a:defRPr/>
            </a:pPr>
            <a:r>
              <a:rPr lang="en-US" dirty="0"/>
              <a:t>Incapacitation</a:t>
            </a:r>
          </a:p>
          <a:p>
            <a:pPr lvl="2" fontAlgn="auto">
              <a:spcAft>
                <a:spcPts val="0"/>
              </a:spcAft>
              <a:defRPr/>
            </a:pPr>
            <a:r>
              <a:rPr lang="en-US" dirty="0"/>
              <a:t>Job opportunities for ex-offenders</a:t>
            </a:r>
          </a:p>
          <a:p>
            <a:pPr lvl="2" fontAlgn="auto">
              <a:spcAft>
                <a:spcPts val="0"/>
              </a:spcAft>
              <a:defRPr/>
            </a:pPr>
            <a:r>
              <a:rPr lang="en-US" dirty="0"/>
              <a:t>Aftercare services</a:t>
            </a:r>
          </a:p>
          <a:p>
            <a:pPr lvl="2" fontAlgn="auto">
              <a:spcAft>
                <a:spcPts val="0"/>
              </a:spcAft>
              <a:defRPr/>
            </a:pPr>
            <a:r>
              <a:rPr lang="en-US" dirty="0"/>
              <a:t>Other techniques</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AA2C-5FBA-455C-81CC-9AF1CE77EAAF}"/>
              </a:ext>
            </a:extLst>
          </p:cNvPr>
          <p:cNvSpPr>
            <a:spLocks noGrp="1"/>
          </p:cNvSpPr>
          <p:nvPr>
            <p:ph type="title"/>
          </p:nvPr>
        </p:nvSpPr>
        <p:spPr/>
        <p:txBody>
          <a:bodyPr>
            <a:normAutofit/>
          </a:bodyPr>
          <a:lstStyle/>
          <a:p>
            <a:pPr fontAlgn="auto">
              <a:spcAft>
                <a:spcPts val="0"/>
              </a:spcAft>
              <a:defRPr/>
            </a:pPr>
            <a:r>
              <a:rPr lang="en-US" dirty="0"/>
              <a:t>Theories of Crime Prevention:</a:t>
            </a:r>
          </a:p>
        </p:txBody>
      </p:sp>
      <p:sp>
        <p:nvSpPr>
          <p:cNvPr id="3" name="Content Placeholder 2">
            <a:extLst>
              <a:ext uri="{FF2B5EF4-FFF2-40B4-BE49-F238E27FC236}">
                <a16:creationId xmlns:a16="http://schemas.microsoft.com/office/drawing/2014/main" id="{741D8A66-EC00-4E0A-BDE3-35DFC9C21142}"/>
              </a:ext>
            </a:extLst>
          </p:cNvPr>
          <p:cNvSpPr>
            <a:spLocks noGrp="1"/>
          </p:cNvSpPr>
          <p:nvPr>
            <p:ph sz="half" idx="1"/>
          </p:nvPr>
        </p:nvSpPr>
        <p:spPr/>
        <p:txBody>
          <a:bodyPr>
            <a:normAutofit/>
          </a:bodyPr>
          <a:lstStyle/>
          <a:p>
            <a:pPr lvl="1" fontAlgn="auto">
              <a:spcAft>
                <a:spcPts val="0"/>
              </a:spcAft>
              <a:defRPr/>
            </a:pPr>
            <a:r>
              <a:rPr lang="en-US" dirty="0"/>
              <a:t>Deterrence Theory</a:t>
            </a:r>
          </a:p>
          <a:p>
            <a:pPr lvl="1" fontAlgn="auto">
              <a:spcAft>
                <a:spcPts val="0"/>
              </a:spcAft>
              <a:defRPr/>
            </a:pPr>
            <a:r>
              <a:rPr lang="en-US" dirty="0"/>
              <a:t>Situational Crime Prevention Theory</a:t>
            </a:r>
          </a:p>
          <a:p>
            <a:pPr lvl="1" fontAlgn="auto">
              <a:spcAft>
                <a:spcPts val="0"/>
              </a:spcAft>
              <a:defRPr/>
            </a:pPr>
            <a:r>
              <a:rPr lang="en-US" dirty="0"/>
              <a:t>The Routine Activities Theory</a:t>
            </a:r>
          </a:p>
          <a:p>
            <a:pPr lvl="1" fontAlgn="auto">
              <a:spcAft>
                <a:spcPts val="0"/>
              </a:spcAft>
              <a:defRPr/>
            </a:pPr>
            <a:r>
              <a:rPr lang="en-US" dirty="0"/>
              <a:t>Crime Prevention Through Environmental Design (CPTED) Theory</a:t>
            </a:r>
          </a:p>
          <a:p>
            <a:pPr lvl="1" fontAlgn="auto">
              <a:spcAft>
                <a:spcPts val="0"/>
              </a:spcAft>
              <a:defRPr/>
            </a:pPr>
            <a:r>
              <a:rPr lang="en-US" dirty="0"/>
              <a:t>Target Hardening Theory</a:t>
            </a:r>
          </a:p>
          <a:p>
            <a:pPr lvl="1" fontAlgn="auto">
              <a:spcAft>
                <a:spcPts val="0"/>
              </a:spcAft>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AA2C-5FBA-455C-81CC-9AF1CE77EAAF}"/>
              </a:ext>
            </a:extLst>
          </p:cNvPr>
          <p:cNvSpPr>
            <a:spLocks noGrp="1"/>
          </p:cNvSpPr>
          <p:nvPr>
            <p:ph type="title"/>
          </p:nvPr>
        </p:nvSpPr>
        <p:spPr/>
        <p:txBody>
          <a:bodyPr>
            <a:normAutofit/>
          </a:bodyPr>
          <a:lstStyle/>
          <a:p>
            <a:pPr fontAlgn="auto">
              <a:spcAft>
                <a:spcPts val="0"/>
              </a:spcAft>
              <a:defRPr/>
            </a:pPr>
            <a:r>
              <a:rPr lang="en-US" dirty="0"/>
              <a:t>Deterrence Theory</a:t>
            </a:r>
          </a:p>
        </p:txBody>
      </p:sp>
      <p:sp>
        <p:nvSpPr>
          <p:cNvPr id="3" name="Content Placeholder 2">
            <a:extLst>
              <a:ext uri="{FF2B5EF4-FFF2-40B4-BE49-F238E27FC236}">
                <a16:creationId xmlns:a16="http://schemas.microsoft.com/office/drawing/2014/main" id="{741D8A66-EC00-4E0A-BDE3-35DFC9C21142}"/>
              </a:ext>
            </a:extLst>
          </p:cNvPr>
          <p:cNvSpPr>
            <a:spLocks noGrp="1"/>
          </p:cNvSpPr>
          <p:nvPr>
            <p:ph sz="half" idx="1"/>
          </p:nvPr>
        </p:nvSpPr>
        <p:spPr/>
        <p:txBody>
          <a:bodyPr>
            <a:normAutofit lnSpcReduction="10000"/>
          </a:bodyPr>
          <a:lstStyle/>
          <a:p>
            <a:pPr lvl="1" fontAlgn="auto">
              <a:spcAft>
                <a:spcPts val="0"/>
              </a:spcAft>
              <a:defRPr/>
            </a:pPr>
            <a:r>
              <a:rPr lang="x-none" dirty="0"/>
              <a:t>Deterrence – a theory of justice whereby the aim of punishment is to prevent or deter future criminal activity</a:t>
            </a:r>
            <a:endParaRPr lang="en-US" dirty="0"/>
          </a:p>
          <a:p>
            <a:pPr lvl="1" fontAlgn="auto">
              <a:spcAft>
                <a:spcPts val="0"/>
              </a:spcAft>
              <a:defRPr/>
            </a:pPr>
            <a:r>
              <a:rPr lang="x-none" dirty="0"/>
              <a:t>General deterrence – a philosophy </a:t>
            </a:r>
            <a:r>
              <a:rPr lang="en-US" dirty="0"/>
              <a:t>stating </a:t>
            </a:r>
            <a:r>
              <a:rPr lang="x-none" dirty="0"/>
              <a:t>that punishing an individual offender deters others from offending</a:t>
            </a:r>
            <a:r>
              <a:rPr lang="en-US" dirty="0"/>
              <a:t>,</a:t>
            </a:r>
            <a:r>
              <a:rPr lang="x-none" dirty="0"/>
              <a:t> and that persons engage in criminal activity if they do not fear apprehension and punishment</a:t>
            </a:r>
            <a:endParaRPr lang="en-US" dirty="0"/>
          </a:p>
          <a:p>
            <a:pPr lvl="1" fontAlgn="auto">
              <a:spcAft>
                <a:spcPts val="0"/>
              </a:spcAft>
              <a:defRPr/>
            </a:pPr>
            <a:r>
              <a:rPr lang="x-none" dirty="0"/>
              <a:t>Specific deterrence (a.k.a. special deterrence) – crime prevention techniques that are achieved by instilling fear in the individual being punished, so that the person refrains from future violation of the law</a:t>
            </a:r>
            <a:endParaRPr lang="en-US" dirty="0"/>
          </a:p>
          <a:p>
            <a:pPr lvl="1" fontAlgn="auto">
              <a:spcAft>
                <a:spcPts val="0"/>
              </a:spcAft>
              <a:defRPr/>
            </a:pPr>
            <a:r>
              <a:rPr lang="x-none" dirty="0"/>
              <a:t>Incapacitation – prevent future crimes by removing the individual’s ability to commit criminal acts</a:t>
            </a:r>
            <a:r>
              <a:rPr lang="en-US" dirty="0"/>
              <a:t>, </a:t>
            </a:r>
            <a:r>
              <a:rPr lang="x-none" dirty="0"/>
              <a:t>instead of rehabilitating the individual; considered by some </a:t>
            </a:r>
            <a:r>
              <a:rPr lang="en-US" dirty="0"/>
              <a:t>to be </a:t>
            </a:r>
            <a:r>
              <a:rPr lang="x-none" dirty="0"/>
              <a:t>a subset of specific deterrence </a:t>
            </a:r>
            <a:endParaRPr lang="en-US" dirty="0"/>
          </a:p>
          <a:p>
            <a:pPr lvl="2" fontAlgn="auto">
              <a:spcAft>
                <a:spcPts val="0"/>
              </a:spcAft>
              <a:defRPr/>
            </a:pPr>
            <a:endParaRPr lang="en-US" dirty="0"/>
          </a:p>
          <a:p>
            <a:pPr lvl="1" fontAlgn="auto">
              <a:spcAft>
                <a:spcPts val="0"/>
              </a:spcAft>
              <a:defRPr/>
            </a:pPr>
            <a:endParaRPr lang="en-US" dirty="0"/>
          </a:p>
        </p:txBody>
      </p:sp>
    </p:spTree>
    <p:extLst>
      <p:ext uri="{BB962C8B-B14F-4D97-AF65-F5344CB8AC3E}">
        <p14:creationId xmlns:p14="http://schemas.microsoft.com/office/powerpoint/2010/main" val="487769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F68AA-CEF7-4F6B-8738-011CD6C115F2}"/>
              </a:ext>
            </a:extLst>
          </p:cNvPr>
          <p:cNvSpPr>
            <a:spLocks noGrp="1"/>
          </p:cNvSpPr>
          <p:nvPr>
            <p:ph type="title"/>
          </p:nvPr>
        </p:nvSpPr>
        <p:spPr/>
        <p:txBody>
          <a:bodyPr>
            <a:normAutofit/>
          </a:bodyPr>
          <a:lstStyle/>
          <a:p>
            <a:pPr fontAlgn="auto">
              <a:spcAft>
                <a:spcPts val="0"/>
              </a:spcAft>
              <a:defRPr/>
            </a:pPr>
            <a:r>
              <a:rPr lang="en-US" dirty="0"/>
              <a:t>Situational Crime Prevention Theory</a:t>
            </a:r>
          </a:p>
        </p:txBody>
      </p:sp>
      <p:sp>
        <p:nvSpPr>
          <p:cNvPr id="3" name="Content Placeholder 2">
            <a:extLst>
              <a:ext uri="{FF2B5EF4-FFF2-40B4-BE49-F238E27FC236}">
                <a16:creationId xmlns:a16="http://schemas.microsoft.com/office/drawing/2014/main" id="{A5A86DE9-E60A-4C2C-9190-B801E2D16B0E}"/>
              </a:ext>
            </a:extLst>
          </p:cNvPr>
          <p:cNvSpPr>
            <a:spLocks noGrp="1"/>
          </p:cNvSpPr>
          <p:nvPr>
            <p:ph sz="half" idx="1"/>
          </p:nvPr>
        </p:nvSpPr>
        <p:spPr/>
        <p:txBody>
          <a:bodyPr>
            <a:normAutofit/>
          </a:bodyPr>
          <a:lstStyle/>
          <a:p>
            <a:pPr lvl="1" fontAlgn="auto">
              <a:spcAft>
                <a:spcPts val="0"/>
              </a:spcAft>
              <a:defRPr/>
            </a:pPr>
            <a:r>
              <a:rPr lang="x-none" dirty="0"/>
              <a:t>Seeks to reduce opportunities for specific categories of crime by increasing the associated risks/difficulties and reducing the rewards </a:t>
            </a:r>
            <a:endParaRPr lang="en-US" dirty="0"/>
          </a:p>
          <a:p>
            <a:pPr lvl="1" fontAlgn="auto">
              <a:spcAft>
                <a:spcPts val="0"/>
              </a:spcAft>
              <a:defRPr/>
            </a:pPr>
            <a:r>
              <a:rPr lang="x-none" dirty="0"/>
              <a:t>Proceeds from an analysis of the circumstances that give rise to specific kinds of crime </a:t>
            </a:r>
            <a:endParaRPr lang="en-US" dirty="0"/>
          </a:p>
          <a:p>
            <a:pPr lvl="1" fontAlgn="auto">
              <a:spcAft>
                <a:spcPts val="0"/>
              </a:spcAft>
              <a:defRPr/>
            </a:pPr>
            <a:r>
              <a:rPr lang="en-US" dirty="0"/>
              <a:t>Criminal </a:t>
            </a:r>
            <a:r>
              <a:rPr lang="x-none" dirty="0"/>
              <a:t>events are not simply a function of where criminals live</a:t>
            </a:r>
            <a:r>
              <a:rPr lang="en-US" dirty="0"/>
              <a:t>,</a:t>
            </a:r>
            <a:r>
              <a:rPr lang="x-none" dirty="0"/>
              <a:t> but also the concentration of opportunities for crime</a:t>
            </a:r>
            <a:endParaRPr lang="en-US" dirty="0"/>
          </a:p>
          <a:p>
            <a:pPr lvl="1" fontAlgn="auto">
              <a:spcAft>
                <a:spcPts val="0"/>
              </a:spcAft>
              <a:defRPr/>
            </a:pPr>
            <a:r>
              <a:rPr lang="en-US" dirty="0"/>
              <a:t>Crime </a:t>
            </a:r>
            <a:r>
              <a:rPr lang="x-none" dirty="0"/>
              <a:t>is much more likely to occur in certain “hot spots</a:t>
            </a:r>
            <a:r>
              <a:rPr lang="en-US" dirty="0"/>
              <a:t>,</a:t>
            </a:r>
            <a:r>
              <a:rPr lang="x-none" dirty="0"/>
              <a:t>” and thefts are also highly concentrated on popular products</a:t>
            </a:r>
            <a:endParaRPr lang="en-US" dirty="0"/>
          </a:p>
          <a:p>
            <a:pPr lvl="1" fontAlgn="auto">
              <a:spcAft>
                <a:spcPts val="0"/>
              </a:spcAft>
              <a:defRPr/>
            </a:pPr>
            <a:r>
              <a:rPr lang="en-US" dirty="0"/>
              <a:t>Some </a:t>
            </a:r>
            <a:r>
              <a:rPr lang="x-none" dirty="0"/>
              <a:t>repeat victims are more likely to experience crime than other</a:t>
            </a:r>
            <a:r>
              <a:rPr lang="en-US" dirty="0"/>
              <a:t>s</a:t>
            </a:r>
          </a:p>
          <a:p>
            <a:pPr lvl="2"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9D89-940B-4346-A9AE-5E64DCAE43BC}"/>
              </a:ext>
            </a:extLst>
          </p:cNvPr>
          <p:cNvSpPr>
            <a:spLocks noGrp="1"/>
          </p:cNvSpPr>
          <p:nvPr>
            <p:ph type="title"/>
          </p:nvPr>
        </p:nvSpPr>
        <p:spPr/>
        <p:txBody>
          <a:bodyPr>
            <a:normAutofit/>
          </a:bodyPr>
          <a:lstStyle/>
          <a:p>
            <a:pPr fontAlgn="auto">
              <a:spcAft>
                <a:spcPts val="0"/>
              </a:spcAft>
              <a:defRPr/>
            </a:pPr>
            <a:r>
              <a:rPr lang="en-US" dirty="0"/>
              <a:t>The Routine Activities Theory</a:t>
            </a:r>
          </a:p>
        </p:txBody>
      </p:sp>
      <p:sp>
        <p:nvSpPr>
          <p:cNvPr id="3" name="Content Placeholder 2">
            <a:extLst>
              <a:ext uri="{FF2B5EF4-FFF2-40B4-BE49-F238E27FC236}">
                <a16:creationId xmlns:a16="http://schemas.microsoft.com/office/drawing/2014/main" id="{7AB27496-04CA-4959-ADFD-FD9F550F8C8C}"/>
              </a:ext>
            </a:extLst>
          </p:cNvPr>
          <p:cNvSpPr>
            <a:spLocks noGrp="1"/>
          </p:cNvSpPr>
          <p:nvPr>
            <p:ph sz="half" idx="1"/>
          </p:nvPr>
        </p:nvSpPr>
        <p:spPr/>
        <p:txBody>
          <a:bodyPr>
            <a:noAutofit/>
          </a:bodyPr>
          <a:lstStyle/>
          <a:p>
            <a:pPr lvl="1" fontAlgn="auto">
              <a:spcAft>
                <a:spcPts val="0"/>
              </a:spcAft>
              <a:defRPr/>
            </a:pPr>
            <a:r>
              <a:rPr lang="x-none" dirty="0"/>
              <a:t>Focuses on the characteristics of the crime rather than the characteristics of the offender</a:t>
            </a:r>
            <a:endParaRPr lang="en-US" dirty="0"/>
          </a:p>
          <a:p>
            <a:pPr lvl="1" fontAlgn="auto">
              <a:spcAft>
                <a:spcPts val="0"/>
              </a:spcAft>
              <a:defRPr/>
            </a:pPr>
            <a:r>
              <a:rPr lang="en-US" dirty="0"/>
              <a:t>Criminal </a:t>
            </a:r>
            <a:r>
              <a:rPr lang="x-none" dirty="0"/>
              <a:t>offenses are related to the nature of everyday patterns of social interaction</a:t>
            </a:r>
            <a:endParaRPr lang="en-US" dirty="0"/>
          </a:p>
          <a:p>
            <a:pPr lvl="1" fontAlgn="auto">
              <a:spcAft>
                <a:spcPts val="0"/>
              </a:spcAft>
              <a:defRPr/>
            </a:pPr>
            <a:r>
              <a:rPr lang="en-US" dirty="0"/>
              <a:t>For </a:t>
            </a:r>
            <a:r>
              <a:rPr lang="x-none" dirty="0"/>
              <a:t>a crime to occur, there must be a convergence in time and space of three elements</a:t>
            </a:r>
            <a:r>
              <a:rPr lang="en-US" dirty="0"/>
              <a:t>:</a:t>
            </a:r>
          </a:p>
          <a:p>
            <a:pPr lvl="2" fontAlgn="auto">
              <a:spcAft>
                <a:spcPts val="0"/>
              </a:spcAft>
              <a:defRPr/>
            </a:pPr>
            <a:r>
              <a:rPr lang="en-US" sz="2400" dirty="0"/>
              <a:t>Suitable </a:t>
            </a:r>
            <a:r>
              <a:rPr lang="x-none" sz="2400" dirty="0"/>
              <a:t>target</a:t>
            </a:r>
            <a:endParaRPr lang="en-US" sz="2400" dirty="0"/>
          </a:p>
          <a:p>
            <a:pPr lvl="2" fontAlgn="auto">
              <a:spcAft>
                <a:spcPts val="0"/>
              </a:spcAft>
              <a:defRPr/>
            </a:pPr>
            <a:r>
              <a:rPr lang="x-none" sz="2400" dirty="0"/>
              <a:t>Absence of a capable guardian against crime</a:t>
            </a:r>
            <a:endParaRPr lang="en-US" sz="2400" dirty="0"/>
          </a:p>
          <a:p>
            <a:pPr lvl="2" fontAlgn="auto">
              <a:spcAft>
                <a:spcPts val="0"/>
              </a:spcAft>
              <a:defRPr/>
            </a:pPr>
            <a:r>
              <a:rPr lang="en-US" sz="2400" dirty="0"/>
              <a:t>Likely </a:t>
            </a:r>
            <a:r>
              <a:rPr lang="x-none" sz="2400" dirty="0"/>
              <a:t>offender</a:t>
            </a:r>
            <a:endParaRPr lang="en-US" sz="2400" dirty="0"/>
          </a:p>
          <a:p>
            <a:pPr lvl="1" fontAlgn="auto">
              <a:spcAft>
                <a:spcPts val="0"/>
              </a:spcAft>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9D89-940B-4346-A9AE-5E64DCAE43BC}"/>
              </a:ext>
            </a:extLst>
          </p:cNvPr>
          <p:cNvSpPr>
            <a:spLocks noGrp="1"/>
          </p:cNvSpPr>
          <p:nvPr>
            <p:ph type="title"/>
          </p:nvPr>
        </p:nvSpPr>
        <p:spPr/>
        <p:txBody>
          <a:bodyPr>
            <a:normAutofit/>
          </a:bodyPr>
          <a:lstStyle/>
          <a:p>
            <a:pPr fontAlgn="auto">
              <a:spcAft>
                <a:spcPts val="0"/>
              </a:spcAft>
              <a:defRPr/>
            </a:pPr>
            <a:r>
              <a:rPr lang="en-US" dirty="0"/>
              <a:t>The Routine Activities Theory</a:t>
            </a:r>
          </a:p>
        </p:txBody>
      </p:sp>
      <p:sp>
        <p:nvSpPr>
          <p:cNvPr id="3" name="Content Placeholder 2">
            <a:extLst>
              <a:ext uri="{FF2B5EF4-FFF2-40B4-BE49-F238E27FC236}">
                <a16:creationId xmlns:a16="http://schemas.microsoft.com/office/drawing/2014/main" id="{7AB27496-04CA-4959-ADFD-FD9F550F8C8C}"/>
              </a:ext>
            </a:extLst>
          </p:cNvPr>
          <p:cNvSpPr>
            <a:spLocks noGrp="1"/>
          </p:cNvSpPr>
          <p:nvPr>
            <p:ph sz="half" idx="1"/>
          </p:nvPr>
        </p:nvSpPr>
        <p:spPr/>
        <p:txBody>
          <a:bodyPr>
            <a:noAutofit/>
          </a:bodyPr>
          <a:lstStyle/>
          <a:p>
            <a:pPr lvl="1" fontAlgn="auto">
              <a:spcAft>
                <a:spcPts val="0"/>
              </a:spcAft>
              <a:defRPr/>
            </a:pPr>
            <a:r>
              <a:rPr lang="en-US" dirty="0"/>
              <a:t>When </a:t>
            </a:r>
            <a:r>
              <a:rPr lang="x-none" dirty="0"/>
              <a:t>all three factors are present the chances of criminal activity increase substantially</a:t>
            </a:r>
            <a:endParaRPr lang="en-US" dirty="0"/>
          </a:p>
          <a:p>
            <a:pPr lvl="1" fontAlgn="auto">
              <a:spcAft>
                <a:spcPts val="0"/>
              </a:spcAft>
              <a:defRPr/>
            </a:pPr>
            <a:r>
              <a:rPr lang="en-US" dirty="0"/>
              <a:t>The </a:t>
            </a:r>
            <a:r>
              <a:rPr lang="x-none" dirty="0"/>
              <a:t>rate crime increases is equal to the number of suitable targets and the absence of individuals to protect the targets</a:t>
            </a:r>
            <a:endParaRPr lang="en-US" dirty="0"/>
          </a:p>
        </p:txBody>
      </p:sp>
    </p:spTree>
    <p:extLst>
      <p:ext uri="{BB962C8B-B14F-4D97-AF65-F5344CB8AC3E}">
        <p14:creationId xmlns:p14="http://schemas.microsoft.com/office/powerpoint/2010/main" val="3778939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3ADD-1F0A-4BB0-9DDC-956A077F33B1}"/>
              </a:ext>
            </a:extLst>
          </p:cNvPr>
          <p:cNvSpPr>
            <a:spLocks noGrp="1"/>
          </p:cNvSpPr>
          <p:nvPr>
            <p:ph type="title"/>
          </p:nvPr>
        </p:nvSpPr>
        <p:spPr/>
        <p:txBody>
          <a:bodyPr/>
          <a:lstStyle/>
          <a:p>
            <a:pPr fontAlgn="auto">
              <a:spcAft>
                <a:spcPts val="0"/>
              </a:spcAft>
              <a:defRPr/>
            </a:pPr>
            <a:br>
              <a:rPr lang="en-US" dirty="0"/>
            </a:br>
            <a:r>
              <a:rPr lang="en-US" dirty="0"/>
              <a:t>Crime Prevention Through Environmental Design (CPTED) Theory</a:t>
            </a:r>
          </a:p>
        </p:txBody>
      </p:sp>
      <p:sp>
        <p:nvSpPr>
          <p:cNvPr id="3" name="Content Placeholder 2">
            <a:extLst>
              <a:ext uri="{FF2B5EF4-FFF2-40B4-BE49-F238E27FC236}">
                <a16:creationId xmlns:a16="http://schemas.microsoft.com/office/drawing/2014/main" id="{1B0CD699-2E66-46B9-B3B5-F6154A9549DF}"/>
              </a:ext>
            </a:extLst>
          </p:cNvPr>
          <p:cNvSpPr>
            <a:spLocks noGrp="1"/>
          </p:cNvSpPr>
          <p:nvPr>
            <p:ph sz="half" idx="1"/>
          </p:nvPr>
        </p:nvSpPr>
        <p:spPr/>
        <p:txBody>
          <a:bodyPr>
            <a:normAutofit/>
          </a:bodyPr>
          <a:lstStyle/>
          <a:p>
            <a:pPr lvl="1" fontAlgn="auto">
              <a:spcAft>
                <a:spcPts val="0"/>
              </a:spcAft>
              <a:defRPr/>
            </a:pPr>
            <a:r>
              <a:rPr lang="x-none" dirty="0"/>
              <a:t>A unique approach to preventing crime that focuses on the physical environment</a:t>
            </a:r>
            <a:endParaRPr lang="en-US" dirty="0"/>
          </a:p>
          <a:p>
            <a:pPr lvl="1" fontAlgn="auto">
              <a:spcAft>
                <a:spcPts val="0"/>
              </a:spcAft>
              <a:defRPr/>
            </a:pPr>
            <a:r>
              <a:rPr lang="en-US" dirty="0"/>
              <a:t>Offenders </a:t>
            </a:r>
            <a:r>
              <a:rPr lang="x-none" dirty="0"/>
              <a:t>are rational and look for unguarded targets in the selection of a crime site</a:t>
            </a:r>
            <a:endParaRPr lang="en-US" dirty="0"/>
          </a:p>
          <a:p>
            <a:pPr lvl="1" fontAlgn="auto">
              <a:spcAft>
                <a:spcPts val="0"/>
              </a:spcAft>
              <a:defRPr/>
            </a:pPr>
            <a:r>
              <a:rPr lang="en-US" dirty="0"/>
              <a:t>The </a:t>
            </a:r>
            <a:r>
              <a:rPr lang="x-none" dirty="0"/>
              <a:t>physical environment can play a role in determining the opportunities for crime in two ways</a:t>
            </a:r>
            <a:r>
              <a:rPr lang="en-US" dirty="0"/>
              <a:t>:</a:t>
            </a:r>
          </a:p>
          <a:p>
            <a:pPr lvl="2" fontAlgn="auto">
              <a:spcAft>
                <a:spcPts val="0"/>
              </a:spcAft>
              <a:defRPr/>
            </a:pPr>
            <a:r>
              <a:rPr lang="x-none" sz="2400" dirty="0"/>
              <a:t>Directly – reduces access to property and can remove criminal opportunity through target hardening</a:t>
            </a:r>
            <a:endParaRPr lang="en-US" sz="2400" dirty="0"/>
          </a:p>
          <a:p>
            <a:pPr lvl="2" fontAlgn="auto">
              <a:spcAft>
                <a:spcPts val="0"/>
              </a:spcAft>
              <a:defRPr/>
            </a:pPr>
            <a:r>
              <a:rPr lang="x-none" sz="2400" dirty="0"/>
              <a:t>Indirectly – reduces crime, fear</a:t>
            </a:r>
            <a:r>
              <a:rPr lang="en-US" sz="2400" dirty="0"/>
              <a:t>,</a:t>
            </a:r>
            <a:r>
              <a:rPr lang="x-none" sz="2400" dirty="0"/>
              <a:t> and related problems by influencing the social behavior and social perceptions of residents and/or potential offenders</a:t>
            </a:r>
            <a:endParaRPr lang="en-US" sz="2400" dirty="0"/>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2B4E-8297-46E2-854D-592CF4B5E423}"/>
              </a:ext>
            </a:extLst>
          </p:cNvPr>
          <p:cNvSpPr>
            <a:spLocks noGrp="1"/>
          </p:cNvSpPr>
          <p:nvPr>
            <p:ph type="title"/>
          </p:nvPr>
        </p:nvSpPr>
        <p:spPr/>
        <p:txBody>
          <a:bodyPr/>
          <a:lstStyle/>
          <a:p>
            <a:pPr fontAlgn="auto">
              <a:spcAft>
                <a:spcPts val="0"/>
              </a:spcAft>
              <a:defRPr/>
            </a:pPr>
            <a:br>
              <a:rPr lang="en-US" dirty="0"/>
            </a:br>
            <a:r>
              <a:rPr lang="en-US" dirty="0"/>
              <a:t>CPTED Theory</a:t>
            </a:r>
            <a:endParaRPr lang="en-US" sz="2400" dirty="0"/>
          </a:p>
        </p:txBody>
      </p:sp>
      <p:sp>
        <p:nvSpPr>
          <p:cNvPr id="3" name="Content Placeholder 2">
            <a:extLst>
              <a:ext uri="{FF2B5EF4-FFF2-40B4-BE49-F238E27FC236}">
                <a16:creationId xmlns:a16="http://schemas.microsoft.com/office/drawing/2014/main" id="{BA9C71E3-CA86-4A9E-A422-D5DD65B262C1}"/>
              </a:ext>
            </a:extLst>
          </p:cNvPr>
          <p:cNvSpPr>
            <a:spLocks noGrp="1"/>
          </p:cNvSpPr>
          <p:nvPr>
            <p:ph sz="half" idx="1"/>
          </p:nvPr>
        </p:nvSpPr>
        <p:spPr/>
        <p:txBody>
          <a:bodyPr>
            <a:normAutofit lnSpcReduction="10000"/>
          </a:bodyPr>
          <a:lstStyle/>
          <a:p>
            <a:pPr lvl="1" fontAlgn="auto">
              <a:spcAft>
                <a:spcPts val="0"/>
              </a:spcAft>
              <a:defRPr/>
            </a:pPr>
            <a:r>
              <a:rPr lang="x-none" dirty="0"/>
              <a:t>Involves the proper design and effective use of the built environment in a manner that can lead to a reduction in the fear and incidents of crime, and an improvement in the quality of life</a:t>
            </a:r>
            <a:endParaRPr lang="en-US" dirty="0"/>
          </a:p>
          <a:p>
            <a:pPr lvl="1" fontAlgn="auto">
              <a:spcAft>
                <a:spcPts val="0"/>
              </a:spcAft>
              <a:defRPr/>
            </a:pPr>
            <a:r>
              <a:rPr lang="x-none" dirty="0"/>
              <a:t>Provides a physical structure in which individuals have the opportunity, encouragement, and means to extend their use and sphere of responsibility for their neighborhood</a:t>
            </a:r>
            <a:endParaRPr lang="en-US" dirty="0"/>
          </a:p>
          <a:p>
            <a:pPr lvl="1" fontAlgn="auto">
              <a:spcAft>
                <a:spcPts val="0"/>
              </a:spcAft>
              <a:defRPr/>
            </a:pPr>
            <a:r>
              <a:rPr lang="x-none" dirty="0"/>
              <a:t>Relies on the ability to influence offender decisions that precede criminal acts</a:t>
            </a:r>
            <a:endParaRPr lang="en-US" dirty="0"/>
          </a:p>
          <a:p>
            <a:pPr lvl="1" fontAlgn="auto">
              <a:spcAft>
                <a:spcPts val="0"/>
              </a:spcAft>
              <a:defRPr/>
            </a:pPr>
            <a:r>
              <a:rPr lang="en-US" dirty="0"/>
              <a:t>Requires the cooperation of </a:t>
            </a:r>
            <a:r>
              <a:rPr lang="x-none" dirty="0"/>
              <a:t>police and private security authorities, architects, city planners, landscape designers, and resident volunteers </a:t>
            </a:r>
            <a:r>
              <a:rPr lang="en-US" dirty="0"/>
              <a:t>to</a:t>
            </a:r>
            <a:r>
              <a:rPr lang="x-none" dirty="0"/>
              <a:t> create a climate of safety in a community </a:t>
            </a:r>
            <a:endParaRPr lang="en-US" dirty="0"/>
          </a:p>
          <a:p>
            <a:pPr lvl="1" fontAlgn="auto">
              <a:spcAft>
                <a:spcPts val="0"/>
              </a:spcAft>
              <a:defRPr/>
            </a:pPr>
            <a:endParaRPr lang="en-US" dirty="0"/>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9B94C-9FB7-44BC-8617-482EB718FBF1}"/>
              </a:ext>
            </a:extLst>
          </p:cNvPr>
          <p:cNvSpPr>
            <a:spLocks noGrp="1"/>
          </p:cNvSpPr>
          <p:nvPr>
            <p:ph type="title"/>
          </p:nvPr>
        </p:nvSpPr>
        <p:spPr/>
        <p:txBody>
          <a:bodyPr/>
          <a:lstStyle/>
          <a:p>
            <a:pPr fontAlgn="auto">
              <a:spcAft>
                <a:spcPts val="0"/>
              </a:spcAft>
              <a:defRPr/>
            </a:pPr>
            <a:br>
              <a:rPr lang="en-US" dirty="0"/>
            </a:br>
            <a:r>
              <a:rPr lang="en-US" dirty="0"/>
              <a:t>CPTED Theory</a:t>
            </a:r>
          </a:p>
        </p:txBody>
      </p:sp>
      <p:sp>
        <p:nvSpPr>
          <p:cNvPr id="3" name="Content Placeholder 2">
            <a:extLst>
              <a:ext uri="{FF2B5EF4-FFF2-40B4-BE49-F238E27FC236}">
                <a16:creationId xmlns:a16="http://schemas.microsoft.com/office/drawing/2014/main" id="{B9D7C473-9105-45DA-B407-3DABDA49AB62}"/>
              </a:ext>
            </a:extLst>
          </p:cNvPr>
          <p:cNvSpPr>
            <a:spLocks noGrp="1"/>
          </p:cNvSpPr>
          <p:nvPr>
            <p:ph sz="half" idx="1"/>
          </p:nvPr>
        </p:nvSpPr>
        <p:spPr/>
        <p:txBody>
          <a:bodyPr>
            <a:normAutofit/>
          </a:bodyPr>
          <a:lstStyle/>
          <a:p>
            <a:pPr lvl="1" fontAlgn="auto">
              <a:spcAft>
                <a:spcPts val="0"/>
              </a:spcAft>
              <a:defRPr/>
            </a:pPr>
            <a:r>
              <a:rPr lang="x-none" dirty="0"/>
              <a:t>Includes strategies with three important components</a:t>
            </a:r>
            <a:endParaRPr lang="en-US" dirty="0"/>
          </a:p>
          <a:p>
            <a:pPr lvl="2" fontAlgn="auto">
              <a:spcAft>
                <a:spcPts val="0"/>
              </a:spcAft>
              <a:defRPr/>
            </a:pPr>
            <a:r>
              <a:rPr lang="x-none" sz="2400" dirty="0"/>
              <a:t>Natural Surveillance – the placement of physical features, activities</a:t>
            </a:r>
            <a:r>
              <a:rPr lang="en-US" sz="2400" dirty="0"/>
              <a:t>,</a:t>
            </a:r>
            <a:r>
              <a:rPr lang="x-none" sz="2400" dirty="0"/>
              <a:t> and people in a way that maximizes visibility and focuses on keeping intruders easily observable and therefore less likely to commit criminal acts</a:t>
            </a:r>
            <a:endParaRPr lang="en-US" sz="2400" dirty="0"/>
          </a:p>
          <a:p>
            <a:pPr lvl="2" fontAlgn="auto">
              <a:spcAft>
                <a:spcPts val="0"/>
              </a:spcAft>
              <a:defRPr/>
            </a:pPr>
            <a:r>
              <a:rPr lang="x-none" sz="2400" dirty="0"/>
              <a:t>Natural Access Control – a design concept that focuses primarily on decreasing criminal opportunities by denying access to the crime targets and creating a perception of risk for offenders</a:t>
            </a:r>
            <a:endParaRPr lang="en-US" sz="2400" dirty="0"/>
          </a:p>
          <a:p>
            <a:pPr lvl="2" fontAlgn="auto">
              <a:spcAft>
                <a:spcPts val="0"/>
              </a:spcAft>
              <a:defRPr/>
            </a:pPr>
            <a:r>
              <a:rPr lang="x-none" sz="2400" dirty="0"/>
              <a:t>Territorial Reinforcement – uses </a:t>
            </a:r>
            <a:r>
              <a:rPr lang="en-US" sz="2400" dirty="0"/>
              <a:t>physical </a:t>
            </a:r>
            <a:r>
              <a:rPr lang="x-none" sz="2400" dirty="0"/>
              <a:t>design to create or extend a sphere of influence. Residents or legitimate users of an area are encouraged to develop a sense of territorial control, while potential offenders, perceiving this control are discouraged</a:t>
            </a:r>
            <a:endParaRPr lang="en-US" sz="2400" dirty="0"/>
          </a:p>
          <a:p>
            <a:pPr lvl="1" fontAlgn="auto">
              <a:spcAft>
                <a:spcPts val="0"/>
              </a:spcAft>
              <a:defRPr/>
            </a:pPr>
            <a:endParaRPr lang="en-US" dirty="0"/>
          </a:p>
          <a:p>
            <a:pPr lvl="1" fontAlgn="auto">
              <a:spcAft>
                <a:spcPts val="0"/>
              </a:spcAft>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9F8F-D95C-4B86-9562-F02473342F2C}"/>
              </a:ext>
            </a:extLst>
          </p:cNvPr>
          <p:cNvSpPr>
            <a:spLocks noGrp="1"/>
          </p:cNvSpPr>
          <p:nvPr>
            <p:ph type="title"/>
          </p:nvPr>
        </p:nvSpPr>
        <p:spPr/>
        <p:txBody>
          <a:bodyPr/>
          <a:lstStyle/>
          <a:p>
            <a:pPr fontAlgn="auto">
              <a:spcAft>
                <a:spcPts val="0"/>
              </a:spcAft>
              <a:defRPr/>
            </a:pPr>
            <a:br>
              <a:rPr lang="en-US" dirty="0"/>
            </a:br>
            <a:r>
              <a:rPr lang="en-US" dirty="0"/>
              <a:t>Target Hardening Theory</a:t>
            </a:r>
          </a:p>
        </p:txBody>
      </p:sp>
      <p:sp>
        <p:nvSpPr>
          <p:cNvPr id="3" name="Content Placeholder 2">
            <a:extLst>
              <a:ext uri="{FF2B5EF4-FFF2-40B4-BE49-F238E27FC236}">
                <a16:creationId xmlns:a16="http://schemas.microsoft.com/office/drawing/2014/main" id="{FD3C7739-EA46-4096-859E-C3E3F616F859}"/>
              </a:ext>
            </a:extLst>
          </p:cNvPr>
          <p:cNvSpPr>
            <a:spLocks noGrp="1"/>
          </p:cNvSpPr>
          <p:nvPr>
            <p:ph sz="half" idx="1"/>
          </p:nvPr>
        </p:nvSpPr>
        <p:spPr/>
        <p:txBody>
          <a:bodyPr>
            <a:normAutofit fontScale="85000" lnSpcReduction="20000"/>
          </a:bodyPr>
          <a:lstStyle/>
          <a:p>
            <a:pPr lvl="1" fontAlgn="auto">
              <a:lnSpc>
                <a:spcPct val="120000"/>
              </a:lnSpc>
              <a:spcAft>
                <a:spcPts val="0"/>
              </a:spcAft>
              <a:defRPr/>
            </a:pPr>
            <a:r>
              <a:rPr lang="en-US" sz="3100" dirty="0"/>
              <a:t>The </a:t>
            </a:r>
            <a:r>
              <a:rPr lang="x-none" sz="3100" dirty="0"/>
              <a:t>concept of reducing the opportunity for an offender to carry out a crime as a means to prevent crime</a:t>
            </a:r>
            <a:endParaRPr lang="en-US" sz="3100" dirty="0"/>
          </a:p>
          <a:p>
            <a:pPr lvl="1" fontAlgn="auto">
              <a:lnSpc>
                <a:spcPct val="120000"/>
              </a:lnSpc>
              <a:spcAft>
                <a:spcPts val="0"/>
              </a:spcAft>
              <a:defRPr/>
            </a:pPr>
            <a:r>
              <a:rPr lang="en-US" sz="3100" dirty="0"/>
              <a:t>Based </a:t>
            </a:r>
            <a:r>
              <a:rPr lang="x-none" sz="3100" dirty="0"/>
              <a:t>on strengthe</a:t>
            </a:r>
            <a:r>
              <a:rPr lang="en-US" sz="3100" dirty="0" err="1"/>
              <a:t>ning</a:t>
            </a:r>
            <a:r>
              <a:rPr lang="x-none" sz="3100" dirty="0"/>
              <a:t> the defenses of a site to deter an attack and/or delay the success of an attack</a:t>
            </a:r>
            <a:endParaRPr lang="en-US" sz="3100" dirty="0"/>
          </a:p>
          <a:p>
            <a:pPr lvl="1" fontAlgn="auto">
              <a:lnSpc>
                <a:spcPct val="120000"/>
              </a:lnSpc>
              <a:spcAft>
                <a:spcPts val="0"/>
              </a:spcAft>
              <a:defRPr/>
            </a:pPr>
            <a:r>
              <a:rPr lang="en-US" sz="3100" dirty="0"/>
              <a:t>Criminals </a:t>
            </a:r>
            <a:r>
              <a:rPr lang="x-none" sz="3100" dirty="0"/>
              <a:t>often seek the easy target to minimize the risk of being detected</a:t>
            </a:r>
            <a:endParaRPr lang="en-US" sz="3100" dirty="0"/>
          </a:p>
          <a:p>
            <a:pPr lvl="1" fontAlgn="auto">
              <a:spcAft>
                <a:spcPts val="0"/>
              </a:spcAft>
              <a:defRPr/>
            </a:pPr>
            <a:r>
              <a:rPr lang="x-none" sz="2800" dirty="0"/>
              <a:t>Examples include </a:t>
            </a:r>
            <a:endParaRPr lang="en-US" sz="2800" dirty="0"/>
          </a:p>
          <a:p>
            <a:pPr lvl="2" fontAlgn="auto">
              <a:spcAft>
                <a:spcPts val="0"/>
              </a:spcAft>
              <a:defRPr/>
            </a:pPr>
            <a:r>
              <a:rPr lang="x-none" dirty="0"/>
              <a:t>Secure doors</a:t>
            </a:r>
            <a:endParaRPr lang="en-US" dirty="0"/>
          </a:p>
          <a:p>
            <a:pPr lvl="2" fontAlgn="auto">
              <a:spcAft>
                <a:spcPts val="0"/>
              </a:spcAft>
              <a:defRPr/>
            </a:pPr>
            <a:r>
              <a:rPr lang="x-none" dirty="0"/>
              <a:t>Locks</a:t>
            </a:r>
            <a:endParaRPr lang="en-US" dirty="0"/>
          </a:p>
          <a:p>
            <a:pPr lvl="2" fontAlgn="auto">
              <a:spcAft>
                <a:spcPts val="0"/>
              </a:spcAft>
              <a:defRPr/>
            </a:pPr>
            <a:r>
              <a:rPr lang="x-none" dirty="0"/>
              <a:t>Windows</a:t>
            </a:r>
            <a:endParaRPr lang="en-US" dirty="0"/>
          </a:p>
          <a:p>
            <a:pPr lvl="2" fontAlgn="auto">
              <a:spcAft>
                <a:spcPts val="0"/>
              </a:spcAft>
              <a:defRPr/>
            </a:pPr>
            <a:r>
              <a:rPr lang="x-none" dirty="0"/>
              <a:t>Alarm systems</a:t>
            </a:r>
            <a:endParaRPr lang="en-US" dirty="0"/>
          </a:p>
          <a:p>
            <a:pPr lvl="2" fontAlgn="auto">
              <a:spcAft>
                <a:spcPts val="0"/>
              </a:spcAft>
              <a:defRPr/>
            </a:pPr>
            <a:r>
              <a:rPr lang="x-none" dirty="0"/>
              <a:t>Adequate lighting</a:t>
            </a:r>
            <a:endParaRPr lang="en-US" dirty="0"/>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77FA-07CA-474F-9908-F556EF5AEADE}"/>
              </a:ext>
            </a:extLst>
          </p:cNvPr>
          <p:cNvSpPr>
            <a:spLocks noGrp="1"/>
          </p:cNvSpPr>
          <p:nvPr>
            <p:ph type="title"/>
          </p:nvPr>
        </p:nvSpPr>
        <p:spPr/>
        <p:txBody>
          <a:bodyPr/>
          <a:lstStyle/>
          <a:p>
            <a:pPr fontAlgn="auto">
              <a:spcAft>
                <a:spcPts val="0"/>
              </a:spcAft>
              <a:defRPr/>
            </a:pPr>
            <a:r>
              <a:rPr lang="en-US" dirty="0"/>
              <a:t>Resources</a:t>
            </a:r>
          </a:p>
        </p:txBody>
      </p:sp>
      <p:sp>
        <p:nvSpPr>
          <p:cNvPr id="3" name="Content Placeholder 2">
            <a:extLst>
              <a:ext uri="{FF2B5EF4-FFF2-40B4-BE49-F238E27FC236}">
                <a16:creationId xmlns:a16="http://schemas.microsoft.com/office/drawing/2014/main" id="{CCD9238E-550F-4F2C-B0F0-BC952E060ED1}"/>
              </a:ext>
            </a:extLst>
          </p:cNvPr>
          <p:cNvSpPr>
            <a:spLocks noGrp="1"/>
          </p:cNvSpPr>
          <p:nvPr>
            <p:ph sz="half" idx="1"/>
          </p:nvPr>
        </p:nvSpPr>
        <p:spPr/>
        <p:txBody>
          <a:bodyPr>
            <a:normAutofit/>
          </a:bodyPr>
          <a:lstStyle/>
          <a:p>
            <a:pPr lvl="1" fontAlgn="auto">
              <a:spcAft>
                <a:spcPts val="0"/>
              </a:spcAft>
              <a:defRPr/>
            </a:pPr>
            <a:r>
              <a:rPr lang="en-US" sz="2400" dirty="0"/>
              <a:t>0205592406, </a:t>
            </a:r>
            <a:r>
              <a:rPr lang="en-US" sz="2400" i="1" dirty="0"/>
              <a:t>Introduction to Private Security: Theory Meets Practice,</a:t>
            </a:r>
            <a:r>
              <a:rPr lang="en-US" sz="2400" dirty="0"/>
              <a:t> Cliff Roberson and Michael L. </a:t>
            </a:r>
            <a:r>
              <a:rPr lang="en-US" sz="2400" dirty="0" err="1"/>
              <a:t>Birzer</a:t>
            </a:r>
            <a:r>
              <a:rPr lang="en-US" sz="2400" dirty="0"/>
              <a:t>, Prentice Hall, 2009</a:t>
            </a:r>
          </a:p>
          <a:p>
            <a:pPr lvl="1" fontAlgn="auto">
              <a:spcAft>
                <a:spcPts val="0"/>
              </a:spcAft>
              <a:defRPr/>
            </a:pPr>
            <a:r>
              <a:rPr lang="en-US" sz="2400" dirty="0"/>
              <a:t>0750684321, </a:t>
            </a:r>
            <a:r>
              <a:rPr lang="en-US" sz="2400" i="1" dirty="0"/>
              <a:t>Introduction to Security,</a:t>
            </a:r>
            <a:r>
              <a:rPr lang="en-US" sz="2400" dirty="0"/>
              <a:t> Robert J. Fischer and </a:t>
            </a:r>
            <a:r>
              <a:rPr lang="en-US" sz="2400" dirty="0" err="1"/>
              <a:t>Gion</a:t>
            </a:r>
            <a:r>
              <a:rPr lang="en-US" sz="2400" dirty="0"/>
              <a:t> Green, Butterworth-Heinemann, 2008</a:t>
            </a:r>
          </a:p>
          <a:p>
            <a:pPr lvl="1" fontAlgn="auto">
              <a:spcAft>
                <a:spcPts val="0"/>
              </a:spcAft>
              <a:defRPr/>
            </a:pPr>
            <a:r>
              <a:rPr lang="en-US" sz="2400" dirty="0"/>
              <a:t>Investigator/Officer’s personal experience</a:t>
            </a:r>
          </a:p>
          <a:p>
            <a:pPr lvl="1" fontAlgn="auto">
              <a:spcAft>
                <a:spcPts val="0"/>
              </a:spcAft>
              <a:defRPr/>
            </a:pPr>
            <a:r>
              <a:rPr lang="en-US" sz="2400" dirty="0"/>
              <a:t>Do an Internet search for the following: CPTED crime and design video</a:t>
            </a:r>
          </a:p>
          <a:p>
            <a:pPr lvl="1" fontAlgn="auto">
              <a:spcAft>
                <a:spcPts val="0"/>
              </a:spcAft>
              <a:defRPr/>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F7249-810D-419C-849D-2128B9BB6167}"/>
              </a:ext>
            </a:extLst>
          </p:cNvPr>
          <p:cNvSpPr>
            <a:spLocks noGrp="1"/>
          </p:cNvSpPr>
          <p:nvPr>
            <p:ph type="title"/>
          </p:nvPr>
        </p:nvSpPr>
        <p:spPr/>
        <p:txBody>
          <a:bodyPr>
            <a:normAutofit/>
          </a:bodyPr>
          <a:lstStyle/>
          <a:p>
            <a:pPr fontAlgn="auto">
              <a:spcAft>
                <a:spcPts val="0"/>
              </a:spcAft>
              <a:defRPr/>
            </a:pPr>
            <a:r>
              <a:rPr lang="en-US" dirty="0"/>
              <a:t>Crime</a:t>
            </a:r>
          </a:p>
        </p:txBody>
      </p:sp>
      <p:sp>
        <p:nvSpPr>
          <p:cNvPr id="3" name="Content Placeholder 2">
            <a:extLst>
              <a:ext uri="{FF2B5EF4-FFF2-40B4-BE49-F238E27FC236}">
                <a16:creationId xmlns:a16="http://schemas.microsoft.com/office/drawing/2014/main" id="{C5F5E46F-FD69-4103-AA8C-DEB405B78DD9}"/>
              </a:ext>
            </a:extLst>
          </p:cNvPr>
          <p:cNvSpPr>
            <a:spLocks noGrp="1"/>
          </p:cNvSpPr>
          <p:nvPr>
            <p:ph sz="half" idx="1"/>
          </p:nvPr>
        </p:nvSpPr>
        <p:spPr/>
        <p:txBody>
          <a:bodyPr/>
          <a:lstStyle/>
          <a:p>
            <a:pPr fontAlgn="auto">
              <a:spcAft>
                <a:spcPts val="0"/>
              </a:spcAft>
              <a:defRPr/>
            </a:pPr>
            <a:r>
              <a:rPr lang="x-none" dirty="0"/>
              <a:t>The Crime Equation</a:t>
            </a:r>
            <a:endParaRPr lang="en-US" dirty="0"/>
          </a:p>
          <a:p>
            <a:pPr lvl="1" fontAlgn="auto">
              <a:spcAft>
                <a:spcPts val="0"/>
              </a:spcAft>
              <a:defRPr/>
            </a:pPr>
            <a:r>
              <a:rPr lang="x-none" dirty="0"/>
              <a:t>In order for a crime to be committed, three elements have to exist for the criminal</a:t>
            </a:r>
            <a:r>
              <a:rPr lang="en-US" dirty="0"/>
              <a:t>:</a:t>
            </a:r>
          </a:p>
          <a:p>
            <a:pPr lvl="2" fontAlgn="auto">
              <a:spcAft>
                <a:spcPts val="0"/>
              </a:spcAft>
              <a:defRPr/>
            </a:pPr>
            <a:r>
              <a:rPr lang="x-none" sz="2400" dirty="0"/>
              <a:t>Ability to carry out the crime</a:t>
            </a:r>
            <a:endParaRPr lang="en-US" sz="2400" dirty="0"/>
          </a:p>
          <a:p>
            <a:pPr lvl="2" fontAlgn="auto">
              <a:spcAft>
                <a:spcPts val="0"/>
              </a:spcAft>
              <a:defRPr/>
            </a:pPr>
            <a:r>
              <a:rPr lang="x-none" sz="2400" dirty="0"/>
              <a:t>Motivation (desire) to carry out the crime </a:t>
            </a:r>
            <a:endParaRPr lang="en-US" sz="2400" dirty="0"/>
          </a:p>
          <a:p>
            <a:pPr lvl="2" fontAlgn="auto">
              <a:spcAft>
                <a:spcPts val="0"/>
              </a:spcAft>
              <a:defRPr/>
            </a:pPr>
            <a:r>
              <a:rPr lang="x-none" sz="2400" dirty="0"/>
              <a:t>Opportunity to carry out the crime</a:t>
            </a:r>
            <a:endParaRPr lang="en-US" sz="2400" dirty="0"/>
          </a:p>
          <a:p>
            <a:pPr fontAlgn="auto">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D7E24-C183-447F-819D-8ED276655A34}"/>
              </a:ext>
            </a:extLst>
          </p:cNvPr>
          <p:cNvSpPr>
            <a:spLocks noGrp="1"/>
          </p:cNvSpPr>
          <p:nvPr>
            <p:ph type="title"/>
          </p:nvPr>
        </p:nvSpPr>
        <p:spPr/>
        <p:txBody>
          <a:bodyPr>
            <a:normAutofit/>
          </a:bodyPr>
          <a:lstStyle/>
          <a:p>
            <a:pPr fontAlgn="auto">
              <a:spcAft>
                <a:spcPts val="0"/>
              </a:spcAft>
              <a:defRPr/>
            </a:pPr>
            <a:r>
              <a:rPr lang="en-US" dirty="0"/>
              <a:t>Crime Reporting</a:t>
            </a:r>
            <a:endParaRPr lang="en-US" sz="2700" dirty="0"/>
          </a:p>
        </p:txBody>
      </p:sp>
      <p:sp>
        <p:nvSpPr>
          <p:cNvPr id="3" name="Content Placeholder 2">
            <a:extLst>
              <a:ext uri="{FF2B5EF4-FFF2-40B4-BE49-F238E27FC236}">
                <a16:creationId xmlns:a16="http://schemas.microsoft.com/office/drawing/2014/main" id="{16E6B823-1A53-4682-8F93-64F4BA5C3D7A}"/>
              </a:ext>
            </a:extLst>
          </p:cNvPr>
          <p:cNvSpPr>
            <a:spLocks noGrp="1"/>
          </p:cNvSpPr>
          <p:nvPr>
            <p:ph sz="half" idx="1"/>
          </p:nvPr>
        </p:nvSpPr>
        <p:spPr/>
        <p:txBody>
          <a:bodyPr>
            <a:normAutofit/>
          </a:bodyPr>
          <a:lstStyle/>
          <a:p>
            <a:pPr lvl="1" fontAlgn="auto">
              <a:spcAft>
                <a:spcPts val="0"/>
              </a:spcAft>
              <a:defRPr/>
            </a:pPr>
            <a:r>
              <a:rPr lang="x-none" dirty="0"/>
              <a:t>The private security industry plays a major role in crime prevention efforts </a:t>
            </a:r>
            <a:endParaRPr lang="en-US" dirty="0"/>
          </a:p>
          <a:p>
            <a:pPr lvl="1" fontAlgn="auto">
              <a:spcAft>
                <a:spcPts val="0"/>
              </a:spcAft>
              <a:defRPr/>
            </a:pPr>
            <a:r>
              <a:rPr lang="x-none" dirty="0"/>
              <a:t>Much of security’s role involves eliminating criminal opportunities </a:t>
            </a:r>
            <a:endParaRPr lang="en-US" dirty="0"/>
          </a:p>
          <a:p>
            <a:pPr lvl="1" fontAlgn="auto">
              <a:spcAft>
                <a:spcPts val="0"/>
              </a:spcAft>
              <a:defRPr/>
            </a:pPr>
            <a:r>
              <a:rPr lang="x-none" dirty="0"/>
              <a:t>The most common reason for not reporting </a:t>
            </a:r>
            <a:r>
              <a:rPr lang="en-US" dirty="0"/>
              <a:t>a </a:t>
            </a:r>
            <a:r>
              <a:rPr lang="x-none" dirty="0"/>
              <a:t>crime is that the victim considers the offense to be a private matter</a:t>
            </a:r>
            <a:endParaRPr lang="en-US" dirty="0"/>
          </a:p>
          <a:p>
            <a:pPr lvl="1" fontAlgn="auto">
              <a:spcAft>
                <a:spcPts val="0"/>
              </a:spcAft>
              <a:defRPr/>
            </a:pPr>
            <a:r>
              <a:rPr lang="x-none" dirty="0"/>
              <a:t>Crime is measured by two sources</a:t>
            </a:r>
            <a:endParaRPr lang="en-US" dirty="0"/>
          </a:p>
          <a:p>
            <a:pPr lvl="2" fontAlgn="auto">
              <a:spcAft>
                <a:spcPts val="0"/>
              </a:spcAft>
              <a:defRPr/>
            </a:pPr>
            <a:r>
              <a:rPr lang="x-none" dirty="0"/>
              <a:t>Uniform Crime Reports</a:t>
            </a:r>
            <a:r>
              <a:rPr lang="en-US" dirty="0"/>
              <a:t> (UCR’s)</a:t>
            </a:r>
          </a:p>
          <a:p>
            <a:pPr lvl="2" fontAlgn="auto">
              <a:spcAft>
                <a:spcPts val="0"/>
              </a:spcAft>
              <a:defRPr/>
            </a:pPr>
            <a:r>
              <a:rPr lang="x-none" dirty="0"/>
              <a:t>National Crime Victimization Survey</a:t>
            </a:r>
            <a:r>
              <a:rPr lang="en-US" dirty="0"/>
              <a:t> (NCVS)</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FE8E8-7822-4B5F-BCEC-5C3589B50A5B}"/>
              </a:ext>
            </a:extLst>
          </p:cNvPr>
          <p:cNvSpPr>
            <a:spLocks noGrp="1"/>
          </p:cNvSpPr>
          <p:nvPr>
            <p:ph type="title"/>
          </p:nvPr>
        </p:nvSpPr>
        <p:spPr/>
        <p:txBody>
          <a:bodyPr>
            <a:normAutofit/>
          </a:bodyPr>
          <a:lstStyle/>
          <a:p>
            <a:pPr fontAlgn="auto">
              <a:spcAft>
                <a:spcPts val="0"/>
              </a:spcAft>
              <a:defRPr/>
            </a:pPr>
            <a:r>
              <a:rPr lang="en-US" dirty="0"/>
              <a:t>Crime Reporting</a:t>
            </a:r>
            <a:endParaRPr lang="en-US" sz="2700" dirty="0"/>
          </a:p>
        </p:txBody>
      </p:sp>
      <p:sp>
        <p:nvSpPr>
          <p:cNvPr id="3" name="Content Placeholder 2">
            <a:extLst>
              <a:ext uri="{FF2B5EF4-FFF2-40B4-BE49-F238E27FC236}">
                <a16:creationId xmlns:a16="http://schemas.microsoft.com/office/drawing/2014/main" id="{D0FB2D9D-6F4D-4E47-8AA3-F1F0913C82C0}"/>
              </a:ext>
            </a:extLst>
          </p:cNvPr>
          <p:cNvSpPr>
            <a:spLocks noGrp="1"/>
          </p:cNvSpPr>
          <p:nvPr>
            <p:ph sz="half" idx="1"/>
          </p:nvPr>
        </p:nvSpPr>
        <p:spPr/>
        <p:txBody>
          <a:bodyPr>
            <a:normAutofit/>
          </a:bodyPr>
          <a:lstStyle/>
          <a:p>
            <a:pPr fontAlgn="auto">
              <a:spcAft>
                <a:spcPts val="0"/>
              </a:spcAft>
              <a:defRPr/>
            </a:pPr>
            <a:r>
              <a:rPr lang="x-none" u="sng" dirty="0"/>
              <a:t>Uniform Crime Reports</a:t>
            </a:r>
            <a:r>
              <a:rPr lang="en-US" u="sng" dirty="0"/>
              <a:t> (UCR’s)</a:t>
            </a:r>
          </a:p>
          <a:p>
            <a:pPr lvl="1" fontAlgn="auto">
              <a:spcAft>
                <a:spcPts val="0"/>
              </a:spcAft>
              <a:defRPr/>
            </a:pPr>
            <a:r>
              <a:rPr lang="en-US" dirty="0"/>
              <a:t>Created</a:t>
            </a:r>
            <a:r>
              <a:rPr lang="x-none" dirty="0"/>
              <a:t> in 1929 by the International Association of Chiefs of Police to meet a need for reliable, uniform crime statistics for the nation</a:t>
            </a:r>
            <a:endParaRPr lang="en-US" dirty="0"/>
          </a:p>
          <a:p>
            <a:pPr lvl="1" fontAlgn="auto">
              <a:spcAft>
                <a:spcPts val="0"/>
              </a:spcAft>
              <a:defRPr/>
            </a:pPr>
            <a:r>
              <a:rPr lang="x-none" dirty="0"/>
              <a:t>Consist of crime indexes (i</a:t>
            </a:r>
            <a:r>
              <a:rPr lang="en-US" dirty="0"/>
              <a:t>.</a:t>
            </a:r>
            <a:r>
              <a:rPr lang="x-none" dirty="0"/>
              <a:t>e. burglary, motor vehicle theft</a:t>
            </a:r>
            <a:r>
              <a:rPr lang="en-US" dirty="0"/>
              <a:t>, and</a:t>
            </a:r>
            <a:r>
              <a:rPr lang="x-none" dirty="0"/>
              <a:t> arson) published annually by the </a:t>
            </a:r>
            <a:r>
              <a:rPr lang="en-US" dirty="0"/>
              <a:t>Federal Bureau of Investigation (</a:t>
            </a:r>
            <a:r>
              <a:rPr lang="x-none" dirty="0"/>
              <a:t>FBI</a:t>
            </a:r>
            <a:r>
              <a:rPr lang="en-US" dirty="0"/>
              <a:t>)</a:t>
            </a:r>
            <a:r>
              <a:rPr lang="x-none" dirty="0"/>
              <a:t>, which summarize the incidence and rate of reported crimes within the </a:t>
            </a:r>
            <a:r>
              <a:rPr lang="en-US" dirty="0"/>
              <a:t>US</a:t>
            </a:r>
          </a:p>
          <a:p>
            <a:pPr lvl="1" fontAlgn="auto">
              <a:spcAft>
                <a:spcPts val="0"/>
              </a:spcAft>
              <a:defRPr/>
            </a:pPr>
            <a:r>
              <a:rPr lang="en-US" dirty="0"/>
              <a:t>Compile</a:t>
            </a:r>
            <a:r>
              <a:rPr lang="x-none" dirty="0"/>
              <a:t> data from monthly law enforcement reports or individual crime incident records transmitted to the FBI or to centralized state agencies that then report to the FBI</a:t>
            </a:r>
            <a:endParaRPr lang="en-US" dirty="0"/>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57D2-69DC-4125-A7AB-6CD41CFB763E}"/>
              </a:ext>
            </a:extLst>
          </p:cNvPr>
          <p:cNvSpPr>
            <a:spLocks noGrp="1"/>
          </p:cNvSpPr>
          <p:nvPr>
            <p:ph type="title"/>
          </p:nvPr>
        </p:nvSpPr>
        <p:spPr/>
        <p:txBody>
          <a:bodyPr>
            <a:normAutofit/>
          </a:bodyPr>
          <a:lstStyle/>
          <a:p>
            <a:pPr fontAlgn="auto">
              <a:spcAft>
                <a:spcPts val="0"/>
              </a:spcAft>
              <a:defRPr/>
            </a:pPr>
            <a:r>
              <a:rPr lang="en-US" dirty="0"/>
              <a:t>Crime Reporting</a:t>
            </a:r>
            <a:endParaRPr lang="en-US" sz="2700" dirty="0"/>
          </a:p>
        </p:txBody>
      </p:sp>
      <p:sp>
        <p:nvSpPr>
          <p:cNvPr id="3" name="Content Placeholder 2">
            <a:extLst>
              <a:ext uri="{FF2B5EF4-FFF2-40B4-BE49-F238E27FC236}">
                <a16:creationId xmlns:a16="http://schemas.microsoft.com/office/drawing/2014/main" id="{7169589B-FC8F-4BBD-A12C-8C6B4A24CE3C}"/>
              </a:ext>
            </a:extLst>
          </p:cNvPr>
          <p:cNvSpPr>
            <a:spLocks noGrp="1"/>
          </p:cNvSpPr>
          <p:nvPr>
            <p:ph sz="half" idx="1"/>
          </p:nvPr>
        </p:nvSpPr>
        <p:spPr/>
        <p:txBody>
          <a:bodyPr>
            <a:normAutofit/>
          </a:bodyPr>
          <a:lstStyle/>
          <a:p>
            <a:pPr fontAlgn="auto">
              <a:spcAft>
                <a:spcPts val="0"/>
              </a:spcAft>
              <a:defRPr/>
            </a:pPr>
            <a:r>
              <a:rPr lang="x-none" u="sng" dirty="0"/>
              <a:t>National Crime Victimization Survey</a:t>
            </a:r>
            <a:r>
              <a:rPr lang="en-US" u="sng" dirty="0"/>
              <a:t> (NCVS)</a:t>
            </a:r>
          </a:p>
          <a:p>
            <a:pPr lvl="1" fontAlgn="auto">
              <a:spcAft>
                <a:spcPts val="0"/>
              </a:spcAft>
              <a:defRPr/>
            </a:pPr>
            <a:r>
              <a:rPr lang="en-US" dirty="0"/>
              <a:t>A national survey conducted by the Bureau of Justice Statistics and the US Census Bureau for the purpose of building a crime index</a:t>
            </a:r>
          </a:p>
          <a:p>
            <a:pPr lvl="1" fontAlgn="auto">
              <a:spcAft>
                <a:spcPts val="0"/>
              </a:spcAft>
              <a:defRPr/>
            </a:pPr>
            <a:r>
              <a:rPr lang="en-US" dirty="0"/>
              <a:t>Consists of questions regarding the respondents’ experiences with criminal activity</a:t>
            </a:r>
          </a:p>
          <a:p>
            <a:pPr lvl="1" fontAlgn="auto">
              <a:spcAft>
                <a:spcPts val="0"/>
              </a:spcAft>
              <a:defRPr/>
            </a:pPr>
            <a:r>
              <a:rPr lang="en-US" dirty="0"/>
              <a:t>Designed with objectives such as estimating the numbers and types of crimes that are not reported to police</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D6795-4A30-4870-B82A-FFBCC1303DE8}"/>
              </a:ext>
            </a:extLst>
          </p:cNvPr>
          <p:cNvSpPr>
            <a:spLocks noGrp="1"/>
          </p:cNvSpPr>
          <p:nvPr>
            <p:ph type="title"/>
          </p:nvPr>
        </p:nvSpPr>
        <p:spPr/>
        <p:txBody>
          <a:bodyPr>
            <a:normAutofit/>
          </a:bodyPr>
          <a:lstStyle/>
          <a:p>
            <a:pPr fontAlgn="auto">
              <a:spcAft>
                <a:spcPts val="0"/>
              </a:spcAft>
              <a:defRPr/>
            </a:pPr>
            <a:r>
              <a:rPr lang="en-US" dirty="0"/>
              <a:t>Crime Prevention</a:t>
            </a:r>
          </a:p>
        </p:txBody>
      </p:sp>
      <p:sp>
        <p:nvSpPr>
          <p:cNvPr id="3" name="Content Placeholder 2">
            <a:extLst>
              <a:ext uri="{FF2B5EF4-FFF2-40B4-BE49-F238E27FC236}">
                <a16:creationId xmlns:a16="http://schemas.microsoft.com/office/drawing/2014/main" id="{9BCE89B5-D5ED-4A3E-BB84-56E04122038D}"/>
              </a:ext>
            </a:extLst>
          </p:cNvPr>
          <p:cNvSpPr>
            <a:spLocks noGrp="1"/>
          </p:cNvSpPr>
          <p:nvPr>
            <p:ph sz="half" idx="1"/>
          </p:nvPr>
        </p:nvSpPr>
        <p:spPr/>
        <p:txBody>
          <a:bodyPr>
            <a:normAutofit/>
          </a:bodyPr>
          <a:lstStyle/>
          <a:p>
            <a:pPr lvl="1" fontAlgn="auto">
              <a:spcAft>
                <a:spcPts val="0"/>
              </a:spcAft>
              <a:defRPr/>
            </a:pPr>
            <a:r>
              <a:rPr lang="en-US" dirty="0"/>
              <a:t>Any</a:t>
            </a:r>
            <a:r>
              <a:rPr lang="x-none" dirty="0"/>
              <a:t> action taken to reduce crime risks and build individual and community safety</a:t>
            </a:r>
            <a:endParaRPr lang="en-US" dirty="0"/>
          </a:p>
          <a:p>
            <a:pPr lvl="1" fontAlgn="auto">
              <a:spcAft>
                <a:spcPts val="0"/>
              </a:spcAft>
              <a:defRPr/>
            </a:pPr>
            <a:r>
              <a:rPr lang="en-US" dirty="0"/>
              <a:t>Usually</a:t>
            </a:r>
            <a:r>
              <a:rPr lang="x-none" dirty="0"/>
              <a:t> described by a three-pronged approach</a:t>
            </a:r>
            <a:r>
              <a:rPr lang="en-US" dirty="0"/>
              <a:t>—</a:t>
            </a:r>
            <a:r>
              <a:rPr lang="x-none" dirty="0"/>
              <a:t>primary, secondary, and tertiary</a:t>
            </a:r>
            <a:r>
              <a:rPr lang="en-US" dirty="0"/>
              <a:t>—each of which</a:t>
            </a:r>
            <a:r>
              <a:rPr lang="x-none" dirty="0"/>
              <a:t> involve some level of community involvement with private security efforts</a:t>
            </a:r>
            <a:endParaRPr lang="en-US" dirty="0"/>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F8DA2-1947-4F65-BDDD-57442494617B}"/>
              </a:ext>
            </a:extLst>
          </p:cNvPr>
          <p:cNvSpPr>
            <a:spLocks noGrp="1"/>
          </p:cNvSpPr>
          <p:nvPr>
            <p:ph type="title"/>
          </p:nvPr>
        </p:nvSpPr>
        <p:spPr/>
        <p:txBody>
          <a:bodyPr>
            <a:normAutofit/>
          </a:bodyPr>
          <a:lstStyle/>
          <a:p>
            <a:pPr fontAlgn="auto">
              <a:spcAft>
                <a:spcPts val="0"/>
              </a:spcAft>
              <a:defRPr/>
            </a:pPr>
            <a:r>
              <a:rPr lang="en-US" dirty="0"/>
              <a:t>Primary Crime Prevention</a:t>
            </a:r>
            <a:endParaRPr lang="en-US" sz="2400" dirty="0"/>
          </a:p>
        </p:txBody>
      </p:sp>
      <p:sp>
        <p:nvSpPr>
          <p:cNvPr id="3" name="Content Placeholder 2">
            <a:extLst>
              <a:ext uri="{FF2B5EF4-FFF2-40B4-BE49-F238E27FC236}">
                <a16:creationId xmlns:a16="http://schemas.microsoft.com/office/drawing/2014/main" id="{847B1953-1C9D-4B39-86EB-135A1B630A2D}"/>
              </a:ext>
            </a:extLst>
          </p:cNvPr>
          <p:cNvSpPr>
            <a:spLocks noGrp="1"/>
          </p:cNvSpPr>
          <p:nvPr>
            <p:ph sz="half" idx="1"/>
          </p:nvPr>
        </p:nvSpPr>
        <p:spPr/>
        <p:txBody>
          <a:bodyPr>
            <a:normAutofit/>
          </a:bodyPr>
          <a:lstStyle/>
          <a:p>
            <a:pPr lvl="1" fontAlgn="auto">
              <a:spcAft>
                <a:spcPts val="0"/>
              </a:spcAft>
              <a:defRPr/>
            </a:pPr>
            <a:r>
              <a:rPr lang="x-none" dirty="0"/>
              <a:t>Addresses the conditions in the natural environment that may lead to the development of crime </a:t>
            </a:r>
            <a:r>
              <a:rPr lang="en-US" dirty="0"/>
              <a:t>such as neighborhood </a:t>
            </a:r>
            <a:r>
              <a:rPr lang="x-none" dirty="0"/>
              <a:t>disorder</a:t>
            </a:r>
            <a:endParaRPr lang="en-US" dirty="0"/>
          </a:p>
          <a:p>
            <a:pPr lvl="2" fontAlgn="auto">
              <a:spcAft>
                <a:spcPts val="0"/>
              </a:spcAft>
              <a:defRPr/>
            </a:pPr>
            <a:r>
              <a:rPr lang="en-US" sz="2400" dirty="0"/>
              <a:t>Broken windows</a:t>
            </a:r>
          </a:p>
          <a:p>
            <a:pPr lvl="2" fontAlgn="auto">
              <a:spcAft>
                <a:spcPts val="0"/>
              </a:spcAft>
              <a:defRPr/>
            </a:pPr>
            <a:r>
              <a:rPr lang="en-US" sz="2400" dirty="0"/>
              <a:t>Abandoned buildings</a:t>
            </a:r>
          </a:p>
          <a:p>
            <a:pPr lvl="2" fontAlgn="auto">
              <a:spcAft>
                <a:spcPts val="0"/>
              </a:spcAft>
              <a:defRPr/>
            </a:pPr>
            <a:r>
              <a:rPr lang="en-US" sz="2400" dirty="0"/>
              <a:t>Lack of street maintenance</a:t>
            </a:r>
          </a:p>
          <a:p>
            <a:pPr lvl="2" fontAlgn="auto">
              <a:spcAft>
                <a:spcPts val="0"/>
              </a:spcAft>
              <a:defRPr/>
            </a:pPr>
            <a:r>
              <a:rPr lang="en-US" sz="2400" dirty="0"/>
              <a:t>Broken down cars </a:t>
            </a:r>
          </a:p>
          <a:p>
            <a:pPr lvl="1" fontAlgn="auto">
              <a:spcAft>
                <a:spcPts val="0"/>
              </a:spcAft>
              <a:defRPr/>
            </a:pPr>
            <a:r>
              <a:rPr lang="x-none" dirty="0"/>
              <a:t>Suggest</a:t>
            </a:r>
            <a:r>
              <a:rPr lang="en-US" dirty="0"/>
              <a:t>s</a:t>
            </a:r>
            <a:r>
              <a:rPr lang="x-none" dirty="0"/>
              <a:t> that</a:t>
            </a:r>
            <a:r>
              <a:rPr lang="en-US" dirty="0"/>
              <a:t> the removal of these risk factors greatly reduces the </a:t>
            </a:r>
            <a:r>
              <a:rPr lang="x-none" dirty="0"/>
              <a:t>chances of criminal activity </a:t>
            </a:r>
            <a:endParaRPr lang="en-US" dirty="0"/>
          </a:p>
          <a:p>
            <a:pPr lvl="2" fontAlgn="auto">
              <a:spcAft>
                <a:spcPts val="0"/>
              </a:spcAft>
              <a:defRPr/>
            </a:pPr>
            <a:endParaRPr lang="en-US" dirty="0"/>
          </a:p>
          <a:p>
            <a:pPr lvl="1" fontAlgn="auto">
              <a:spcAft>
                <a:spcPts val="0"/>
              </a:spcAft>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3463E-F5BF-4F89-95FC-8161FDDDE2A6}"/>
              </a:ext>
            </a:extLst>
          </p:cNvPr>
          <p:cNvSpPr>
            <a:spLocks noGrp="1"/>
          </p:cNvSpPr>
          <p:nvPr>
            <p:ph type="title"/>
          </p:nvPr>
        </p:nvSpPr>
        <p:spPr/>
        <p:txBody>
          <a:bodyPr>
            <a:normAutofit/>
          </a:bodyPr>
          <a:lstStyle/>
          <a:p>
            <a:pPr fontAlgn="auto">
              <a:spcAft>
                <a:spcPts val="0"/>
              </a:spcAft>
              <a:defRPr/>
            </a:pPr>
            <a:r>
              <a:rPr lang="x-none"/>
              <a:t>Secondary </a:t>
            </a:r>
            <a:r>
              <a:rPr lang="en-US" dirty="0"/>
              <a:t>Crime Prevention</a:t>
            </a:r>
            <a:endParaRPr lang="en-US" sz="2400" dirty="0"/>
          </a:p>
        </p:txBody>
      </p:sp>
      <p:sp>
        <p:nvSpPr>
          <p:cNvPr id="3" name="Content Placeholder 2">
            <a:extLst>
              <a:ext uri="{FF2B5EF4-FFF2-40B4-BE49-F238E27FC236}">
                <a16:creationId xmlns:a16="http://schemas.microsoft.com/office/drawing/2014/main" id="{27A222F8-D401-441E-99D7-CB661D02C90C}"/>
              </a:ext>
            </a:extLst>
          </p:cNvPr>
          <p:cNvSpPr>
            <a:spLocks noGrp="1"/>
          </p:cNvSpPr>
          <p:nvPr>
            <p:ph sz="half" idx="1"/>
          </p:nvPr>
        </p:nvSpPr>
        <p:spPr/>
        <p:txBody>
          <a:bodyPr>
            <a:normAutofit/>
          </a:bodyPr>
          <a:lstStyle/>
          <a:p>
            <a:pPr lvl="1" fontAlgn="auto">
              <a:spcAft>
                <a:spcPts val="0"/>
              </a:spcAft>
              <a:defRPr/>
            </a:pPr>
            <a:r>
              <a:rPr lang="x-none" dirty="0"/>
              <a:t>Identifies high-crime areas that have the potential to result in criminal behavior</a:t>
            </a:r>
            <a:endParaRPr lang="en-US" dirty="0"/>
          </a:p>
          <a:p>
            <a:pPr lvl="1" fontAlgn="auto">
              <a:spcAft>
                <a:spcPts val="0"/>
              </a:spcAft>
              <a:defRPr/>
            </a:pPr>
            <a:r>
              <a:rPr lang="x-none" dirty="0"/>
              <a:t>Prevents crime by focusing on potential offenders or potential opportunities that nurture criminal activity</a:t>
            </a:r>
            <a:endParaRPr lang="en-US" dirty="0"/>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sharepoint/v3"/>
    <ds:schemaRef ds:uri="http://purl.org/dc/terms/"/>
    <ds:schemaRef ds:uri="http://schemas.microsoft.com/office/infopath/2007/PartnerControls"/>
    <ds:schemaRef ds:uri="http://purl.org/dc/dcmitype/"/>
    <ds:schemaRef ds:uri="56ea17bb-c96d-4826-b465-01eec0dd23dd"/>
    <ds:schemaRef ds:uri="05d88611-e516-4d1a-b12e-39107e78b3d0"/>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46</TotalTime>
  <Words>1185</Words>
  <Application>Microsoft Office PowerPoint</Application>
  <PresentationFormat>Widescreen</PresentationFormat>
  <Paragraphs>109</Paragraphs>
  <Slides>20</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Crime</vt:lpstr>
      <vt:lpstr>Crime Reporting</vt:lpstr>
      <vt:lpstr>Crime Reporting</vt:lpstr>
      <vt:lpstr>Crime Reporting</vt:lpstr>
      <vt:lpstr>Crime Prevention</vt:lpstr>
      <vt:lpstr>Primary Crime Prevention</vt:lpstr>
      <vt:lpstr>Secondary Crime Prevention</vt:lpstr>
      <vt:lpstr>Tertiary Crime Prevention</vt:lpstr>
      <vt:lpstr>Theories of Crime Prevention:</vt:lpstr>
      <vt:lpstr>Deterrence Theory</vt:lpstr>
      <vt:lpstr>Situational Crime Prevention Theory</vt:lpstr>
      <vt:lpstr>The Routine Activities Theory</vt:lpstr>
      <vt:lpstr>The Routine Activities Theory</vt:lpstr>
      <vt:lpstr> Crime Prevention Through Environmental Design (CPTED) Theory</vt:lpstr>
      <vt:lpstr> CPTED Theory</vt:lpstr>
      <vt:lpstr> CPTED Theory</vt:lpstr>
      <vt:lpstr> Target Hardening Theory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13</cp:revision>
  <cp:lastPrinted>2017-07-07T16:17:37Z</cp:lastPrinted>
  <dcterms:created xsi:type="dcterms:W3CDTF">2017-07-11T23:58:30Z</dcterms:created>
  <dcterms:modified xsi:type="dcterms:W3CDTF">2017-07-21T22:05:09Z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