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sldIdLst>
    <p:sldId id="321" r:id="rId6"/>
    <p:sldId id="319" r:id="rId7"/>
    <p:sldId id="323" r:id="rId8"/>
    <p:sldId id="324" r:id="rId9"/>
    <p:sldId id="325" r:id="rId10"/>
    <p:sldId id="326" r:id="rId11"/>
    <p:sldId id="327" r:id="rId12"/>
    <p:sldId id="32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AAVTC</a:t>
            </a:r>
          </a:p>
          <a:p>
            <a:pPr lvl="1"/>
            <a:r>
              <a:rPr lang="en-US" dirty="0"/>
              <a:t>Elements of Art</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Art</a:t>
            </a:r>
            <a:br>
              <a:rPr lang="en-US" dirty="0"/>
            </a:br>
            <a:endParaRPr lang="en-US" dirty="0"/>
          </a:p>
        </p:txBody>
      </p:sp>
      <p:sp>
        <p:nvSpPr>
          <p:cNvPr id="6" name="Content Placeholder 5">
            <a:extLst>
              <a:ext uri="{FF2B5EF4-FFF2-40B4-BE49-F238E27FC236}">
                <a16:creationId xmlns:a16="http://schemas.microsoft.com/office/drawing/2014/main" id="{386836DD-D88E-4C57-A4D5-20665CE82620}"/>
              </a:ext>
            </a:extLst>
          </p:cNvPr>
          <p:cNvSpPr>
            <a:spLocks noGrp="1"/>
          </p:cNvSpPr>
          <p:nvPr>
            <p:ph sz="half" idx="1"/>
          </p:nvPr>
        </p:nvSpPr>
        <p:spPr/>
        <p:txBody>
          <a:bodyPr/>
          <a:lstStyle/>
          <a:p>
            <a:endParaRPr lang="en-US" dirty="0"/>
          </a:p>
        </p:txBody>
      </p:sp>
      <p:sp>
        <p:nvSpPr>
          <p:cNvPr id="7" name="Rectangle 6">
            <a:extLst>
              <a:ext uri="{FF2B5EF4-FFF2-40B4-BE49-F238E27FC236}">
                <a16:creationId xmlns:a16="http://schemas.microsoft.com/office/drawing/2014/main" id="{9A61E278-9EE6-414E-8476-82B41A415E63}"/>
              </a:ext>
            </a:extLst>
          </p:cNvPr>
          <p:cNvSpPr/>
          <p:nvPr/>
        </p:nvSpPr>
        <p:spPr>
          <a:xfrm>
            <a:off x="6356592" y="4511167"/>
            <a:ext cx="3937815" cy="2057400"/>
          </a:xfrm>
          <a:prstGeom prst="rect">
            <a:avLst/>
          </a:prstGeom>
          <a:solidFill>
            <a:srgbClr val="FFFFFF"/>
          </a:solidFill>
        </p:spPr>
        <p:txBody>
          <a:bodyPr wrap="none">
            <a:prstTxWarp prst="textTriangleInverted">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5400" b="1" i="0" u="none" strike="noStrike" kern="0" cap="none" spc="0" normalizeH="0" baseline="0" noProof="0" dirty="0">
                <a:ln w="28575">
                  <a:solidFill>
                    <a:srgbClr val="FF9900"/>
                  </a:solidFill>
                  <a:prstDash val="solid"/>
                </a:ln>
                <a:solidFill>
                  <a:srgbClr val="FFFFFF"/>
                </a:solidFill>
                <a:effectLst>
                  <a:outerShdw blurRad="41275" dist="20320" dir="1800000" algn="tl" rotWithShape="0">
                    <a:srgbClr val="000000">
                      <a:alpha val="40000"/>
                    </a:srgbClr>
                  </a:outerShdw>
                </a:effectLst>
                <a:uLnTx/>
                <a:uFillTx/>
                <a:latin typeface="Arial" charset="0"/>
                <a:ea typeface="ＭＳ Ｐゴシック" pitchFamily="34" charset="-128"/>
                <a:cs typeface="Arial" charset="0"/>
              </a:rPr>
              <a:t>shape</a:t>
            </a:r>
          </a:p>
        </p:txBody>
      </p:sp>
      <p:grpSp>
        <p:nvGrpSpPr>
          <p:cNvPr id="8" name="Group 58">
            <a:extLst>
              <a:ext uri="{FF2B5EF4-FFF2-40B4-BE49-F238E27FC236}">
                <a16:creationId xmlns:a16="http://schemas.microsoft.com/office/drawing/2014/main" id="{714239DC-60A6-489B-AA87-149B4D77DCF6}"/>
              </a:ext>
            </a:extLst>
          </p:cNvPr>
          <p:cNvGrpSpPr>
            <a:grpSpLocks/>
          </p:cNvGrpSpPr>
          <p:nvPr/>
        </p:nvGrpSpPr>
        <p:grpSpPr bwMode="auto">
          <a:xfrm>
            <a:off x="1765300" y="1809080"/>
            <a:ext cx="2819400" cy="1371600"/>
            <a:chOff x="457200" y="1600200"/>
            <a:chExt cx="2819400" cy="1371600"/>
          </a:xfrm>
        </p:grpSpPr>
        <p:cxnSp>
          <p:nvCxnSpPr>
            <p:cNvPr id="9" name="Straight Connector 8">
              <a:extLst>
                <a:ext uri="{FF2B5EF4-FFF2-40B4-BE49-F238E27FC236}">
                  <a16:creationId xmlns:a16="http://schemas.microsoft.com/office/drawing/2014/main" id="{C03A7FA6-2D70-47B2-95B5-873F48867AC0}"/>
                </a:ext>
              </a:extLst>
            </p:cNvPr>
            <p:cNvCxnSpPr>
              <a:cxnSpLocks noChangeShapeType="1"/>
            </p:cNvCxnSpPr>
            <p:nvPr/>
          </p:nvCxnSpPr>
          <p:spPr bwMode="auto">
            <a:xfrm flipH="1">
              <a:off x="457200" y="1600200"/>
              <a:ext cx="457200" cy="1371600"/>
            </a:xfrm>
            <a:prstGeom prst="line">
              <a:avLst/>
            </a:prstGeom>
            <a:noFill/>
            <a:ln w="28575" algn="ctr">
              <a:solidFill>
                <a:srgbClr val="000000"/>
              </a:solidFill>
              <a:round/>
              <a:headEnd type="none" w="sm" len="sm"/>
              <a:tailEnd type="none" w="sm" len="sm"/>
            </a:ln>
          </p:spPr>
        </p:cxnSp>
        <p:cxnSp>
          <p:nvCxnSpPr>
            <p:cNvPr id="10" name="Straight Arrow Connector 10">
              <a:extLst>
                <a:ext uri="{FF2B5EF4-FFF2-40B4-BE49-F238E27FC236}">
                  <a16:creationId xmlns:a16="http://schemas.microsoft.com/office/drawing/2014/main" id="{212E25E6-139D-4123-9782-17884BDE9E3E}"/>
                </a:ext>
              </a:extLst>
            </p:cNvPr>
            <p:cNvCxnSpPr>
              <a:cxnSpLocks noChangeShapeType="1"/>
            </p:cNvCxnSpPr>
            <p:nvPr/>
          </p:nvCxnSpPr>
          <p:spPr bwMode="auto">
            <a:xfrm>
              <a:off x="457200" y="2971800"/>
              <a:ext cx="762000" cy="0"/>
            </a:xfrm>
            <a:prstGeom prst="straightConnector1">
              <a:avLst/>
            </a:prstGeom>
            <a:noFill/>
            <a:ln w="28575" algn="ctr">
              <a:solidFill>
                <a:srgbClr val="000000"/>
              </a:solidFill>
              <a:round/>
              <a:headEnd type="none" w="sm" len="sm"/>
              <a:tailEnd type="arrow" w="med" len="med"/>
            </a:ln>
          </p:spPr>
        </p:cxnSp>
        <p:cxnSp>
          <p:nvCxnSpPr>
            <p:cNvPr id="11" name="Straight Arrow Connector 12">
              <a:extLst>
                <a:ext uri="{FF2B5EF4-FFF2-40B4-BE49-F238E27FC236}">
                  <a16:creationId xmlns:a16="http://schemas.microsoft.com/office/drawing/2014/main" id="{0D3D77C4-609E-496C-9DDE-09597BFC4DC4}"/>
                </a:ext>
              </a:extLst>
            </p:cNvPr>
            <p:cNvCxnSpPr>
              <a:cxnSpLocks noChangeShapeType="1"/>
            </p:cNvCxnSpPr>
            <p:nvPr/>
          </p:nvCxnSpPr>
          <p:spPr bwMode="auto">
            <a:xfrm>
              <a:off x="1371600" y="1600200"/>
              <a:ext cx="0" cy="1371600"/>
            </a:xfrm>
            <a:prstGeom prst="straightConnector1">
              <a:avLst/>
            </a:prstGeom>
            <a:noFill/>
            <a:ln w="28575" algn="ctr">
              <a:solidFill>
                <a:srgbClr val="000000"/>
              </a:solidFill>
              <a:prstDash val="dash"/>
              <a:round/>
              <a:headEnd type="none" w="sm" len="sm"/>
              <a:tailEnd type="arrow" w="med" len="med"/>
            </a:ln>
          </p:spPr>
        </p:cxnSp>
        <p:grpSp>
          <p:nvGrpSpPr>
            <p:cNvPr id="12" name="Group 41">
              <a:extLst>
                <a:ext uri="{FF2B5EF4-FFF2-40B4-BE49-F238E27FC236}">
                  <a16:creationId xmlns:a16="http://schemas.microsoft.com/office/drawing/2014/main" id="{3CBF19AD-677B-4D01-B4AA-87D8DBAE19AE}"/>
                </a:ext>
              </a:extLst>
            </p:cNvPr>
            <p:cNvGrpSpPr>
              <a:grpSpLocks/>
            </p:cNvGrpSpPr>
            <p:nvPr/>
          </p:nvGrpSpPr>
          <p:grpSpPr bwMode="auto">
            <a:xfrm>
              <a:off x="1600200" y="1600200"/>
              <a:ext cx="762000" cy="1371600"/>
              <a:chOff x="1828800" y="1905000"/>
              <a:chExt cx="762000" cy="1371600"/>
            </a:xfrm>
          </p:grpSpPr>
          <p:cxnSp>
            <p:nvCxnSpPr>
              <p:cNvPr id="18" name="Straight Connector 14">
                <a:extLst>
                  <a:ext uri="{FF2B5EF4-FFF2-40B4-BE49-F238E27FC236}">
                    <a16:creationId xmlns:a16="http://schemas.microsoft.com/office/drawing/2014/main" id="{D2D26CAF-C06F-4C0C-AF08-D5C99F5BA264}"/>
                  </a:ext>
                </a:extLst>
              </p:cNvPr>
              <p:cNvCxnSpPr>
                <a:cxnSpLocks noChangeShapeType="1"/>
              </p:cNvCxnSpPr>
              <p:nvPr/>
            </p:nvCxnSpPr>
            <p:spPr bwMode="auto">
              <a:xfrm flipV="1">
                <a:off x="1828800" y="1905000"/>
                <a:ext cx="0" cy="1371600"/>
              </a:xfrm>
              <a:prstGeom prst="line">
                <a:avLst/>
              </a:prstGeom>
              <a:noFill/>
              <a:ln w="28575" algn="ctr">
                <a:solidFill>
                  <a:srgbClr val="000000"/>
                </a:solidFill>
                <a:round/>
                <a:headEnd type="none" w="sm" len="sm"/>
                <a:tailEnd type="none" w="sm" len="sm"/>
              </a:ln>
            </p:spPr>
          </p:cxnSp>
          <p:cxnSp>
            <p:nvCxnSpPr>
              <p:cNvPr id="19" name="Straight Connector 16">
                <a:extLst>
                  <a:ext uri="{FF2B5EF4-FFF2-40B4-BE49-F238E27FC236}">
                    <a16:creationId xmlns:a16="http://schemas.microsoft.com/office/drawing/2014/main" id="{67EA5BBE-15B1-4F6B-8621-EB2E8DAFFFAE}"/>
                  </a:ext>
                </a:extLst>
              </p:cNvPr>
              <p:cNvCxnSpPr>
                <a:cxnSpLocks noChangeShapeType="1"/>
              </p:cNvCxnSpPr>
              <p:nvPr/>
            </p:nvCxnSpPr>
            <p:spPr bwMode="auto">
              <a:xfrm flipH="1" flipV="1">
                <a:off x="1828800" y="1905000"/>
                <a:ext cx="762000" cy="1371600"/>
              </a:xfrm>
              <a:prstGeom prst="line">
                <a:avLst/>
              </a:prstGeom>
              <a:noFill/>
              <a:ln w="28575" algn="ctr">
                <a:solidFill>
                  <a:srgbClr val="000000"/>
                </a:solidFill>
                <a:round/>
                <a:headEnd type="none" w="sm" len="sm"/>
                <a:tailEnd type="none" w="sm" len="sm"/>
              </a:ln>
            </p:spPr>
          </p:cxnSp>
          <p:cxnSp>
            <p:nvCxnSpPr>
              <p:cNvPr id="20" name="Straight Arrow Connector 22">
                <a:extLst>
                  <a:ext uri="{FF2B5EF4-FFF2-40B4-BE49-F238E27FC236}">
                    <a16:creationId xmlns:a16="http://schemas.microsoft.com/office/drawing/2014/main" id="{3DE82AF4-8154-4170-A8E6-33DBCFAA5FFE}"/>
                  </a:ext>
                </a:extLst>
              </p:cNvPr>
              <p:cNvCxnSpPr>
                <a:cxnSpLocks noChangeShapeType="1"/>
              </p:cNvCxnSpPr>
              <p:nvPr/>
            </p:nvCxnSpPr>
            <p:spPr bwMode="auto">
              <a:xfrm flipV="1">
                <a:off x="2590800" y="1905000"/>
                <a:ext cx="0" cy="1371600"/>
              </a:xfrm>
              <a:prstGeom prst="straightConnector1">
                <a:avLst/>
              </a:prstGeom>
              <a:noFill/>
              <a:ln w="28575" algn="ctr">
                <a:solidFill>
                  <a:srgbClr val="000000"/>
                </a:solidFill>
                <a:round/>
                <a:headEnd type="none" w="sm" len="sm"/>
                <a:tailEnd type="arrow" w="med" len="med"/>
              </a:ln>
            </p:spPr>
          </p:cxnSp>
        </p:grpSp>
        <p:grpSp>
          <p:nvGrpSpPr>
            <p:cNvPr id="13" name="Group 42">
              <a:extLst>
                <a:ext uri="{FF2B5EF4-FFF2-40B4-BE49-F238E27FC236}">
                  <a16:creationId xmlns:a16="http://schemas.microsoft.com/office/drawing/2014/main" id="{A99FC87D-8ABA-4E87-93F1-31CC554A7EDA}"/>
                </a:ext>
              </a:extLst>
            </p:cNvPr>
            <p:cNvGrpSpPr>
              <a:grpSpLocks/>
            </p:cNvGrpSpPr>
            <p:nvPr/>
          </p:nvGrpSpPr>
          <p:grpSpPr bwMode="auto">
            <a:xfrm>
              <a:off x="2514600" y="1600200"/>
              <a:ext cx="762000" cy="1371600"/>
              <a:chOff x="2743200" y="1905000"/>
              <a:chExt cx="762000" cy="1371600"/>
            </a:xfrm>
          </p:grpSpPr>
          <p:cxnSp>
            <p:nvCxnSpPr>
              <p:cNvPr id="14" name="Straight Connector 19">
                <a:extLst>
                  <a:ext uri="{FF2B5EF4-FFF2-40B4-BE49-F238E27FC236}">
                    <a16:creationId xmlns:a16="http://schemas.microsoft.com/office/drawing/2014/main" id="{AC2AA3F2-7DEC-4784-9483-21D75589D4D2}"/>
                  </a:ext>
                </a:extLst>
              </p:cNvPr>
              <p:cNvCxnSpPr>
                <a:cxnSpLocks noChangeShapeType="1"/>
              </p:cNvCxnSpPr>
              <p:nvPr/>
            </p:nvCxnSpPr>
            <p:spPr bwMode="auto">
              <a:xfrm flipV="1">
                <a:off x="2743200" y="1905000"/>
                <a:ext cx="0" cy="1371600"/>
              </a:xfrm>
              <a:prstGeom prst="line">
                <a:avLst/>
              </a:prstGeom>
              <a:noFill/>
              <a:ln w="28575" algn="ctr">
                <a:solidFill>
                  <a:srgbClr val="000000"/>
                </a:solidFill>
                <a:prstDash val="lgDash"/>
                <a:round/>
                <a:headEnd type="none" w="sm" len="sm"/>
                <a:tailEnd type="none" w="sm" len="sm"/>
              </a:ln>
            </p:spPr>
          </p:cxnSp>
          <p:cxnSp>
            <p:nvCxnSpPr>
              <p:cNvPr id="15" name="Straight Connector 32">
                <a:extLst>
                  <a:ext uri="{FF2B5EF4-FFF2-40B4-BE49-F238E27FC236}">
                    <a16:creationId xmlns:a16="http://schemas.microsoft.com/office/drawing/2014/main" id="{38254FAA-A316-48F7-BEBE-A1DFF8F48414}"/>
                  </a:ext>
                </a:extLst>
              </p:cNvPr>
              <p:cNvCxnSpPr>
                <a:cxnSpLocks noChangeShapeType="1"/>
              </p:cNvCxnSpPr>
              <p:nvPr/>
            </p:nvCxnSpPr>
            <p:spPr bwMode="auto">
              <a:xfrm flipH="1">
                <a:off x="2743200" y="1905000"/>
                <a:ext cx="685800" cy="0"/>
              </a:xfrm>
              <a:prstGeom prst="line">
                <a:avLst/>
              </a:prstGeom>
              <a:noFill/>
              <a:ln w="28575" algn="ctr">
                <a:solidFill>
                  <a:srgbClr val="000000"/>
                </a:solidFill>
                <a:prstDash val="lgDash"/>
                <a:round/>
                <a:headEnd type="none" w="sm" len="sm"/>
                <a:tailEnd type="none" w="sm" len="sm"/>
              </a:ln>
            </p:spPr>
          </p:cxnSp>
          <p:cxnSp>
            <p:nvCxnSpPr>
              <p:cNvPr id="16" name="Straight Arrow Connector 35">
                <a:extLst>
                  <a:ext uri="{FF2B5EF4-FFF2-40B4-BE49-F238E27FC236}">
                    <a16:creationId xmlns:a16="http://schemas.microsoft.com/office/drawing/2014/main" id="{456EADF8-C8D2-41E2-B6AA-5FB333FD798B}"/>
                  </a:ext>
                </a:extLst>
              </p:cNvPr>
              <p:cNvCxnSpPr>
                <a:cxnSpLocks noChangeShapeType="1"/>
              </p:cNvCxnSpPr>
              <p:nvPr/>
            </p:nvCxnSpPr>
            <p:spPr bwMode="auto">
              <a:xfrm>
                <a:off x="2743200" y="3276600"/>
                <a:ext cx="762000" cy="0"/>
              </a:xfrm>
              <a:prstGeom prst="straightConnector1">
                <a:avLst/>
              </a:prstGeom>
              <a:noFill/>
              <a:ln w="28575" algn="ctr">
                <a:solidFill>
                  <a:srgbClr val="000000"/>
                </a:solidFill>
                <a:prstDash val="lgDash"/>
                <a:round/>
                <a:headEnd type="none" w="sm" len="sm"/>
                <a:tailEnd type="arrow" w="med" len="med"/>
              </a:ln>
            </p:spPr>
          </p:cxnSp>
          <p:cxnSp>
            <p:nvCxnSpPr>
              <p:cNvPr id="17" name="Straight Connector 39">
                <a:extLst>
                  <a:ext uri="{FF2B5EF4-FFF2-40B4-BE49-F238E27FC236}">
                    <a16:creationId xmlns:a16="http://schemas.microsoft.com/office/drawing/2014/main" id="{3FD2EA54-DC42-4D41-BFB7-0D9C1D9B8DCE}"/>
                  </a:ext>
                </a:extLst>
              </p:cNvPr>
              <p:cNvCxnSpPr>
                <a:cxnSpLocks noChangeShapeType="1"/>
              </p:cNvCxnSpPr>
              <p:nvPr/>
            </p:nvCxnSpPr>
            <p:spPr bwMode="auto">
              <a:xfrm flipH="1">
                <a:off x="2743200" y="2590800"/>
                <a:ext cx="685800" cy="0"/>
              </a:xfrm>
              <a:prstGeom prst="line">
                <a:avLst/>
              </a:prstGeom>
              <a:noFill/>
              <a:ln w="28575" algn="ctr">
                <a:solidFill>
                  <a:srgbClr val="000000"/>
                </a:solidFill>
                <a:prstDash val="lgDash"/>
                <a:round/>
                <a:headEnd type="none" w="sm" len="sm"/>
                <a:tailEnd type="none" w="sm" len="sm"/>
              </a:ln>
            </p:spPr>
          </p:cxnSp>
        </p:grpSp>
      </p:grpSp>
      <p:sp>
        <p:nvSpPr>
          <p:cNvPr id="21" name="Rectangle 20">
            <a:extLst>
              <a:ext uri="{FF2B5EF4-FFF2-40B4-BE49-F238E27FC236}">
                <a16:creationId xmlns:a16="http://schemas.microsoft.com/office/drawing/2014/main" id="{3B0AB9BF-176E-4F70-92B6-B3AFD24463DA}"/>
              </a:ext>
            </a:extLst>
          </p:cNvPr>
          <p:cNvSpPr/>
          <p:nvPr/>
        </p:nvSpPr>
        <p:spPr>
          <a:xfrm>
            <a:off x="4337590" y="1377465"/>
            <a:ext cx="6133730" cy="2215991"/>
          </a:xfrm>
          <a:prstGeom prst="rect">
            <a:avLst/>
          </a:prstGeom>
          <a:noFill/>
        </p:spPr>
        <p:txBody>
          <a:bodyPr wrap="none">
            <a:spAutoFit/>
          </a:bodyPr>
          <a:lstStyle/>
          <a:p>
            <a:pPr algn="ctr" defTabSz="914400" fontAlgn="base">
              <a:spcBef>
                <a:spcPct val="0"/>
              </a:spcBef>
              <a:spcAft>
                <a:spcPct val="0"/>
              </a:spcAft>
              <a:defRPr/>
            </a:pPr>
            <a:r>
              <a:rPr lang="en-US" sz="13800" b="1" dirty="0">
                <a:ln w="17780" cmpd="sng">
                  <a:solidFill>
                    <a:srgbClr val="CCCC00">
                      <a:tint val="3000"/>
                    </a:srgbClr>
                  </a:solidFill>
                  <a:prstDash val="solid"/>
                  <a:miter lim="800000"/>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effectLst>
                  <a:outerShdw blurRad="55000" dist="50800" dir="5400000" algn="tl">
                    <a:srgbClr val="000000">
                      <a:alpha val="33000"/>
                    </a:srgbClr>
                  </a:outerShdw>
                </a:effectLst>
                <a:latin typeface="Ravie" pitchFamily="82" charset="0"/>
                <a:ea typeface="ＭＳ Ｐゴシック" pitchFamily="34" charset="-128"/>
                <a:cs typeface="Arial" charset="0"/>
              </a:rPr>
              <a:t>	</a:t>
            </a:r>
            <a:r>
              <a:rPr lang="en-US" sz="12500" b="1" dirty="0">
                <a:ln w="17780" cmpd="sng">
                  <a:solidFill>
                    <a:srgbClr val="CCCC00">
                      <a:tint val="3000"/>
                    </a:srgbClr>
                  </a:solidFill>
                  <a:prstDash val="solid"/>
                  <a:miter lim="800000"/>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effectLst>
                  <a:outerShdw blurRad="55000" dist="50800" dir="5400000" algn="tl">
                    <a:srgbClr val="000000">
                      <a:alpha val="33000"/>
                    </a:srgbClr>
                  </a:outerShdw>
                </a:effectLst>
                <a:latin typeface="Ravie" pitchFamily="82" charset="0"/>
                <a:ea typeface="ＭＳ Ｐゴシック" pitchFamily="34" charset="-128"/>
                <a:cs typeface="Arial" charset="0"/>
              </a:rPr>
              <a:t>Color</a:t>
            </a:r>
          </a:p>
        </p:txBody>
      </p:sp>
      <p:sp>
        <p:nvSpPr>
          <p:cNvPr id="22" name="Rectangle 21">
            <a:extLst>
              <a:ext uri="{FF2B5EF4-FFF2-40B4-BE49-F238E27FC236}">
                <a16:creationId xmlns:a16="http://schemas.microsoft.com/office/drawing/2014/main" id="{1F134F3B-ECE3-41A5-9385-756348F71ED0}"/>
              </a:ext>
            </a:extLst>
          </p:cNvPr>
          <p:cNvSpPr/>
          <p:nvPr/>
        </p:nvSpPr>
        <p:spPr>
          <a:xfrm>
            <a:off x="1365160" y="3412592"/>
            <a:ext cx="9360255" cy="1323439"/>
          </a:xfrm>
          <a:prstGeom prst="rect">
            <a:avLst/>
          </a:prstGeom>
          <a:noFill/>
        </p:spPr>
        <p:txBody>
          <a:bodyPr wrap="none">
            <a:spAutoFit/>
          </a:bodyPr>
          <a:lstStyle/>
          <a:p>
            <a:pPr algn="ctr" defTabSz="914400" fontAlgn="base">
              <a:spcBef>
                <a:spcPct val="0"/>
              </a:spcBef>
              <a:spcAft>
                <a:spcPct val="0"/>
              </a:spcAft>
              <a:defRPr/>
            </a:pPr>
            <a:r>
              <a:rPr lang="en-US" sz="8000" b="1" dirty="0">
                <a:ln w="12700">
                  <a:solidFill>
                    <a:srgbClr val="663300"/>
                  </a:solidFill>
                </a:ln>
                <a:blipFill>
                  <a:blip r:embed="rId2"/>
                  <a:tile tx="0" ty="0" sx="100000" sy="100000" flip="none" algn="tl"/>
                </a:blipFill>
                <a:effectLst>
                  <a:innerShdw blurRad="69850" dist="43180" dir="5400000">
                    <a:srgbClr val="000000">
                      <a:alpha val="65000"/>
                    </a:srgbClr>
                  </a:innerShdw>
                </a:effectLst>
                <a:latin typeface="Goudy Stout" pitchFamily="18" charset="0"/>
                <a:ea typeface="ＭＳ Ｐゴシック" pitchFamily="34" charset="-128"/>
                <a:cs typeface="Arial" charset="0"/>
              </a:rPr>
              <a:t>TEXTURE</a:t>
            </a:r>
          </a:p>
        </p:txBody>
      </p:sp>
      <p:sp>
        <p:nvSpPr>
          <p:cNvPr id="23" name="Rectangle 22">
            <a:extLst>
              <a:ext uri="{FF2B5EF4-FFF2-40B4-BE49-F238E27FC236}">
                <a16:creationId xmlns:a16="http://schemas.microsoft.com/office/drawing/2014/main" id="{9A7FBF17-6E30-48CB-B288-623BF606687F}"/>
              </a:ext>
            </a:extLst>
          </p:cNvPr>
          <p:cNvSpPr/>
          <p:nvPr/>
        </p:nvSpPr>
        <p:spPr>
          <a:xfrm>
            <a:off x="1212949" y="4435852"/>
            <a:ext cx="4583306" cy="2246769"/>
          </a:xfrm>
          <a:prstGeom prst="rect">
            <a:avLst/>
          </a:prstGeom>
          <a:noFill/>
        </p:spPr>
        <p:txBody>
          <a:bodyPr wrap="none">
            <a:spAutoFit/>
          </a:bodyPr>
          <a:lstStyle/>
          <a:p>
            <a:pPr algn="ctr" defTabSz="914400" fontAlgn="base">
              <a:spcBef>
                <a:spcPct val="0"/>
              </a:spcBef>
              <a:spcAft>
                <a:spcPct val="0"/>
              </a:spcAft>
              <a:defRPr/>
            </a:pPr>
            <a:r>
              <a:rPr lang="en-US" sz="14000" b="1" dirty="0">
                <a:ln w="17780" cmpd="sng">
                  <a:solidFill>
                    <a:srgbClr val="FFFFFF"/>
                  </a:solidFill>
                  <a:prstDash val="solid"/>
                  <a:miter lim="800000"/>
                </a:ln>
                <a:gradFill rotWithShape="1">
                  <a:gsLst>
                    <a:gs pos="50000">
                      <a:srgbClr val="000000"/>
                    </a:gs>
                    <a:gs pos="7000">
                      <a:srgbClr val="000000"/>
                    </a:gs>
                    <a:gs pos="21001">
                      <a:srgbClr val="FFFFFF"/>
                    </a:gs>
                    <a:gs pos="63000">
                      <a:srgbClr val="FFFFFF"/>
                    </a:gs>
                    <a:gs pos="0">
                      <a:srgbClr val="FFFFFF"/>
                    </a:gs>
                    <a:gs pos="27000">
                      <a:srgbClr val="000000"/>
                    </a:gs>
                    <a:gs pos="69000">
                      <a:srgbClr val="292929"/>
                    </a:gs>
                    <a:gs pos="82001">
                      <a:srgbClr val="777777"/>
                    </a:gs>
                    <a:gs pos="38000">
                      <a:srgbClr val="EAEAEA"/>
                    </a:gs>
                  </a:gsLst>
                  <a:lin ang="5400000" scaled="0"/>
                </a:gradFill>
                <a:effectLst>
                  <a:outerShdw blurRad="38100" dist="50800" dir="3360000" algn="tl">
                    <a:srgbClr val="000000"/>
                  </a:outerShdw>
                </a:effectLst>
                <a:latin typeface="Harlow Solid Italic" pitchFamily="82" charset="0"/>
                <a:ea typeface="ＭＳ Ｐゴシック" pitchFamily="34" charset="-128"/>
                <a:cs typeface="Arial" charset="0"/>
              </a:rPr>
              <a:t>Value</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Line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path of a moving point</a:t>
            </a:r>
          </a:p>
          <a:p>
            <a:pPr lvl="1"/>
            <a:r>
              <a:rPr lang="en-US" dirty="0"/>
              <a:t>It  is longer than it is wide</a:t>
            </a:r>
          </a:p>
          <a:p>
            <a:pPr lvl="1"/>
            <a:r>
              <a:rPr lang="en-US" dirty="0"/>
              <a:t>Refers to various types of mark making</a:t>
            </a:r>
          </a:p>
          <a:p>
            <a:pPr lvl="1"/>
            <a:r>
              <a:rPr lang="en-US" dirty="0"/>
              <a:t>May not be continuous or physically connected</a:t>
            </a:r>
          </a:p>
          <a:p>
            <a:pPr lvl="1"/>
            <a:r>
              <a:rPr lang="en-US" dirty="0"/>
              <a:t>Can be actual or implied</a:t>
            </a:r>
          </a:p>
          <a:p>
            <a:pPr lvl="1"/>
            <a:endParaRPr lang="en-US" dirty="0"/>
          </a:p>
        </p:txBody>
      </p:sp>
      <p:pic>
        <p:nvPicPr>
          <p:cNvPr id="4" name="Picture 3">
            <a:extLst>
              <a:ext uri="{FF2B5EF4-FFF2-40B4-BE49-F238E27FC236}">
                <a16:creationId xmlns:a16="http://schemas.microsoft.com/office/drawing/2014/main" id="{75EE4C21-F155-4499-B714-E62286C713DA}"/>
              </a:ext>
            </a:extLst>
          </p:cNvPr>
          <p:cNvPicPr>
            <a:picLocks noChangeAspect="1"/>
          </p:cNvPicPr>
          <p:nvPr/>
        </p:nvPicPr>
        <p:blipFill>
          <a:blip r:embed="rId2"/>
          <a:stretch>
            <a:fillRect/>
          </a:stretch>
        </p:blipFill>
        <p:spPr>
          <a:xfrm>
            <a:off x="9280334" y="1692286"/>
            <a:ext cx="1341236" cy="3328704"/>
          </a:xfrm>
          <a:prstGeom prst="rect">
            <a:avLst/>
          </a:prstGeom>
        </p:spPr>
      </p:pic>
      <p:pic>
        <p:nvPicPr>
          <p:cNvPr id="5" name="Picture 4">
            <a:extLst>
              <a:ext uri="{FF2B5EF4-FFF2-40B4-BE49-F238E27FC236}">
                <a16:creationId xmlns:a16="http://schemas.microsoft.com/office/drawing/2014/main" id="{D337B7A7-5B54-4141-8B2B-0DC8BCA79D0E}"/>
              </a:ext>
            </a:extLst>
          </p:cNvPr>
          <p:cNvPicPr>
            <a:picLocks noChangeAspect="1"/>
          </p:cNvPicPr>
          <p:nvPr/>
        </p:nvPicPr>
        <p:blipFill>
          <a:blip r:embed="rId3"/>
          <a:stretch>
            <a:fillRect/>
          </a:stretch>
        </p:blipFill>
        <p:spPr>
          <a:xfrm>
            <a:off x="3010752" y="1052974"/>
            <a:ext cx="7907197" cy="542591"/>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Shape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 area of two-dimensional space</a:t>
            </a:r>
          </a:p>
          <a:p>
            <a:pPr lvl="1"/>
            <a:r>
              <a:rPr lang="en-US" dirty="0"/>
              <a:t>Defined by edges or lines</a:t>
            </a:r>
          </a:p>
          <a:p>
            <a:pPr lvl="1"/>
            <a:r>
              <a:rPr lang="en-US" dirty="0"/>
              <a:t>Can be geometric or organic</a:t>
            </a:r>
          </a:p>
          <a:p>
            <a:pPr lvl="1"/>
            <a:endParaRPr lang="en-US" dirty="0"/>
          </a:p>
        </p:txBody>
      </p:sp>
      <p:pic>
        <p:nvPicPr>
          <p:cNvPr id="5" name="Picture 3" descr="C:\Users\Owner\AppData\Local\Microsoft\Windows\Temporary Internet Files\Content.IE5\GVUFU0G5\MP900406652[1].jpg">
            <a:extLst>
              <a:ext uri="{FF2B5EF4-FFF2-40B4-BE49-F238E27FC236}">
                <a16:creationId xmlns:a16="http://schemas.microsoft.com/office/drawing/2014/main" id="{DEAC3BCA-E697-4E6C-AC9E-14F48691344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02806" y="3948852"/>
            <a:ext cx="3130902" cy="2086505"/>
          </a:xfrm>
          <a:prstGeom prst="rect">
            <a:avLst/>
          </a:prstGeom>
          <a:noFill/>
          <a:ln w="9525">
            <a:noFill/>
            <a:miter lim="800000"/>
            <a:headEnd/>
            <a:tailEnd/>
          </a:ln>
        </p:spPr>
      </p:pic>
      <p:pic>
        <p:nvPicPr>
          <p:cNvPr id="6" name="Picture 6" descr="C:\Users\Owner\AppData\Local\Microsoft\Windows\Temporary Internet Files\Content.IE5\PG3VXYLT\MP900178701[1].jpg">
            <a:extLst>
              <a:ext uri="{FF2B5EF4-FFF2-40B4-BE49-F238E27FC236}">
                <a16:creationId xmlns:a16="http://schemas.microsoft.com/office/drawing/2014/main" id="{479D9200-3025-4135-8A3B-C09C5D428D2F}"/>
              </a:ext>
            </a:extLst>
          </p:cNvPr>
          <p:cNvPicPr>
            <a:picLocks noChangeAspect="1" noChangeArrowheads="1"/>
          </p:cNvPicPr>
          <p:nvPr/>
        </p:nvPicPr>
        <p:blipFill>
          <a:blip r:embed="rId3" cstate="email">
            <a:duotone>
              <a:prstClr val="black"/>
              <a:srgbClr val="D9C3A5">
                <a:tint val="50000"/>
                <a:satMod val="180000"/>
              </a:srgbClr>
            </a:duotone>
            <a:extLst>
              <a:ext uri="{28A0092B-C50C-407E-A947-70E740481C1C}">
                <a14:useLocalDpi xmlns:a14="http://schemas.microsoft.com/office/drawing/2010/main"/>
              </a:ext>
            </a:extLst>
          </a:blip>
          <a:srcRect/>
          <a:stretch>
            <a:fillRect/>
          </a:stretch>
        </p:blipFill>
        <p:spPr bwMode="auto">
          <a:xfrm>
            <a:off x="7195850" y="3948852"/>
            <a:ext cx="3793804" cy="2160591"/>
          </a:xfrm>
          <a:prstGeom prst="rect">
            <a:avLst/>
          </a:prstGeom>
          <a:noFill/>
          <a:extLst/>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Primary</a:t>
            </a:r>
          </a:p>
          <a:p>
            <a:pPr lvl="1"/>
            <a:r>
              <a:rPr lang="en-US" dirty="0"/>
              <a:t>Secondary</a:t>
            </a:r>
          </a:p>
          <a:p>
            <a:pPr lvl="1"/>
            <a:r>
              <a:rPr lang="en-US" dirty="0"/>
              <a:t>Tertiary</a:t>
            </a:r>
          </a:p>
          <a:p>
            <a:pPr lvl="1"/>
            <a:r>
              <a:rPr lang="en-US" dirty="0"/>
              <a:t>Cool</a:t>
            </a:r>
          </a:p>
          <a:p>
            <a:pPr lvl="1"/>
            <a:r>
              <a:rPr lang="en-US" dirty="0"/>
              <a:t>Warm</a:t>
            </a:r>
          </a:p>
          <a:p>
            <a:pPr lvl="1"/>
            <a:r>
              <a:rPr lang="en-US" dirty="0"/>
              <a:t>Complementary</a:t>
            </a:r>
          </a:p>
          <a:p>
            <a:pPr lvl="1"/>
            <a:r>
              <a:rPr lang="en-US" dirty="0"/>
              <a:t>Analogous</a:t>
            </a:r>
          </a:p>
          <a:p>
            <a:pPr lvl="1"/>
            <a:endParaRPr lang="en-US" dirty="0"/>
          </a:p>
        </p:txBody>
      </p:sp>
      <p:pic>
        <p:nvPicPr>
          <p:cNvPr id="4" name="Picture 3">
            <a:extLst>
              <a:ext uri="{FF2B5EF4-FFF2-40B4-BE49-F238E27FC236}">
                <a16:creationId xmlns:a16="http://schemas.microsoft.com/office/drawing/2014/main" id="{BB50339D-9FB3-4855-A74A-8BD579879DC7}"/>
              </a:ext>
            </a:extLst>
          </p:cNvPr>
          <p:cNvPicPr>
            <a:picLocks noChangeAspect="1"/>
          </p:cNvPicPr>
          <p:nvPr/>
        </p:nvPicPr>
        <p:blipFill>
          <a:blip r:embed="rId2"/>
          <a:stretch>
            <a:fillRect/>
          </a:stretch>
        </p:blipFill>
        <p:spPr>
          <a:xfrm>
            <a:off x="6685492" y="1901930"/>
            <a:ext cx="3713209" cy="3771298"/>
          </a:xfrm>
          <a:prstGeom prst="rect">
            <a:avLst/>
          </a:prstGeom>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quality of a surface</a:t>
            </a:r>
          </a:p>
          <a:p>
            <a:pPr lvl="1"/>
            <a:r>
              <a:rPr lang="en-US" dirty="0"/>
              <a:t>Can be actual</a:t>
            </a:r>
          </a:p>
          <a:p>
            <a:pPr lvl="1"/>
            <a:r>
              <a:rPr lang="en-US" dirty="0"/>
              <a:t>Can be implied</a:t>
            </a:r>
          </a:p>
          <a:p>
            <a:pPr lvl="1"/>
            <a:endParaRPr lang="en-US" dirty="0"/>
          </a:p>
        </p:txBody>
      </p:sp>
      <p:pic>
        <p:nvPicPr>
          <p:cNvPr id="4" name="Picture 7" descr="IMG_0005.JPG">
            <a:extLst>
              <a:ext uri="{FF2B5EF4-FFF2-40B4-BE49-F238E27FC236}">
                <a16:creationId xmlns:a16="http://schemas.microsoft.com/office/drawing/2014/main" id="{8072D44F-0DD6-4B7C-AB89-A35574A8EBD1}"/>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363361" y="2189914"/>
            <a:ext cx="2133600" cy="1692275"/>
          </a:xfrm>
          <a:prstGeom prst="rect">
            <a:avLst/>
          </a:prstGeom>
          <a:noFill/>
          <a:ln w="9525">
            <a:noFill/>
            <a:miter lim="800000"/>
            <a:headEnd/>
            <a:tailEnd/>
          </a:ln>
        </p:spPr>
      </p:pic>
      <p:pic>
        <p:nvPicPr>
          <p:cNvPr id="5" name="Picture 10" descr="Chelsea-Bridal-Unedited-116.jpg">
            <a:extLst>
              <a:ext uri="{FF2B5EF4-FFF2-40B4-BE49-F238E27FC236}">
                <a16:creationId xmlns:a16="http://schemas.microsoft.com/office/drawing/2014/main" id="{A741F8B4-C868-4C48-8F86-9FB3FBC0FC88}"/>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70059" y="3396049"/>
            <a:ext cx="2362200" cy="2895600"/>
          </a:xfrm>
          <a:prstGeom prst="rect">
            <a:avLst/>
          </a:prstGeom>
          <a:noFill/>
          <a:ln w="9525">
            <a:noFill/>
            <a:miter lim="800000"/>
            <a:headEnd/>
            <a:tailEnd/>
          </a:ln>
        </p:spPr>
      </p:pic>
      <p:sp>
        <p:nvSpPr>
          <p:cNvPr id="6" name="Rectangle 15">
            <a:extLst>
              <a:ext uri="{FF2B5EF4-FFF2-40B4-BE49-F238E27FC236}">
                <a16:creationId xmlns:a16="http://schemas.microsoft.com/office/drawing/2014/main" id="{6D20B84A-B7EB-43FE-BFAD-890830C162E1}"/>
              </a:ext>
            </a:extLst>
          </p:cNvPr>
          <p:cNvSpPr>
            <a:spLocks noChangeArrowheads="1"/>
          </p:cNvSpPr>
          <p:nvPr/>
        </p:nvSpPr>
        <p:spPr bwMode="auto">
          <a:xfrm>
            <a:off x="5985047" y="2233224"/>
            <a:ext cx="1295400" cy="990600"/>
          </a:xfrm>
          <a:prstGeom prst="rect">
            <a:avLst/>
          </a:prstGeom>
          <a:blipFill dpi="0" rotWithShape="1">
            <a:blip r:embed="rId4"/>
            <a:srcRect/>
            <a:tile tx="0" ty="0" sx="100000" sy="100000" flip="none" algn="tl"/>
          </a:blipFill>
          <a:ln w="12700" algn="ctr">
            <a:solidFill>
              <a:srgbClr val="663300"/>
            </a:solidFill>
            <a:round/>
            <a:headEnd type="none" w="sm" len="sm"/>
            <a:tailEnd type="none" w="sm" len="sm"/>
          </a:ln>
        </p:spPr>
        <p:txBody>
          <a:bodyPr/>
          <a:lstStyle/>
          <a:p>
            <a:pPr defTabSz="914400" fontAlgn="base">
              <a:spcBef>
                <a:spcPct val="0"/>
              </a:spcBef>
              <a:spcAft>
                <a:spcPct val="0"/>
              </a:spcAft>
            </a:pPr>
            <a:endParaRPr lang="en-US">
              <a:solidFill>
                <a:srgbClr val="000066"/>
              </a:solidFill>
              <a:latin typeface="Arial" charset="0"/>
              <a:ea typeface="ＭＳ Ｐゴシック" pitchFamily="34" charset="-128"/>
              <a:cs typeface="Arial" charset="0"/>
            </a:endParaRPr>
          </a:p>
        </p:txBody>
      </p:sp>
      <p:pic>
        <p:nvPicPr>
          <p:cNvPr id="7" name="Picture 6">
            <a:extLst>
              <a:ext uri="{FF2B5EF4-FFF2-40B4-BE49-F238E27FC236}">
                <a16:creationId xmlns:a16="http://schemas.microsoft.com/office/drawing/2014/main" id="{EF416CFD-90CC-496D-8169-F0F6FC0CD08E}"/>
              </a:ext>
            </a:extLst>
          </p:cNvPr>
          <p:cNvPicPr>
            <a:picLocks noChangeAspect="1"/>
          </p:cNvPicPr>
          <p:nvPr/>
        </p:nvPicPr>
        <p:blipFill>
          <a:blip r:embed="rId5"/>
          <a:stretch>
            <a:fillRect/>
          </a:stretch>
        </p:blipFill>
        <p:spPr>
          <a:xfrm>
            <a:off x="8668002" y="4514772"/>
            <a:ext cx="1828959" cy="1639966"/>
          </a:xfrm>
          <a:prstGeom prst="rect">
            <a:avLst/>
          </a:prstGeom>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Value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Refers to relative lightness or darkness of a color</a:t>
            </a:r>
          </a:p>
          <a:p>
            <a:pPr lvl="1"/>
            <a:r>
              <a:rPr lang="en-US" dirty="0"/>
              <a:t>Black, white, and all shades of grey in between</a:t>
            </a:r>
          </a:p>
          <a:p>
            <a:pPr lvl="1"/>
            <a:r>
              <a:rPr lang="en-US" dirty="0"/>
              <a:t>Tints, Tones, Shades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terms/"/>
    <ds:schemaRef ds:uri="http://schemas.microsoft.com/office/2006/metadata/properties"/>
    <ds:schemaRef ds:uri="http://purl.org/dc/elements/1.1/"/>
    <ds:schemaRef ds:uri="http://schemas.openxmlformats.org/package/2006/metadata/core-properties"/>
    <ds:schemaRef ds:uri="http://schemas.microsoft.com/sharepoint/v3"/>
    <ds:schemaRef ds:uri="http://schemas.microsoft.com/office/infopath/2007/PartnerControls"/>
    <ds:schemaRef ds:uri="05d88611-e516-4d1a-b12e-39107e78b3d0"/>
    <ds:schemaRef ds:uri="56ea17bb-c96d-4826-b465-01eec0dd23d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151</TotalTime>
  <Words>107</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ＭＳ Ｐゴシック</vt:lpstr>
      <vt:lpstr>.AppleSystemUIFont</vt:lpstr>
      <vt:lpstr>Arial</vt:lpstr>
      <vt:lpstr>Calibri</vt:lpstr>
      <vt:lpstr>Goudy Stout</vt:lpstr>
      <vt:lpstr>Harlow Solid Italic</vt:lpstr>
      <vt:lpstr>Open Sans</vt:lpstr>
      <vt:lpstr>Open Sans SemiBold</vt:lpstr>
      <vt:lpstr>Ravie</vt:lpstr>
      <vt:lpstr>2_Office Theme</vt:lpstr>
      <vt:lpstr>3_Office Theme</vt:lpstr>
      <vt:lpstr>PowerPoint Presentation</vt:lpstr>
      <vt:lpstr>PowerPoint Presentation</vt:lpstr>
      <vt:lpstr>Elements of Art </vt:lpstr>
      <vt:lpstr>Line</vt:lpstr>
      <vt:lpstr>Shape</vt:lpstr>
      <vt:lpstr>Color</vt:lpstr>
      <vt:lpstr>Texture</vt:lpstr>
      <vt:lpstr>Value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2017-07-20T19:19:02Z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