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4"/>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Principles of Architecture &amp; Construction</a:t>
            </a:r>
          </a:p>
          <a:p>
            <a:pPr lvl="1"/>
            <a:r>
              <a:rPr lang="en-US" dirty="0"/>
              <a:t>How much is this house?</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Are an explicit set of requirements to be satisfied by a material, product, or service.  Also known as “specs”</a:t>
            </a:r>
          </a:p>
          <a:p>
            <a:pPr lvl="1"/>
            <a:r>
              <a:rPr lang="en-US" dirty="0"/>
              <a:t>Usually the architect has a certain vision for a home and along with the CD’s, the specs will help to satisfy this vision</a:t>
            </a:r>
          </a:p>
          <a:p>
            <a:pPr lvl="1"/>
            <a:r>
              <a:rPr lang="en-US" dirty="0"/>
              <a:t>Specs are written in a certain format and usually have alternative materials listed in case the first choice cannot be obtained </a:t>
            </a:r>
          </a:p>
          <a:p>
            <a:pPr lvl="1"/>
            <a:endParaRPr lang="en-US" dirty="0"/>
          </a:p>
        </p:txBody>
      </p:sp>
      <p:pic>
        <p:nvPicPr>
          <p:cNvPr id="4" name="Picture 3">
            <a:extLst>
              <a:ext uri="{FF2B5EF4-FFF2-40B4-BE49-F238E27FC236}">
                <a16:creationId xmlns:a16="http://schemas.microsoft.com/office/drawing/2014/main" id="{1235DE6C-E410-4582-83F8-1AA3C582B151}"/>
              </a:ext>
            </a:extLst>
          </p:cNvPr>
          <p:cNvPicPr>
            <a:picLocks noChangeAspect="1"/>
          </p:cNvPicPr>
          <p:nvPr/>
        </p:nvPicPr>
        <p:blipFill>
          <a:blip r:embed="rId2"/>
          <a:stretch>
            <a:fillRect/>
          </a:stretch>
        </p:blipFill>
        <p:spPr>
          <a:xfrm>
            <a:off x="9490019" y="3787579"/>
            <a:ext cx="2306395" cy="2306395"/>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Materials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232217" cy="4734318"/>
          </a:xfrm>
        </p:spPr>
        <p:txBody>
          <a:bodyPr/>
          <a:lstStyle/>
          <a:p>
            <a:pPr lvl="1"/>
            <a:r>
              <a:rPr lang="en-US" dirty="0"/>
              <a:t>Are things needed for doing or making something</a:t>
            </a:r>
          </a:p>
          <a:p>
            <a:pPr lvl="1"/>
            <a:r>
              <a:rPr lang="en-US" dirty="0"/>
              <a:t>After materials are determined from the CDs and specs, they can be listed out using a certain form</a:t>
            </a:r>
          </a:p>
          <a:p>
            <a:pPr lvl="1"/>
            <a:r>
              <a:rPr lang="en-US" dirty="0"/>
              <a:t>The cost of certain materials can vary depending on time of year, economy, location, supply, etc.</a:t>
            </a:r>
          </a:p>
          <a:p>
            <a:pPr lvl="1"/>
            <a:r>
              <a:rPr lang="en-US" dirty="0"/>
              <a:t>This can become the most involved part of this process and the most difficult</a:t>
            </a:r>
          </a:p>
          <a:p>
            <a:pPr lvl="1"/>
            <a:r>
              <a:rPr lang="en-US" dirty="0"/>
              <a:t>With experience you can learn the types of things to be wary of in estimating</a:t>
            </a:r>
          </a:p>
          <a:p>
            <a:pPr lvl="1"/>
            <a:endParaRPr lang="en-US" dirty="0"/>
          </a:p>
        </p:txBody>
      </p:sp>
      <p:pic>
        <p:nvPicPr>
          <p:cNvPr id="4" name="Picture 3">
            <a:extLst>
              <a:ext uri="{FF2B5EF4-FFF2-40B4-BE49-F238E27FC236}">
                <a16:creationId xmlns:a16="http://schemas.microsoft.com/office/drawing/2014/main" id="{6BD9ADD5-CB6E-4175-BD91-F8E405922344}"/>
              </a:ext>
            </a:extLst>
          </p:cNvPr>
          <p:cNvPicPr>
            <a:picLocks noChangeAspect="1"/>
          </p:cNvPicPr>
          <p:nvPr/>
        </p:nvPicPr>
        <p:blipFill>
          <a:blip r:embed="rId2"/>
          <a:stretch>
            <a:fillRect/>
          </a:stretch>
        </p:blipFill>
        <p:spPr>
          <a:xfrm>
            <a:off x="10006757" y="4032570"/>
            <a:ext cx="2185243" cy="2185243"/>
          </a:xfrm>
          <a:prstGeom prst="rect">
            <a:avLst/>
          </a:prstGeom>
        </p:spPr>
      </p:pic>
    </p:spTree>
    <p:extLst>
      <p:ext uri="{BB962C8B-B14F-4D97-AF65-F5344CB8AC3E}">
        <p14:creationId xmlns:p14="http://schemas.microsoft.com/office/powerpoint/2010/main" val="269311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Labor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0059452" cy="4734318"/>
          </a:xfrm>
        </p:spPr>
        <p:txBody>
          <a:bodyPr/>
          <a:lstStyle/>
          <a:p>
            <a:pPr lvl="1"/>
            <a:r>
              <a:rPr lang="en-US" dirty="0"/>
              <a:t>Is productive work, especially physical work done for wages</a:t>
            </a:r>
          </a:p>
          <a:p>
            <a:pPr lvl="1"/>
            <a:r>
              <a:rPr lang="en-US" dirty="0"/>
              <a:t>Labor costs can vary depending on time of year, economy, and the type of work needed</a:t>
            </a:r>
          </a:p>
          <a:p>
            <a:pPr lvl="1"/>
            <a:r>
              <a:rPr lang="en-US" dirty="0"/>
              <a:t>Sometimes, the home may call for a very specific type of labor; this can significantly raise the cost</a:t>
            </a:r>
          </a:p>
          <a:p>
            <a:pPr lvl="1"/>
            <a:r>
              <a:rPr lang="en-US" dirty="0"/>
              <a:t>Truly skilled labor can be hard to find and can be expensive</a:t>
            </a:r>
          </a:p>
          <a:p>
            <a:pPr lvl="1"/>
            <a:r>
              <a:rPr lang="en-US" dirty="0"/>
              <a:t>This is a very important factor to be considered in an accurate estimate</a:t>
            </a:r>
          </a:p>
          <a:p>
            <a:pPr lvl="1"/>
            <a:endParaRPr lang="en-US" dirty="0"/>
          </a:p>
        </p:txBody>
      </p:sp>
      <p:pic>
        <p:nvPicPr>
          <p:cNvPr id="4" name="Picture 3">
            <a:extLst>
              <a:ext uri="{FF2B5EF4-FFF2-40B4-BE49-F238E27FC236}">
                <a16:creationId xmlns:a16="http://schemas.microsoft.com/office/drawing/2014/main" id="{05707E7D-88BB-41BF-ADC0-5B18579E6A37}"/>
              </a:ext>
            </a:extLst>
          </p:cNvPr>
          <p:cNvPicPr>
            <a:picLocks noChangeAspect="1"/>
          </p:cNvPicPr>
          <p:nvPr/>
        </p:nvPicPr>
        <p:blipFill>
          <a:blip r:embed="rId2"/>
          <a:stretch>
            <a:fillRect/>
          </a:stretch>
        </p:blipFill>
        <p:spPr>
          <a:xfrm>
            <a:off x="10156617" y="4052424"/>
            <a:ext cx="1670449" cy="1792379"/>
          </a:xfrm>
          <a:prstGeom prst="rect">
            <a:avLst/>
          </a:prstGeom>
        </p:spPr>
      </p:pic>
    </p:spTree>
    <p:extLst>
      <p:ext uri="{BB962C8B-B14F-4D97-AF65-F5344CB8AC3E}">
        <p14:creationId xmlns:p14="http://schemas.microsoft.com/office/powerpoint/2010/main" val="191020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Permits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146697" cy="4734318"/>
          </a:xfrm>
        </p:spPr>
        <p:txBody>
          <a:bodyPr/>
          <a:lstStyle/>
          <a:p>
            <a:pPr lvl="1"/>
            <a:r>
              <a:rPr lang="en-US" dirty="0"/>
              <a:t>A legal document giving official permission to do something </a:t>
            </a:r>
          </a:p>
          <a:p>
            <a:pPr lvl="1"/>
            <a:r>
              <a:rPr lang="en-US" dirty="0"/>
              <a:t>These are usually issued by the city or county where the home is being built</a:t>
            </a:r>
          </a:p>
          <a:p>
            <a:pPr lvl="1"/>
            <a:r>
              <a:rPr lang="en-US" dirty="0"/>
              <a:t>There are various types of permits for various types of work</a:t>
            </a:r>
          </a:p>
          <a:p>
            <a:pPr lvl="1"/>
            <a:r>
              <a:rPr lang="en-US" dirty="0"/>
              <a:t>Permits vary greatly from city to city and county to county</a:t>
            </a:r>
          </a:p>
          <a:p>
            <a:pPr lvl="1"/>
            <a:r>
              <a:rPr lang="en-US" dirty="0"/>
              <a:t>Most permits are fairly affordable (under $400) but depending on the type of work needed can rise in cost</a:t>
            </a:r>
          </a:p>
          <a:p>
            <a:pPr lvl="1"/>
            <a:r>
              <a:rPr lang="en-US" dirty="0"/>
              <a:t>This is an issue that has to be researched for the area where the home is to be built</a:t>
            </a:r>
          </a:p>
          <a:p>
            <a:pPr lvl="1"/>
            <a:endParaRPr lang="en-US" dirty="0"/>
          </a:p>
        </p:txBody>
      </p:sp>
      <p:pic>
        <p:nvPicPr>
          <p:cNvPr id="4" name="Picture 3">
            <a:extLst>
              <a:ext uri="{FF2B5EF4-FFF2-40B4-BE49-F238E27FC236}">
                <a16:creationId xmlns:a16="http://schemas.microsoft.com/office/drawing/2014/main" id="{14638A74-1BE7-43CF-97DC-5E281CFB020A}"/>
              </a:ext>
            </a:extLst>
          </p:cNvPr>
          <p:cNvPicPr>
            <a:picLocks noChangeAspect="1"/>
          </p:cNvPicPr>
          <p:nvPr/>
        </p:nvPicPr>
        <p:blipFill>
          <a:blip r:embed="rId2"/>
          <a:stretch>
            <a:fillRect/>
          </a:stretch>
        </p:blipFill>
        <p:spPr>
          <a:xfrm>
            <a:off x="10152069" y="4162548"/>
            <a:ext cx="1676545" cy="1676545"/>
          </a:xfrm>
          <a:prstGeom prst="rect">
            <a:avLst/>
          </a:prstGeom>
        </p:spPr>
      </p:pic>
    </p:spTree>
    <p:extLst>
      <p:ext uri="{BB962C8B-B14F-4D97-AF65-F5344CB8AC3E}">
        <p14:creationId xmlns:p14="http://schemas.microsoft.com/office/powerpoint/2010/main" val="1864023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Insurance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186168" cy="4734318"/>
          </a:xfrm>
        </p:spPr>
        <p:txBody>
          <a:bodyPr/>
          <a:lstStyle/>
          <a:p>
            <a:pPr lvl="1"/>
            <a:r>
              <a:rPr lang="en-US" dirty="0"/>
              <a:t>This is a promise of reimbursement in the case of loss; paid to people or companies so concerned about hazards that they have made prepayments to an entity</a:t>
            </a:r>
          </a:p>
          <a:p>
            <a:pPr lvl="1"/>
            <a:r>
              <a:rPr lang="en-US" dirty="0"/>
              <a:t>Some builders require a certain level of insurance coverage. This can raise the cost</a:t>
            </a:r>
          </a:p>
          <a:p>
            <a:pPr lvl="1"/>
            <a:r>
              <a:rPr lang="en-US" dirty="0"/>
              <a:t>Again, depending on the type of work, location, needs of the home, these can all raise this cost of construction</a:t>
            </a:r>
          </a:p>
          <a:p>
            <a:pPr lvl="1"/>
            <a:endParaRPr lang="en-US" dirty="0"/>
          </a:p>
        </p:txBody>
      </p:sp>
      <p:pic>
        <p:nvPicPr>
          <p:cNvPr id="4" name="Picture 3">
            <a:extLst>
              <a:ext uri="{FF2B5EF4-FFF2-40B4-BE49-F238E27FC236}">
                <a16:creationId xmlns:a16="http://schemas.microsoft.com/office/drawing/2014/main" id="{500C70B8-6911-4148-BC35-9F5919C02D41}"/>
              </a:ext>
            </a:extLst>
          </p:cNvPr>
          <p:cNvPicPr>
            <a:picLocks noChangeAspect="1"/>
          </p:cNvPicPr>
          <p:nvPr/>
        </p:nvPicPr>
        <p:blipFill>
          <a:blip r:embed="rId2"/>
          <a:stretch>
            <a:fillRect/>
          </a:stretch>
        </p:blipFill>
        <p:spPr>
          <a:xfrm>
            <a:off x="9637381" y="4417921"/>
            <a:ext cx="2033498" cy="1736817"/>
          </a:xfrm>
          <a:prstGeom prst="rect">
            <a:avLst/>
          </a:prstGeom>
        </p:spPr>
      </p:pic>
    </p:spTree>
    <p:extLst>
      <p:ext uri="{BB962C8B-B14F-4D97-AF65-F5344CB8AC3E}">
        <p14:creationId xmlns:p14="http://schemas.microsoft.com/office/powerpoint/2010/main" val="1512641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Final Costs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After all these factors are considered and added up, then you can develop a more accurate estimate for the home</a:t>
            </a:r>
          </a:p>
          <a:p>
            <a:pPr lvl="1"/>
            <a:r>
              <a:rPr lang="en-US" dirty="0"/>
              <a:t>You can see that there is a lot more work involved for this type of process</a:t>
            </a:r>
          </a:p>
          <a:p>
            <a:pPr lvl="1"/>
            <a:r>
              <a:rPr lang="en-US" dirty="0"/>
              <a:t>There are people who are experts in this area</a:t>
            </a:r>
          </a:p>
          <a:p>
            <a:pPr lvl="1"/>
            <a:r>
              <a:rPr lang="en-US" dirty="0"/>
              <a:t>Either method used, these are good tools to know and become familiar with in this field</a:t>
            </a:r>
          </a:p>
          <a:p>
            <a:pPr lvl="1"/>
            <a:endParaRPr lang="en-US" dirty="0"/>
          </a:p>
        </p:txBody>
      </p:sp>
      <p:pic>
        <p:nvPicPr>
          <p:cNvPr id="4" name="Picture 3">
            <a:extLst>
              <a:ext uri="{FF2B5EF4-FFF2-40B4-BE49-F238E27FC236}">
                <a16:creationId xmlns:a16="http://schemas.microsoft.com/office/drawing/2014/main" id="{3CF845C6-3F97-43BE-98F3-479283DA833F}"/>
              </a:ext>
            </a:extLst>
          </p:cNvPr>
          <p:cNvPicPr>
            <a:picLocks noChangeAspect="1"/>
          </p:cNvPicPr>
          <p:nvPr/>
        </p:nvPicPr>
        <p:blipFill>
          <a:blip r:embed="rId2"/>
          <a:stretch>
            <a:fillRect/>
          </a:stretch>
        </p:blipFill>
        <p:spPr>
          <a:xfrm>
            <a:off x="9557289" y="4180462"/>
            <a:ext cx="1774090" cy="1786283"/>
          </a:xfrm>
          <a:prstGeom prst="rect">
            <a:avLst/>
          </a:prstGeom>
        </p:spPr>
      </p:pic>
    </p:spTree>
    <p:extLst>
      <p:ext uri="{BB962C8B-B14F-4D97-AF65-F5344CB8AC3E}">
        <p14:creationId xmlns:p14="http://schemas.microsoft.com/office/powerpoint/2010/main" val="766148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Work Time!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Time to apply your new found knowledge and figure out the cost of a house using one of the above mentioned methods</a:t>
            </a:r>
          </a:p>
          <a:p>
            <a:pPr lvl="1"/>
            <a:endParaRPr lang="en-US" dirty="0"/>
          </a:p>
        </p:txBody>
      </p:sp>
      <p:pic>
        <p:nvPicPr>
          <p:cNvPr id="4" name="Picture 3">
            <a:extLst>
              <a:ext uri="{FF2B5EF4-FFF2-40B4-BE49-F238E27FC236}">
                <a16:creationId xmlns:a16="http://schemas.microsoft.com/office/drawing/2014/main" id="{23DDDD50-69DB-4139-812B-76295B1E9782}"/>
              </a:ext>
            </a:extLst>
          </p:cNvPr>
          <p:cNvPicPr>
            <a:picLocks noChangeAspect="1"/>
          </p:cNvPicPr>
          <p:nvPr/>
        </p:nvPicPr>
        <p:blipFill>
          <a:blip r:embed="rId2"/>
          <a:stretch>
            <a:fillRect/>
          </a:stretch>
        </p:blipFill>
        <p:spPr>
          <a:xfrm>
            <a:off x="5242999" y="3093838"/>
            <a:ext cx="2340397" cy="2517774"/>
          </a:xfrm>
          <a:prstGeom prst="rect">
            <a:avLst/>
          </a:prstGeom>
        </p:spPr>
      </p:pic>
    </p:spTree>
    <p:extLst>
      <p:ext uri="{BB962C8B-B14F-4D97-AF65-F5344CB8AC3E}">
        <p14:creationId xmlns:p14="http://schemas.microsoft.com/office/powerpoint/2010/main" val="392341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p:txBody>
      </p:sp>
    </p:spTree>
    <p:extLst>
      <p:ext uri="{BB962C8B-B14F-4D97-AF65-F5344CB8AC3E}">
        <p14:creationId xmlns:p14="http://schemas.microsoft.com/office/powerpoint/2010/main" val="328945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endParaRPr lang="en-US" dirty="0"/>
          </a:p>
        </p:txBody>
      </p:sp>
    </p:spTree>
    <p:extLst>
      <p:ext uri="{BB962C8B-B14F-4D97-AF65-F5344CB8AC3E}">
        <p14:creationId xmlns:p14="http://schemas.microsoft.com/office/powerpoint/2010/main" val="397852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Cost Estimating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Before a house is built, there is usually an estimate created for the cost of the home</a:t>
            </a:r>
          </a:p>
          <a:p>
            <a:pPr lvl="1"/>
            <a:r>
              <a:rPr lang="en-US" dirty="0"/>
              <a:t>This is helpful in many ways, to the client who is purchasing the home and the builder who needs to plan the construction</a:t>
            </a:r>
          </a:p>
          <a:p>
            <a:pPr lvl="1"/>
            <a:r>
              <a:rPr lang="en-US" dirty="0"/>
              <a:t>There is no exact method, that is why it is called “estimating”</a:t>
            </a:r>
          </a:p>
          <a:p>
            <a:pPr lvl="1"/>
            <a:r>
              <a:rPr lang="en-US" dirty="0"/>
              <a:t>We will look at a few methods used in the industry</a:t>
            </a:r>
          </a:p>
          <a:p>
            <a:pPr lvl="1"/>
            <a:endParaRPr lang="en-US" dirty="0"/>
          </a:p>
        </p:txBody>
      </p:sp>
      <p:pic>
        <p:nvPicPr>
          <p:cNvPr id="5" name="Picture 4">
            <a:extLst>
              <a:ext uri="{FF2B5EF4-FFF2-40B4-BE49-F238E27FC236}">
                <a16:creationId xmlns:a16="http://schemas.microsoft.com/office/drawing/2014/main" id="{F349E731-688E-45BC-9F72-81D745765C2F}"/>
              </a:ext>
            </a:extLst>
          </p:cNvPr>
          <p:cNvPicPr>
            <a:picLocks noChangeAspect="1"/>
          </p:cNvPicPr>
          <p:nvPr/>
        </p:nvPicPr>
        <p:blipFill>
          <a:blip r:embed="rId2"/>
          <a:stretch>
            <a:fillRect/>
          </a:stretch>
        </p:blipFill>
        <p:spPr>
          <a:xfrm>
            <a:off x="10061261" y="3006337"/>
            <a:ext cx="1805199" cy="288316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Square Foot Method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This is a method of cost estimating by finding the area of a home</a:t>
            </a:r>
          </a:p>
          <a:p>
            <a:pPr lvl="1"/>
            <a:r>
              <a:rPr lang="en-US" dirty="0"/>
              <a:t>This is usually found by multiplying the length of the house by the width</a:t>
            </a:r>
          </a:p>
          <a:p>
            <a:pPr lvl="1"/>
            <a:r>
              <a:rPr lang="en-US" dirty="0"/>
              <a:t>Garages, porches, basements, etc. , are figured separately</a:t>
            </a:r>
          </a:p>
          <a:p>
            <a:pPr lvl="1"/>
            <a:r>
              <a:rPr lang="en-US" dirty="0"/>
              <a:t>You would use the current square foot cost, but half of that cost for the garage and such areas</a:t>
            </a:r>
          </a:p>
          <a:p>
            <a:pPr lvl="1"/>
            <a:r>
              <a:rPr lang="en-US" dirty="0"/>
              <a:t>Note that wall thickness is included in this method</a:t>
            </a:r>
          </a:p>
          <a:p>
            <a:pPr lvl="1"/>
            <a:endParaRPr lang="en-US" dirty="0"/>
          </a:p>
        </p:txBody>
      </p:sp>
      <p:pic>
        <p:nvPicPr>
          <p:cNvPr id="4" name="Picture 3">
            <a:extLst>
              <a:ext uri="{FF2B5EF4-FFF2-40B4-BE49-F238E27FC236}">
                <a16:creationId xmlns:a16="http://schemas.microsoft.com/office/drawing/2014/main" id="{3560D843-61EF-4715-B98F-B392376D5AA5}"/>
              </a:ext>
            </a:extLst>
          </p:cNvPr>
          <p:cNvPicPr>
            <a:picLocks noChangeAspect="1"/>
          </p:cNvPicPr>
          <p:nvPr/>
        </p:nvPicPr>
        <p:blipFill>
          <a:blip r:embed="rId2"/>
          <a:stretch>
            <a:fillRect/>
          </a:stretch>
        </p:blipFill>
        <p:spPr>
          <a:xfrm>
            <a:off x="9027751" y="3808904"/>
            <a:ext cx="2468212" cy="2132951"/>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Square Foot Example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Let’s say a house is 24’ x 60’ and has a garage of 20’ x 20’</a:t>
            </a:r>
          </a:p>
          <a:p>
            <a:pPr lvl="1"/>
            <a:r>
              <a:rPr lang="en-US" dirty="0"/>
              <a:t>The area of living would be 1,440 sq. ft. and the garage space would be 400 sq. ft.</a:t>
            </a:r>
          </a:p>
          <a:p>
            <a:pPr lvl="1"/>
            <a:r>
              <a:rPr lang="en-US" dirty="0"/>
              <a:t>Let’s assume a cost per square foot of $50</a:t>
            </a:r>
          </a:p>
          <a:p>
            <a:pPr lvl="1"/>
            <a:r>
              <a:rPr lang="en-US" dirty="0"/>
              <a:t>Then, area of living is 1,440 x 50 = $72,000</a:t>
            </a:r>
          </a:p>
          <a:p>
            <a:pPr lvl="1"/>
            <a:r>
              <a:rPr lang="en-US" dirty="0"/>
              <a:t>Garage, 400 x 25 = $10,000</a:t>
            </a:r>
          </a:p>
          <a:p>
            <a:pPr lvl="1"/>
            <a:r>
              <a:rPr lang="en-US" dirty="0"/>
              <a:t>So the estimated cost would be $82,000</a:t>
            </a:r>
          </a:p>
          <a:p>
            <a:pPr lvl="1"/>
            <a:r>
              <a:rPr lang="en-US" dirty="0"/>
              <a:t>Note: price does not include the land value</a:t>
            </a:r>
          </a:p>
          <a:p>
            <a:pPr lvl="1"/>
            <a:endParaRPr lang="en-US" dirty="0"/>
          </a:p>
        </p:txBody>
      </p:sp>
      <p:pic>
        <p:nvPicPr>
          <p:cNvPr id="4" name="Picture 3">
            <a:extLst>
              <a:ext uri="{FF2B5EF4-FFF2-40B4-BE49-F238E27FC236}">
                <a16:creationId xmlns:a16="http://schemas.microsoft.com/office/drawing/2014/main" id="{E5810DF8-3515-49C3-9F81-21A5DF9D816C}"/>
              </a:ext>
            </a:extLst>
          </p:cNvPr>
          <p:cNvPicPr>
            <a:picLocks noChangeAspect="1"/>
          </p:cNvPicPr>
          <p:nvPr/>
        </p:nvPicPr>
        <p:blipFill>
          <a:blip r:embed="rId2"/>
          <a:stretch>
            <a:fillRect/>
          </a:stretch>
        </p:blipFill>
        <p:spPr>
          <a:xfrm>
            <a:off x="9139689" y="3835218"/>
            <a:ext cx="2079979" cy="1797452"/>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Cubic Foot Method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120383" cy="4734318"/>
          </a:xfrm>
        </p:spPr>
        <p:txBody>
          <a:bodyPr/>
          <a:lstStyle/>
          <a:p>
            <a:pPr lvl="1"/>
            <a:r>
              <a:rPr lang="en-US" dirty="0"/>
              <a:t>This is a method of cost estimating by finding the area of a home, then multiplying by the height to find the estimated volume of home</a:t>
            </a:r>
          </a:p>
          <a:p>
            <a:pPr lvl="1"/>
            <a:r>
              <a:rPr lang="en-US" dirty="0"/>
              <a:t>This method will find the area, but then multiply by the height</a:t>
            </a:r>
          </a:p>
          <a:p>
            <a:pPr lvl="1"/>
            <a:r>
              <a:rPr lang="en-US" dirty="0"/>
              <a:t>The height is from the basement floor to the ceiling, including attic area</a:t>
            </a:r>
          </a:p>
          <a:p>
            <a:pPr lvl="1"/>
            <a:r>
              <a:rPr lang="en-US" dirty="0"/>
              <a:t>Attic area is figured using half the rise</a:t>
            </a:r>
          </a:p>
          <a:p>
            <a:pPr lvl="1"/>
            <a:r>
              <a:rPr lang="en-US" dirty="0"/>
              <a:t>Rise is measured from the ceiling to the ridge of the roof</a:t>
            </a:r>
          </a:p>
          <a:p>
            <a:pPr lvl="1"/>
            <a:endParaRPr lang="en-US" dirty="0"/>
          </a:p>
        </p:txBody>
      </p:sp>
      <p:pic>
        <p:nvPicPr>
          <p:cNvPr id="4" name="Picture 3">
            <a:extLst>
              <a:ext uri="{FF2B5EF4-FFF2-40B4-BE49-F238E27FC236}">
                <a16:creationId xmlns:a16="http://schemas.microsoft.com/office/drawing/2014/main" id="{0574BE30-C366-4FD6-A481-5B808AE49542}"/>
              </a:ext>
            </a:extLst>
          </p:cNvPr>
          <p:cNvPicPr>
            <a:picLocks noChangeAspect="1"/>
          </p:cNvPicPr>
          <p:nvPr/>
        </p:nvPicPr>
        <p:blipFill>
          <a:blip r:embed="rId2"/>
          <a:stretch>
            <a:fillRect/>
          </a:stretch>
        </p:blipFill>
        <p:spPr>
          <a:xfrm>
            <a:off x="10344547" y="1940632"/>
            <a:ext cx="1117134" cy="3973666"/>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Cubic Foot Example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9640078" cy="4734318"/>
          </a:xfrm>
        </p:spPr>
        <p:txBody>
          <a:bodyPr/>
          <a:lstStyle/>
          <a:p>
            <a:pPr lvl="1"/>
            <a:r>
              <a:rPr lang="en-US" dirty="0"/>
              <a:t>Again, 24’ x 60’ house, with 20’ x 20’ garage</a:t>
            </a:r>
          </a:p>
          <a:p>
            <a:pPr lvl="1"/>
            <a:r>
              <a:rPr lang="en-US" dirty="0"/>
              <a:t>1,440 sq. ft. living area with height of 8’</a:t>
            </a:r>
          </a:p>
          <a:p>
            <a:pPr lvl="1"/>
            <a:r>
              <a:rPr lang="en-US" dirty="0"/>
              <a:t>1,440 x 8 = 11, 520 cu. ft. without attic</a:t>
            </a:r>
          </a:p>
          <a:p>
            <a:pPr lvl="1"/>
            <a:r>
              <a:rPr lang="en-US" dirty="0"/>
              <a:t>Attic rise is 4 ft., then 1,440 x 2 = 2,800 cu. ft. </a:t>
            </a:r>
          </a:p>
          <a:p>
            <a:pPr lvl="1"/>
            <a:r>
              <a:rPr lang="en-US" dirty="0"/>
              <a:t>11,520 + 2,800 = 14,440 cu. ft.</a:t>
            </a:r>
          </a:p>
          <a:p>
            <a:pPr lvl="1"/>
            <a:r>
              <a:rPr lang="en-US" dirty="0"/>
              <a:t>Assume cost per cubic foot is $5, then 14,440 x 5 = $72,200</a:t>
            </a:r>
          </a:p>
          <a:p>
            <a:pPr lvl="1"/>
            <a:r>
              <a:rPr lang="en-US" dirty="0"/>
              <a:t>Garage is 400 x 8 = 3,200 cu. ft., attic is 400 x 1 ½ (rise is 3 ft.) = 600 cu. ft.</a:t>
            </a:r>
          </a:p>
          <a:p>
            <a:pPr lvl="1"/>
            <a:r>
              <a:rPr lang="en-US" dirty="0"/>
              <a:t>3,200 + 600 = 3,800 x 2 ½ = $9,500</a:t>
            </a:r>
          </a:p>
          <a:p>
            <a:pPr lvl="1"/>
            <a:r>
              <a:rPr lang="en-US" dirty="0"/>
              <a:t>$72,200 + $9,500 = $81,700</a:t>
            </a:r>
          </a:p>
          <a:p>
            <a:pPr lvl="1"/>
            <a:endParaRPr lang="en-US" dirty="0"/>
          </a:p>
        </p:txBody>
      </p:sp>
      <p:pic>
        <p:nvPicPr>
          <p:cNvPr id="4" name="Picture 3">
            <a:extLst>
              <a:ext uri="{FF2B5EF4-FFF2-40B4-BE49-F238E27FC236}">
                <a16:creationId xmlns:a16="http://schemas.microsoft.com/office/drawing/2014/main" id="{0E81663D-49DA-44EB-A713-79BB5DE9AC79}"/>
              </a:ext>
            </a:extLst>
          </p:cNvPr>
          <p:cNvPicPr>
            <a:picLocks noChangeAspect="1"/>
          </p:cNvPicPr>
          <p:nvPr/>
        </p:nvPicPr>
        <p:blipFill>
          <a:blip r:embed="rId2"/>
          <a:stretch>
            <a:fillRect/>
          </a:stretch>
        </p:blipFill>
        <p:spPr>
          <a:xfrm>
            <a:off x="10680749" y="2179801"/>
            <a:ext cx="1115665" cy="3974937"/>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More Accurate Methods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above methods are good for a rough estimate</a:t>
            </a:r>
          </a:p>
          <a:p>
            <a:pPr lvl="1"/>
            <a:r>
              <a:rPr lang="en-US" dirty="0"/>
              <a:t>There are ways of getting a more accurate estimate</a:t>
            </a:r>
          </a:p>
          <a:p>
            <a:pPr lvl="1"/>
            <a:r>
              <a:rPr lang="en-US" dirty="0"/>
              <a:t>These methods take additional time and may not be worth the effort in some cases</a:t>
            </a:r>
          </a:p>
          <a:p>
            <a:pPr lvl="1"/>
            <a:r>
              <a:rPr lang="en-US" dirty="0"/>
              <a:t>Each case must be evaluated to determine what type of estimate is required </a:t>
            </a:r>
          </a:p>
          <a:p>
            <a:pPr lvl="1"/>
            <a:endParaRPr lang="en-US" dirty="0"/>
          </a:p>
        </p:txBody>
      </p:sp>
      <p:pic>
        <p:nvPicPr>
          <p:cNvPr id="4" name="Picture 3">
            <a:extLst>
              <a:ext uri="{FF2B5EF4-FFF2-40B4-BE49-F238E27FC236}">
                <a16:creationId xmlns:a16="http://schemas.microsoft.com/office/drawing/2014/main" id="{BB2D2537-03FE-4A39-82BB-C9D2A6B860D9}"/>
              </a:ext>
            </a:extLst>
          </p:cNvPr>
          <p:cNvPicPr>
            <a:picLocks noChangeAspect="1"/>
          </p:cNvPicPr>
          <p:nvPr/>
        </p:nvPicPr>
        <p:blipFill>
          <a:blip r:embed="rId2"/>
          <a:stretch>
            <a:fillRect/>
          </a:stretch>
        </p:blipFill>
        <p:spPr>
          <a:xfrm>
            <a:off x="5388331" y="4247693"/>
            <a:ext cx="1652159" cy="1822862"/>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Construction Drawings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Architectural drawings that layout exactly how the house should be built, also known as “CD’s”</a:t>
            </a:r>
          </a:p>
          <a:p>
            <a:pPr lvl="1"/>
            <a:r>
              <a:rPr lang="en-US" dirty="0"/>
              <a:t>Much information can be found on the construction drawings</a:t>
            </a:r>
          </a:p>
          <a:p>
            <a:pPr lvl="1"/>
            <a:r>
              <a:rPr lang="en-US" dirty="0"/>
              <a:t>If these are studied you can determine just about everything you would need for the home to be built</a:t>
            </a:r>
          </a:p>
          <a:p>
            <a:pPr lvl="1"/>
            <a:r>
              <a:rPr lang="en-US" dirty="0"/>
              <a:t>These will usually include specifications for the materials and finishes</a:t>
            </a:r>
          </a:p>
          <a:p>
            <a:pPr lvl="1"/>
            <a:endParaRPr lang="en-US" dirty="0"/>
          </a:p>
        </p:txBody>
      </p:sp>
      <p:pic>
        <p:nvPicPr>
          <p:cNvPr id="4" name="Picture 3">
            <a:extLst>
              <a:ext uri="{FF2B5EF4-FFF2-40B4-BE49-F238E27FC236}">
                <a16:creationId xmlns:a16="http://schemas.microsoft.com/office/drawing/2014/main" id="{40E48E73-4B36-4C6C-B48E-4BCF6505008C}"/>
              </a:ext>
            </a:extLst>
          </p:cNvPr>
          <p:cNvPicPr>
            <a:picLocks noChangeAspect="1"/>
          </p:cNvPicPr>
          <p:nvPr/>
        </p:nvPicPr>
        <p:blipFill>
          <a:blip r:embed="rId2"/>
          <a:stretch>
            <a:fillRect/>
          </a:stretch>
        </p:blipFill>
        <p:spPr>
          <a:xfrm>
            <a:off x="5657438" y="4305398"/>
            <a:ext cx="1779966" cy="2229278"/>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office/infopath/2007/PartnerControls"/>
    <ds:schemaRef ds:uri="http://purl.org/dc/dcmitype/"/>
    <ds:schemaRef ds:uri="05d88611-e516-4d1a-b12e-39107e78b3d0"/>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56ea17bb-c96d-4826-b465-01eec0dd23dd"/>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153</TotalTime>
  <Words>1031</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Cost Estimating</vt:lpstr>
      <vt:lpstr>Square Foot Method</vt:lpstr>
      <vt:lpstr>Square Foot Example</vt:lpstr>
      <vt:lpstr>Cubic Foot Method</vt:lpstr>
      <vt:lpstr>Cubic Foot Example</vt:lpstr>
      <vt:lpstr>More Accurate Methods</vt:lpstr>
      <vt:lpstr>Construction Drawings</vt:lpstr>
      <vt:lpstr>Specifications</vt:lpstr>
      <vt:lpstr>Materials</vt:lpstr>
      <vt:lpstr>Labor</vt:lpstr>
      <vt:lpstr>Permits</vt:lpstr>
      <vt:lpstr>Insurance</vt:lpstr>
      <vt:lpstr>Final Costs</vt:lpstr>
      <vt:lpstr>Work Time!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2017-07-25T15:41:50Z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