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25"/>
  </p:notesMasterIdLst>
  <p:sldIdLst>
    <p:sldId id="321" r:id="rId7"/>
    <p:sldId id="341"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000F256-C23D-4B5D-9180-28111DE1CBB5}"/>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5ADD2D3-C4EA-4BC4-8363-816C0AFE9429}"/>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81FF0A5-EBB7-4C51-8D90-5693C7FDE4EE}" type="datetimeFigureOut">
              <a:rPr lang="en-US"/>
              <a:pPr>
                <a:defRPr/>
              </a:pPr>
              <a:t>7/24/2017</a:t>
            </a:fld>
            <a:endParaRPr lang="en-US"/>
          </a:p>
        </p:txBody>
      </p:sp>
      <p:sp>
        <p:nvSpPr>
          <p:cNvPr id="4" name="Slide Image Placeholder 3">
            <a:extLst>
              <a:ext uri="{FF2B5EF4-FFF2-40B4-BE49-F238E27FC236}">
                <a16:creationId xmlns:a16="http://schemas.microsoft.com/office/drawing/2014/main" id="{AE4840B4-7299-4557-98D6-69B69439F100}"/>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15E88761-CE3E-47C2-929F-F6FD62E16625}"/>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7A791D9-6BBD-4213-A9E8-F642E53318AC}"/>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54F481F-E667-4945-AB58-5A1AD6C73AA2}"/>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2B7868F4-BA31-4E23-AAAD-01447AAE741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01AA5EEC-8E76-413A-B016-03E3EAEC3C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AB45021F-66A0-4D91-A686-A2925432033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Footer Placeholder 3">
            <a:extLst>
              <a:ext uri="{FF2B5EF4-FFF2-40B4-BE49-F238E27FC236}">
                <a16:creationId xmlns:a16="http://schemas.microsoft.com/office/drawing/2014/main" id="{D5E01212-5385-43E2-9A44-B4FB24EA928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18437" name="Slide Number Placeholder 4">
            <a:extLst>
              <a:ext uri="{FF2B5EF4-FFF2-40B4-BE49-F238E27FC236}">
                <a16:creationId xmlns:a16="http://schemas.microsoft.com/office/drawing/2014/main" id="{8BE6F3FF-E9FB-42C8-9802-BD531F9889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261D462-D6A9-45C3-9ED5-03D8659203D7}" type="slidenum">
              <a:rPr lang="en-US" altLang="en-US"/>
              <a:pPr fontAlgn="base">
                <a:spcBef>
                  <a:spcPct val="0"/>
                </a:spcBef>
                <a:spcAft>
                  <a:spcPct val="0"/>
                </a:spcAft>
              </a:pPr>
              <a:t>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1367B4BF-D184-4BDA-98B9-39BBA46C29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2040ABBA-5EC8-436D-8F64-38A3152B9F2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6868" name="Footer Placeholder 3">
            <a:extLst>
              <a:ext uri="{FF2B5EF4-FFF2-40B4-BE49-F238E27FC236}">
                <a16:creationId xmlns:a16="http://schemas.microsoft.com/office/drawing/2014/main" id="{95160F4F-36AF-45BF-BC0B-AA5D966B988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6869" name="Slide Number Placeholder 4">
            <a:extLst>
              <a:ext uri="{FF2B5EF4-FFF2-40B4-BE49-F238E27FC236}">
                <a16:creationId xmlns:a16="http://schemas.microsoft.com/office/drawing/2014/main" id="{6B50E46C-BEF6-4628-AB15-3FC18562A8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4204366-60A5-40EB-A05B-1E0779EBE262}" type="slidenum">
              <a:rPr lang="en-US" altLang="en-US"/>
              <a:pPr fontAlgn="base">
                <a:spcBef>
                  <a:spcPct val="0"/>
                </a:spcBef>
                <a:spcAft>
                  <a:spcPct val="0"/>
                </a:spcAft>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A05C0D93-7A99-4C6A-B8DF-1422FCA2DA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F3DE2558-37EC-42BF-B63E-3D6450A6605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8916" name="Footer Placeholder 3">
            <a:extLst>
              <a:ext uri="{FF2B5EF4-FFF2-40B4-BE49-F238E27FC236}">
                <a16:creationId xmlns:a16="http://schemas.microsoft.com/office/drawing/2014/main" id="{7B5537FB-D600-45E4-A28A-1DC97198C1A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8917" name="Slide Number Placeholder 4">
            <a:extLst>
              <a:ext uri="{FF2B5EF4-FFF2-40B4-BE49-F238E27FC236}">
                <a16:creationId xmlns:a16="http://schemas.microsoft.com/office/drawing/2014/main" id="{115DE60C-F0DA-4DA1-A9A7-370DC0DA2A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ED8EF56-048E-4831-9EAF-0403E43DF234}" type="slidenum">
              <a:rPr lang="en-US" altLang="en-US"/>
              <a:pPr fontAlgn="base">
                <a:spcBef>
                  <a:spcPct val="0"/>
                </a:spcBef>
                <a:spcAft>
                  <a:spcPct val="0"/>
                </a:spcAft>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71E1EF34-459F-4816-A3F1-05805569C1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275AC63-B462-4517-9FFF-64727E2246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0964" name="Footer Placeholder 3">
            <a:extLst>
              <a:ext uri="{FF2B5EF4-FFF2-40B4-BE49-F238E27FC236}">
                <a16:creationId xmlns:a16="http://schemas.microsoft.com/office/drawing/2014/main" id="{2515E539-AB40-4A2B-9404-D14D42A1DC0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0965" name="Slide Number Placeholder 4">
            <a:extLst>
              <a:ext uri="{FF2B5EF4-FFF2-40B4-BE49-F238E27FC236}">
                <a16:creationId xmlns:a16="http://schemas.microsoft.com/office/drawing/2014/main" id="{8984B02F-D854-4754-84BF-6B8DEF2000F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011466F-4F92-48BB-8108-AA9F3DC892B1}" type="slidenum">
              <a:rPr lang="en-US" altLang="en-US"/>
              <a:pPr fontAlgn="base">
                <a:spcBef>
                  <a:spcPct val="0"/>
                </a:spcBef>
                <a:spcAft>
                  <a:spcPct val="0"/>
                </a:spcAft>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B1419B65-2DC6-44C5-9274-FA198A80785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D0DB68C8-F9E8-4783-AF87-8CACD06DE14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3012" name="Footer Placeholder 3">
            <a:extLst>
              <a:ext uri="{FF2B5EF4-FFF2-40B4-BE49-F238E27FC236}">
                <a16:creationId xmlns:a16="http://schemas.microsoft.com/office/drawing/2014/main" id="{BC0EDA57-0A64-4233-8C57-84F4B9FA4166}"/>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3013" name="Slide Number Placeholder 4">
            <a:extLst>
              <a:ext uri="{FF2B5EF4-FFF2-40B4-BE49-F238E27FC236}">
                <a16:creationId xmlns:a16="http://schemas.microsoft.com/office/drawing/2014/main" id="{F41F1A7E-E29E-4B87-8D7D-87B528CDCF2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6B3DA59-B9D2-4039-8ECC-35201F0194C7}" type="slidenum">
              <a:rPr lang="en-US" altLang="en-US"/>
              <a:pPr fontAlgn="base">
                <a:spcBef>
                  <a:spcPct val="0"/>
                </a:spcBef>
                <a:spcAft>
                  <a:spcPct val="0"/>
                </a:spcAft>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078FE501-1E1B-46C7-9571-7CB44426D8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5ACB1662-BBC3-4A5F-900E-725F57810F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5060" name="Footer Placeholder 3">
            <a:extLst>
              <a:ext uri="{FF2B5EF4-FFF2-40B4-BE49-F238E27FC236}">
                <a16:creationId xmlns:a16="http://schemas.microsoft.com/office/drawing/2014/main" id="{B291A40C-510E-4595-9D8C-784175F41093}"/>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5061" name="Slide Number Placeholder 4">
            <a:extLst>
              <a:ext uri="{FF2B5EF4-FFF2-40B4-BE49-F238E27FC236}">
                <a16:creationId xmlns:a16="http://schemas.microsoft.com/office/drawing/2014/main" id="{2C3D82CE-2B05-42EC-ADF3-322E2D8C33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F875459-3293-453A-BE25-3A3B472C3380}" type="slidenum">
              <a:rPr lang="en-US" altLang="en-US"/>
              <a:pPr fontAlgn="base">
                <a:spcBef>
                  <a:spcPct val="0"/>
                </a:spcBef>
                <a:spcAft>
                  <a:spcPct val="0"/>
                </a:spcAft>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787861B-654E-4C87-BDAF-BC49D7AD9E4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DEFB328-8F65-4FBB-8B54-6B9CEFD6D91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7108" name="Footer Placeholder 3">
            <a:extLst>
              <a:ext uri="{FF2B5EF4-FFF2-40B4-BE49-F238E27FC236}">
                <a16:creationId xmlns:a16="http://schemas.microsoft.com/office/drawing/2014/main" id="{5ACA6FCF-5027-4A5D-9210-2D681204DF86}"/>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7109" name="Slide Number Placeholder 4">
            <a:extLst>
              <a:ext uri="{FF2B5EF4-FFF2-40B4-BE49-F238E27FC236}">
                <a16:creationId xmlns:a16="http://schemas.microsoft.com/office/drawing/2014/main" id="{CEE3B695-42DD-4223-8A82-B372C1B6CE3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0616B55-DE4A-4663-A630-B6E55ABCFCC7}" type="slidenum">
              <a:rPr lang="en-US" altLang="en-US"/>
              <a:pPr fontAlgn="base">
                <a:spcBef>
                  <a:spcPct val="0"/>
                </a:spcBef>
                <a:spcAft>
                  <a:spcPct val="0"/>
                </a:spcAft>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D0B4FF74-708C-4077-9879-F97B5A6FF39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CD920B95-8DCD-4A24-B680-67E8C9312B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9156" name="Footer Placeholder 3">
            <a:extLst>
              <a:ext uri="{FF2B5EF4-FFF2-40B4-BE49-F238E27FC236}">
                <a16:creationId xmlns:a16="http://schemas.microsoft.com/office/drawing/2014/main" id="{DE0C9D70-41F5-4F6E-BD2D-CC1DC47358D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9157" name="Slide Number Placeholder 4">
            <a:extLst>
              <a:ext uri="{FF2B5EF4-FFF2-40B4-BE49-F238E27FC236}">
                <a16:creationId xmlns:a16="http://schemas.microsoft.com/office/drawing/2014/main" id="{09F66C5A-BEE8-44F0-B388-13FBE305572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82DB7E1-97CD-43C5-AA56-0D153F3E5D31}" type="slidenum">
              <a:rPr lang="en-US" altLang="en-US"/>
              <a:pPr fontAlgn="base">
                <a:spcBef>
                  <a:spcPct val="0"/>
                </a:spcBef>
                <a:spcAft>
                  <a:spcPct val="0"/>
                </a:spcAft>
              </a:pPr>
              <a:t>18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A6070E7D-26FD-4F04-94B2-3A24CDD66C9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805EC13-CE5F-4B59-996F-0E01E9501E6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0484" name="Footer Placeholder 3">
            <a:extLst>
              <a:ext uri="{FF2B5EF4-FFF2-40B4-BE49-F238E27FC236}">
                <a16:creationId xmlns:a16="http://schemas.microsoft.com/office/drawing/2014/main" id="{42BD4296-9EE2-41CF-BD5D-0131F230CEF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0485" name="Slide Number Placeholder 4">
            <a:extLst>
              <a:ext uri="{FF2B5EF4-FFF2-40B4-BE49-F238E27FC236}">
                <a16:creationId xmlns:a16="http://schemas.microsoft.com/office/drawing/2014/main" id="{8569A007-9953-4660-9CBC-5C04043A4B3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5137527-A0CF-413B-8C28-C86DE7D759CF}"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FC34598-5B15-49BD-B8A3-CAF91305325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2FA51226-1900-48E6-B06A-0555502B2F8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2532" name="Footer Placeholder 3">
            <a:extLst>
              <a:ext uri="{FF2B5EF4-FFF2-40B4-BE49-F238E27FC236}">
                <a16:creationId xmlns:a16="http://schemas.microsoft.com/office/drawing/2014/main" id="{AEE78722-EFB6-4CAF-9F2A-F2036FBD02B6}"/>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2533" name="Slide Number Placeholder 4">
            <a:extLst>
              <a:ext uri="{FF2B5EF4-FFF2-40B4-BE49-F238E27FC236}">
                <a16:creationId xmlns:a16="http://schemas.microsoft.com/office/drawing/2014/main" id="{07EC644B-E9D1-4FEA-8C76-3CC64FD1F30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3AF6011-A88D-441C-AC20-5668979B1526}"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211E9CB4-03D5-4906-94CD-3F60677F8B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97ABE575-EF7C-48C6-ADDF-D524657D2A8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4580" name="Footer Placeholder 3">
            <a:extLst>
              <a:ext uri="{FF2B5EF4-FFF2-40B4-BE49-F238E27FC236}">
                <a16:creationId xmlns:a16="http://schemas.microsoft.com/office/drawing/2014/main" id="{88BC8273-F518-41A6-951E-36D7963133C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4581" name="Slide Number Placeholder 4">
            <a:extLst>
              <a:ext uri="{FF2B5EF4-FFF2-40B4-BE49-F238E27FC236}">
                <a16:creationId xmlns:a16="http://schemas.microsoft.com/office/drawing/2014/main" id="{32B2E1C9-7F77-4D06-A10F-49C1E9E65B9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6EED91A-3F51-4389-8CDD-B91F7538BE73}"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695A7EF7-2859-4A0C-AB4A-2B3AF3C87F9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0C1DC582-2A76-40FC-9687-88F97C4676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Footer Placeholder 3">
            <a:extLst>
              <a:ext uri="{FF2B5EF4-FFF2-40B4-BE49-F238E27FC236}">
                <a16:creationId xmlns:a16="http://schemas.microsoft.com/office/drawing/2014/main" id="{B08647FA-C9E6-48CC-8C28-A0FA530A739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6629" name="Slide Number Placeholder 4">
            <a:extLst>
              <a:ext uri="{FF2B5EF4-FFF2-40B4-BE49-F238E27FC236}">
                <a16:creationId xmlns:a16="http://schemas.microsoft.com/office/drawing/2014/main" id="{20E2AFED-862E-449C-994B-D085112D36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DD22AB3-062C-4F85-B87F-5812EE4A1F81}"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931BF65D-353E-4240-A64F-7A831897C87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8E095911-3180-4643-B32E-A3CF26D2B27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8676" name="Footer Placeholder 3">
            <a:extLst>
              <a:ext uri="{FF2B5EF4-FFF2-40B4-BE49-F238E27FC236}">
                <a16:creationId xmlns:a16="http://schemas.microsoft.com/office/drawing/2014/main" id="{B71F189D-3C7E-4B7E-88F6-4D20FC58F5A3}"/>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8677" name="Slide Number Placeholder 4">
            <a:extLst>
              <a:ext uri="{FF2B5EF4-FFF2-40B4-BE49-F238E27FC236}">
                <a16:creationId xmlns:a16="http://schemas.microsoft.com/office/drawing/2014/main" id="{1BA2DA57-9E53-4C1F-B640-16D48209A55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2D7FFBA-5586-415C-A248-AD2BF7B77859}" type="slidenum">
              <a:rPr lang="en-US" altLang="en-US"/>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24A3D2F9-D4C5-4413-8715-2AB4F1F5999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5153B709-5987-41E2-8EC0-701463F3776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0724" name="Footer Placeholder 3">
            <a:extLst>
              <a:ext uri="{FF2B5EF4-FFF2-40B4-BE49-F238E27FC236}">
                <a16:creationId xmlns:a16="http://schemas.microsoft.com/office/drawing/2014/main" id="{FB0B0A6E-629E-4C29-8092-DA7DBD26BF3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0725" name="Slide Number Placeholder 4">
            <a:extLst>
              <a:ext uri="{FF2B5EF4-FFF2-40B4-BE49-F238E27FC236}">
                <a16:creationId xmlns:a16="http://schemas.microsoft.com/office/drawing/2014/main" id="{D1F23F06-AB73-46DA-908F-C80A72EDEB3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89158E6-D32C-477C-A1E2-6F206B7202F5}"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A6E21255-CD9C-40E0-A143-ABB719C2B85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DCD1554A-D464-40E6-A577-8301B5CB931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Footer Placeholder 3">
            <a:extLst>
              <a:ext uri="{FF2B5EF4-FFF2-40B4-BE49-F238E27FC236}">
                <a16:creationId xmlns:a16="http://schemas.microsoft.com/office/drawing/2014/main" id="{4600082A-D9A6-4FB5-ADCB-2405448183B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2773" name="Slide Number Placeholder 4">
            <a:extLst>
              <a:ext uri="{FF2B5EF4-FFF2-40B4-BE49-F238E27FC236}">
                <a16:creationId xmlns:a16="http://schemas.microsoft.com/office/drawing/2014/main" id="{42927E56-FA95-431D-A87E-A73D6FFE0E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89E8DAF-C706-4DF0-84CD-E7CA6888FF81}" type="slidenum">
              <a:rPr lang="en-US" altLang="en-US"/>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2E4AA0D0-0C7F-451B-A42E-22A3289D7E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4CC1CB79-A17C-4BE0-97EC-3FCB1F75A7E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4820" name="Footer Placeholder 3">
            <a:extLst>
              <a:ext uri="{FF2B5EF4-FFF2-40B4-BE49-F238E27FC236}">
                <a16:creationId xmlns:a16="http://schemas.microsoft.com/office/drawing/2014/main" id="{6795C0C2-E96D-407C-8539-5B7EB1B69803}"/>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4821" name="Slide Number Placeholder 4">
            <a:extLst>
              <a:ext uri="{FF2B5EF4-FFF2-40B4-BE49-F238E27FC236}">
                <a16:creationId xmlns:a16="http://schemas.microsoft.com/office/drawing/2014/main" id="{65DCCD04-5A8C-4666-A0C4-073A766CFF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A363EEA-10E0-4EC5-BFC2-4AC27C5E7CAA}" type="slidenum">
              <a:rPr lang="en-US" altLang="en-US"/>
              <a:pPr fontAlgn="base">
                <a:spcBef>
                  <a:spcPct val="0"/>
                </a:spcBef>
                <a:spcAft>
                  <a:spcPct val="0"/>
                </a:spcAft>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9F93BF-1B64-4A33-9064-DE8FFD1CD431}"/>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FEBD4EA9-CBE2-4A0D-A89D-0D2226A8EF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EBFC2869-3540-428C-9EF7-75F196435D9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7F1D972-50AF-4E71-9226-0AB851919052}"/>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482732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1ADBBD4-33D0-4089-A21E-16C94DD1D87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49ADD49-9D55-439B-A138-45AB1185A910}"/>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AE052ADD-0E7D-47B4-8603-4B1FCAA2BC31}"/>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360904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865C86-1939-42E5-8DF9-A6BD361EE814}"/>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dirty="0">
                <a:latin typeface="+mn-lt"/>
              </a:defRPr>
            </a:lvl1pPr>
          </a:lstStyle>
          <a:p>
            <a:pPr>
              <a:defRPr/>
            </a:pPr>
            <a:r>
              <a:rPr lang="en-US"/>
              <a:t>© UNT in partnership with TEA</a:t>
            </a:r>
            <a:endParaRPr lang="en-US" altLang="en-US"/>
          </a:p>
        </p:txBody>
      </p:sp>
      <p:sp>
        <p:nvSpPr>
          <p:cNvPr id="5" name="Footer Placeholder 4">
            <a:extLst>
              <a:ext uri="{FF2B5EF4-FFF2-40B4-BE49-F238E27FC236}">
                <a16:creationId xmlns:a16="http://schemas.microsoft.com/office/drawing/2014/main" id="{C7F36437-FB34-4EF1-B894-AC00DB99EA05}"/>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r>
              <a:rPr lang="en-US" altLang="en-US"/>
              <a:t>IT: [Principles of Information Technology] – [Advanced Spreadsheet Skills]</a:t>
            </a:r>
          </a:p>
        </p:txBody>
      </p:sp>
      <p:sp>
        <p:nvSpPr>
          <p:cNvPr id="6" name="Slide Number Placeholder 5">
            <a:extLst>
              <a:ext uri="{FF2B5EF4-FFF2-40B4-BE49-F238E27FC236}">
                <a16:creationId xmlns:a16="http://schemas.microsoft.com/office/drawing/2014/main" id="{DFFF6150-7843-44B3-A976-FEB3F3A5F04A}"/>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A5D4D72-42D2-405F-A379-877DE1464E2A}" type="slidenum">
              <a:rPr lang="en-US" altLang="en-US"/>
              <a:pPr>
                <a:defRPr/>
              </a:pPr>
              <a:t>‹#›</a:t>
            </a:fld>
            <a:endParaRPr lang="en-US" altLang="en-US" dirty="0"/>
          </a:p>
        </p:txBody>
      </p:sp>
    </p:spTree>
    <p:extLst>
      <p:ext uri="{BB962C8B-B14F-4D97-AF65-F5344CB8AC3E}">
        <p14:creationId xmlns:p14="http://schemas.microsoft.com/office/powerpoint/2010/main" val="284231856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8331200" cy="1295400"/>
          </a:xfrm>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AAA977-8817-4CD5-AC7B-5EB0EC40D42C}"/>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dirty="0">
                <a:latin typeface="+mn-lt"/>
              </a:defRPr>
            </a:lvl1pPr>
          </a:lstStyle>
          <a:p>
            <a:pPr>
              <a:defRPr/>
            </a:pPr>
            <a:r>
              <a:rPr lang="en-US"/>
              <a:t>© UNT in partnership with TEA</a:t>
            </a:r>
            <a:endParaRPr lang="en-US" altLang="en-US"/>
          </a:p>
        </p:txBody>
      </p:sp>
      <p:sp>
        <p:nvSpPr>
          <p:cNvPr id="6" name="Footer Placeholder 5">
            <a:extLst>
              <a:ext uri="{FF2B5EF4-FFF2-40B4-BE49-F238E27FC236}">
                <a16:creationId xmlns:a16="http://schemas.microsoft.com/office/drawing/2014/main" id="{0B15BD6B-C0D3-4803-9551-398FBB131CE5}"/>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r>
              <a:rPr lang="en-US" altLang="en-US"/>
              <a:t>IT: [Course Name] - [Lesson Title]</a:t>
            </a:r>
          </a:p>
        </p:txBody>
      </p:sp>
      <p:sp>
        <p:nvSpPr>
          <p:cNvPr id="7" name="Slide Number Placeholder 6">
            <a:extLst>
              <a:ext uri="{FF2B5EF4-FFF2-40B4-BE49-F238E27FC236}">
                <a16:creationId xmlns:a16="http://schemas.microsoft.com/office/drawing/2014/main" id="{C2F9C845-6D48-420E-BC28-CA8376FDC525}"/>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B73F5BAB-6EAA-46FE-8330-83D6B2C990B5}" type="slidenum">
              <a:rPr lang="en-US" altLang="en-US"/>
              <a:pPr>
                <a:defRPr/>
              </a:pPr>
              <a:t>‹#›</a:t>
            </a:fld>
            <a:endParaRPr lang="en-US" altLang="en-US" dirty="0"/>
          </a:p>
        </p:txBody>
      </p:sp>
    </p:spTree>
    <p:extLst>
      <p:ext uri="{BB962C8B-B14F-4D97-AF65-F5344CB8AC3E}">
        <p14:creationId xmlns:p14="http://schemas.microsoft.com/office/powerpoint/2010/main" val="339659309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659314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76401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77816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1809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58151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08698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29325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A676C1-DCFB-451C-BFA8-0EABB9F37A12}"/>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8B965FE7-377B-4D74-89E5-802ACB30C09D}"/>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2EF476BE-347A-4042-9FE8-DB19D5E8881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24128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105090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08291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36308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11327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4448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80884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96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D55AA30-85A5-4719-A85D-D6FA3CCC504E}"/>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96360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DD45D2D-9D09-4131-A0A3-461CB94DA9B8}"/>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8AA2CED-6171-4FD3-9616-B05F3CD5D1B7}"/>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A1E92C83-9D0C-4D9E-8294-BE3EA6DA8865}"/>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9616129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7698A4F-65FB-49A7-A23E-868025604DE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8EC5273-CD2F-48A8-B2F5-429B95B281F6}"/>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506B7E-BCF4-4E45-B02C-8B9B24A9910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11D985EC-80C0-4D37-867B-C1EC6E41A36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55126ED7-A68A-48E5-8C29-DCBAD3BAA930}"/>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12DC70B-4AAF-40D7-BB71-42711194791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A2405E7D-F069-42AF-9FFD-9310D701658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E244CD3B-BA81-401F-9909-6B987F044EC2}"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779571456"/>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5F52300-F7B8-4FCD-856C-55D3A7061696}"/>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Principles of IT</a:t>
            </a:r>
          </a:p>
          <a:p>
            <a:pPr lvl="1" fontAlgn="auto">
              <a:spcAft>
                <a:spcPts val="0"/>
              </a:spcAft>
              <a:defRPr/>
            </a:pPr>
            <a:r>
              <a:rPr lang="en-US" dirty="0"/>
              <a:t>Phones To Go Case Study:</a:t>
            </a:r>
          </a:p>
          <a:p>
            <a:pPr lvl="1" fontAlgn="auto">
              <a:spcAft>
                <a:spcPts val="0"/>
              </a:spcAft>
              <a:defRPr/>
            </a:pPr>
            <a:r>
              <a:rPr lang="en-US" dirty="0"/>
              <a:t>Advanced Spreadsheet Functions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994E0-3DCF-499B-89DD-CF1738D8A131}"/>
              </a:ext>
            </a:extLst>
          </p:cNvPr>
          <p:cNvSpPr>
            <a:spLocks noGrp="1"/>
          </p:cNvSpPr>
          <p:nvPr>
            <p:ph type="title"/>
          </p:nvPr>
        </p:nvSpPr>
        <p:spPr/>
        <p:txBody>
          <a:bodyPr/>
          <a:lstStyle/>
          <a:p>
            <a:pPr fontAlgn="auto">
              <a:spcAft>
                <a:spcPts val="0"/>
              </a:spcAft>
              <a:defRPr/>
            </a:pPr>
            <a:r>
              <a:rPr lang="en-US" dirty="0"/>
              <a:t>Lookup Function Parts</a:t>
            </a:r>
          </a:p>
        </p:txBody>
      </p:sp>
      <p:sp>
        <p:nvSpPr>
          <p:cNvPr id="31747" name="Content Placeholder 2">
            <a:extLst>
              <a:ext uri="{FF2B5EF4-FFF2-40B4-BE49-F238E27FC236}">
                <a16:creationId xmlns:a16="http://schemas.microsoft.com/office/drawing/2014/main" id="{5AD2C5C0-D4FE-45F0-A3E9-E0CB5C90104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Both the Vertical LOOKUP and Horizontal LOOKUP work the same.</a:t>
            </a:r>
          </a:p>
          <a:p>
            <a:pPr lvl="1"/>
            <a:r>
              <a:rPr lang="en-US" altLang="en-US" sz="2200" dirty="0"/>
              <a:t>Vertical LOOKUP just looks up in a vertical table (like the one you just saw).</a:t>
            </a:r>
          </a:p>
          <a:p>
            <a:pPr lvl="1"/>
            <a:r>
              <a:rPr lang="en-US" altLang="en-US" sz="2200" dirty="0"/>
              <a:t>Horizontal LOOKUP looks up in a horizontal table. </a:t>
            </a:r>
          </a:p>
          <a:p>
            <a:pPr lvl="1"/>
            <a:endParaRPr lang="en-US" altLang="en-US" sz="2000" dirty="0"/>
          </a:p>
          <a:p>
            <a:r>
              <a:rPr lang="en-US" altLang="en-US" sz="2400" dirty="0"/>
              <a:t>The function is broken down into parts:</a:t>
            </a:r>
          </a:p>
          <a:p>
            <a:pPr lvl="1"/>
            <a:r>
              <a:rPr lang="en-US" altLang="en-US" sz="2200" dirty="0"/>
              <a:t>Lookup Value: What are you looking up?</a:t>
            </a:r>
          </a:p>
          <a:p>
            <a:pPr lvl="1"/>
            <a:r>
              <a:rPr lang="en-US" altLang="en-US" sz="2200" dirty="0" err="1"/>
              <a:t>Table_Array</a:t>
            </a:r>
            <a:r>
              <a:rPr lang="en-US" altLang="en-US" sz="2200" dirty="0"/>
              <a:t> : Where is this lookup table located?</a:t>
            </a:r>
          </a:p>
          <a:p>
            <a:pPr lvl="1"/>
            <a:r>
              <a:rPr lang="en-US" altLang="en-US" sz="2200" dirty="0"/>
              <a:t>Column Index Number : Which column has the answer?</a:t>
            </a:r>
          </a:p>
          <a:p>
            <a:pPr lvl="1"/>
            <a:r>
              <a:rPr lang="en-US" altLang="en-US" sz="2200" dirty="0"/>
              <a:t>=VLOOKUP(Lookup Value, </a:t>
            </a:r>
            <a:r>
              <a:rPr lang="en-US" altLang="en-US" sz="2200" dirty="0" err="1"/>
              <a:t>Table_Array</a:t>
            </a:r>
            <a:r>
              <a:rPr lang="en-US" altLang="en-US" sz="2200" dirty="0"/>
              <a:t>, </a:t>
            </a:r>
            <a:r>
              <a:rPr lang="en-US" altLang="en-US" sz="2200" dirty="0" err="1"/>
              <a:t>Col_Index_Number</a:t>
            </a:r>
            <a:r>
              <a:rPr lang="en-US" altLang="en-US" sz="2200" dirty="0"/>
              <a:t>)</a:t>
            </a:r>
          </a:p>
          <a:p>
            <a:pPr lvl="1"/>
            <a:r>
              <a:rPr lang="en-US" altLang="en-US" sz="2200" dirty="0"/>
              <a:t>=HLOOKUP(Lookup Value, </a:t>
            </a:r>
            <a:r>
              <a:rPr lang="en-US" altLang="en-US" sz="2200" dirty="0" err="1"/>
              <a:t>Table_Array</a:t>
            </a:r>
            <a:r>
              <a:rPr lang="en-US" altLang="en-US" sz="2200" dirty="0"/>
              <a:t>, </a:t>
            </a:r>
            <a:r>
              <a:rPr lang="en-US" altLang="en-US" sz="2200" dirty="0" err="1"/>
              <a:t>Col_Index_Number</a:t>
            </a:r>
            <a:r>
              <a:rPr lang="en-US" altLang="en-US" sz="22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3E6B-8CB7-44EA-AEF2-D7A34D0F9AAA}"/>
              </a:ext>
            </a:extLst>
          </p:cNvPr>
          <p:cNvSpPr>
            <a:spLocks noGrp="1"/>
          </p:cNvSpPr>
          <p:nvPr>
            <p:ph type="title"/>
          </p:nvPr>
        </p:nvSpPr>
        <p:spPr/>
        <p:txBody>
          <a:bodyPr/>
          <a:lstStyle/>
          <a:p>
            <a:pPr fontAlgn="auto">
              <a:spcAft>
                <a:spcPts val="0"/>
              </a:spcAft>
              <a:defRPr/>
            </a:pPr>
            <a:r>
              <a:rPr lang="en-US" dirty="0"/>
              <a:t>Charts</a:t>
            </a:r>
          </a:p>
        </p:txBody>
      </p:sp>
      <p:sp>
        <p:nvSpPr>
          <p:cNvPr id="33795" name="Content Placeholder 2">
            <a:extLst>
              <a:ext uri="{FF2B5EF4-FFF2-40B4-BE49-F238E27FC236}">
                <a16:creationId xmlns:a16="http://schemas.microsoft.com/office/drawing/2014/main" id="{12570D3D-0B58-4A66-A7ED-A1107A53645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a:p>
          <a:p>
            <a:endParaRPr lang="en-US" altLang="en-US"/>
          </a:p>
        </p:txBody>
      </p:sp>
      <p:pic>
        <p:nvPicPr>
          <p:cNvPr id="33798" name="Picture 7">
            <a:extLst>
              <a:ext uri="{FF2B5EF4-FFF2-40B4-BE49-F238E27FC236}">
                <a16:creationId xmlns:a16="http://schemas.microsoft.com/office/drawing/2014/main" id="{CDEA9D17-B82E-4375-9979-F658399A22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670050"/>
            <a:ext cx="7705725"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5868D-6FDC-4A72-9F99-820C7CEE405A}"/>
              </a:ext>
            </a:extLst>
          </p:cNvPr>
          <p:cNvSpPr>
            <a:spLocks noGrp="1"/>
          </p:cNvSpPr>
          <p:nvPr>
            <p:ph type="title"/>
          </p:nvPr>
        </p:nvSpPr>
        <p:spPr/>
        <p:txBody>
          <a:bodyPr/>
          <a:lstStyle/>
          <a:p>
            <a:pPr fontAlgn="auto">
              <a:spcAft>
                <a:spcPts val="0"/>
              </a:spcAft>
              <a:defRPr/>
            </a:pPr>
            <a:r>
              <a:rPr lang="en-US" dirty="0"/>
              <a:t>Pie Charts</a:t>
            </a:r>
          </a:p>
        </p:txBody>
      </p:sp>
      <p:sp>
        <p:nvSpPr>
          <p:cNvPr id="35843" name="Content Placeholder 2">
            <a:extLst>
              <a:ext uri="{FF2B5EF4-FFF2-40B4-BE49-F238E27FC236}">
                <a16:creationId xmlns:a16="http://schemas.microsoft.com/office/drawing/2014/main" id="{031EEB67-2892-4749-8731-6DF5591D90E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These show each slice as a part of the whole. A good use of a pie chart is to show the percentage of grades a teacher may give out.</a:t>
            </a:r>
          </a:p>
          <a:p>
            <a:endParaRPr lang="en-US" altLang="en-US" dirty="0"/>
          </a:p>
        </p:txBody>
      </p:sp>
      <p:pic>
        <p:nvPicPr>
          <p:cNvPr id="35846" name="Picture 8">
            <a:extLst>
              <a:ext uri="{FF2B5EF4-FFF2-40B4-BE49-F238E27FC236}">
                <a16:creationId xmlns:a16="http://schemas.microsoft.com/office/drawing/2014/main" id="{DDAD472A-BBFC-43FD-8BD3-BAF7DF2141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3200400"/>
            <a:ext cx="7169150"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5ED42-4E60-411C-B40C-1BB13001B1E9}"/>
              </a:ext>
            </a:extLst>
          </p:cNvPr>
          <p:cNvSpPr>
            <a:spLocks noGrp="1"/>
          </p:cNvSpPr>
          <p:nvPr>
            <p:ph type="title"/>
          </p:nvPr>
        </p:nvSpPr>
        <p:spPr/>
        <p:txBody>
          <a:bodyPr/>
          <a:lstStyle/>
          <a:p>
            <a:pPr fontAlgn="auto">
              <a:spcAft>
                <a:spcPts val="0"/>
              </a:spcAft>
              <a:defRPr/>
            </a:pPr>
            <a:r>
              <a:rPr lang="en-US" dirty="0"/>
              <a:t>Line Charts</a:t>
            </a:r>
          </a:p>
        </p:txBody>
      </p:sp>
      <p:sp>
        <p:nvSpPr>
          <p:cNvPr id="37891" name="Content Placeholder 2">
            <a:extLst>
              <a:ext uri="{FF2B5EF4-FFF2-40B4-BE49-F238E27FC236}">
                <a16:creationId xmlns:a16="http://schemas.microsoft.com/office/drawing/2014/main" id="{410C4E3F-115C-4232-A612-160B5667DAC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These charts are a great way to chart out data over time. A good example would be charting stock prices over a period of time. </a:t>
            </a:r>
          </a:p>
          <a:p>
            <a:endParaRPr lang="en-US" altLang="en-US"/>
          </a:p>
        </p:txBody>
      </p:sp>
      <p:pic>
        <p:nvPicPr>
          <p:cNvPr id="37895" name="Picture 3" descr="stock chart.psd">
            <a:extLst>
              <a:ext uri="{FF2B5EF4-FFF2-40B4-BE49-F238E27FC236}">
                <a16:creationId xmlns:a16="http://schemas.microsoft.com/office/drawing/2014/main" id="{3F23D109-9FCB-45AB-AA5C-3509742344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2272" y="3032077"/>
            <a:ext cx="6175375" cy="282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F7604-FBFD-4770-AD86-DCD89248C227}"/>
              </a:ext>
            </a:extLst>
          </p:cNvPr>
          <p:cNvSpPr>
            <a:spLocks noGrp="1"/>
          </p:cNvSpPr>
          <p:nvPr>
            <p:ph type="title"/>
          </p:nvPr>
        </p:nvSpPr>
        <p:spPr/>
        <p:txBody>
          <a:bodyPr/>
          <a:lstStyle/>
          <a:p>
            <a:pPr fontAlgn="auto">
              <a:spcAft>
                <a:spcPts val="0"/>
              </a:spcAft>
              <a:defRPr/>
            </a:pPr>
            <a:r>
              <a:rPr lang="en-US" dirty="0"/>
              <a:t>Managing Data</a:t>
            </a:r>
          </a:p>
        </p:txBody>
      </p:sp>
      <p:sp>
        <p:nvSpPr>
          <p:cNvPr id="39939" name="Content Placeholder 2">
            <a:extLst>
              <a:ext uri="{FF2B5EF4-FFF2-40B4-BE49-F238E27FC236}">
                <a16:creationId xmlns:a16="http://schemas.microsoft.com/office/drawing/2014/main" id="{4F243AB2-2171-426A-B1DD-C5AF624694E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Sometimes you have a lot of data that needs to be sorted, searched through, or reordered. Luckily, spreadsheet software is the perfect tool for that.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01C47-2EA0-400E-8C6E-FCB7D4C7A600}"/>
              </a:ext>
            </a:extLst>
          </p:cNvPr>
          <p:cNvSpPr>
            <a:spLocks noGrp="1"/>
          </p:cNvSpPr>
          <p:nvPr>
            <p:ph type="title"/>
          </p:nvPr>
        </p:nvSpPr>
        <p:spPr/>
        <p:txBody>
          <a:bodyPr/>
          <a:lstStyle/>
          <a:p>
            <a:pPr fontAlgn="auto">
              <a:spcAft>
                <a:spcPts val="0"/>
              </a:spcAft>
              <a:defRPr/>
            </a:pPr>
            <a:r>
              <a:rPr lang="en-US" dirty="0"/>
              <a:t>Sorting Data</a:t>
            </a:r>
          </a:p>
        </p:txBody>
      </p:sp>
      <p:sp>
        <p:nvSpPr>
          <p:cNvPr id="41990" name="Content Placeholder 6">
            <a:extLst>
              <a:ext uri="{FF2B5EF4-FFF2-40B4-BE49-F238E27FC236}">
                <a16:creationId xmlns:a16="http://schemas.microsoft.com/office/drawing/2014/main" id="{C5734692-EFE2-472A-AE05-9B7B9DC6559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To sort data, select the data you want to include in your sort by highlighting the cells. Be sure to include all associated data cells in your highlighting.</a:t>
            </a:r>
          </a:p>
          <a:p>
            <a:pPr lvl="1"/>
            <a:r>
              <a:rPr lang="en-US" altLang="en-US" dirty="0"/>
              <a:t>Depending on your software, you should see one or more boxes allowing you to customize your sort.</a:t>
            </a:r>
          </a:p>
          <a:p>
            <a:pPr lvl="1"/>
            <a:r>
              <a:rPr lang="en-US" altLang="en-US" dirty="0"/>
              <a:t>A simple sort would be from smallest to largest.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D2174-F278-40C0-BBCB-0A2A05B6368B}"/>
              </a:ext>
            </a:extLst>
          </p:cNvPr>
          <p:cNvSpPr>
            <a:spLocks noGrp="1"/>
          </p:cNvSpPr>
          <p:nvPr>
            <p:ph type="title"/>
          </p:nvPr>
        </p:nvSpPr>
        <p:spPr/>
        <p:txBody>
          <a:bodyPr/>
          <a:lstStyle/>
          <a:p>
            <a:pPr fontAlgn="auto">
              <a:spcAft>
                <a:spcPts val="0"/>
              </a:spcAft>
              <a:defRPr/>
            </a:pPr>
            <a:r>
              <a:rPr lang="en-US" dirty="0"/>
              <a:t>Filter</a:t>
            </a:r>
          </a:p>
        </p:txBody>
      </p:sp>
      <p:sp>
        <p:nvSpPr>
          <p:cNvPr id="44035" name="Content Placeholder 2">
            <a:extLst>
              <a:ext uri="{FF2B5EF4-FFF2-40B4-BE49-F238E27FC236}">
                <a16:creationId xmlns:a16="http://schemas.microsoft.com/office/drawing/2014/main" id="{46BD842D-F437-42EA-B615-699E3896BBC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Sometimes, when you have a huge amount of data, sorting is just not enough. Spreadsheet software can filter and hide data that you do not want to see. </a:t>
            </a:r>
          </a:p>
          <a:p>
            <a:pPr lvl="1"/>
            <a:r>
              <a:rPr lang="en-US" altLang="en-US" dirty="0"/>
              <a:t>For example, if you have 10,000 names in your spreadsheet, and you only want to see the people with the last name of Smith, you can hide all the people who do not have the last name Smith.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3B759-0C0F-4DBF-AD7C-85D7E28463FD}"/>
              </a:ext>
            </a:extLst>
          </p:cNvPr>
          <p:cNvSpPr>
            <a:spLocks noGrp="1"/>
          </p:cNvSpPr>
          <p:nvPr>
            <p:ph type="title"/>
          </p:nvPr>
        </p:nvSpPr>
        <p:spPr/>
        <p:txBody>
          <a:bodyPr/>
          <a:lstStyle/>
          <a:p>
            <a:pPr fontAlgn="auto">
              <a:spcAft>
                <a:spcPts val="0"/>
              </a:spcAft>
              <a:defRPr/>
            </a:pPr>
            <a:r>
              <a:rPr lang="en-US" dirty="0"/>
              <a:t>Filters Continued…</a:t>
            </a:r>
          </a:p>
        </p:txBody>
      </p:sp>
      <p:sp>
        <p:nvSpPr>
          <p:cNvPr id="46083" name="Content Placeholder 2">
            <a:extLst>
              <a:ext uri="{FF2B5EF4-FFF2-40B4-BE49-F238E27FC236}">
                <a16:creationId xmlns:a16="http://schemas.microsoft.com/office/drawing/2014/main" id="{11946F27-A957-4453-974D-99A2914EB56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Clr>
                <a:srgbClr val="C00000"/>
              </a:buClr>
            </a:pPr>
            <a:r>
              <a:rPr lang="en-US" altLang="en-US" dirty="0"/>
              <a:t>Continuing with the Smith example, if you were to see all the people with that last name in the state of  in Texas, the list would still be more than you could manage. </a:t>
            </a:r>
          </a:p>
          <a:p>
            <a:pPr marL="342900" lvl="1" indent="-342900">
              <a:buClr>
                <a:srgbClr val="C00000"/>
              </a:buClr>
            </a:pPr>
            <a:r>
              <a:rPr lang="en-US" altLang="en-US" dirty="0"/>
              <a:t>Fortunately, with spreadsheet software you can add  filters so that you would only see the people with the last name Smith who live in the Austin area. Now, you have a much more manageable list of information. </a:t>
            </a:r>
          </a:p>
          <a:p>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53262-E85F-4084-A5F2-EC40EC17199C}"/>
              </a:ext>
            </a:extLst>
          </p:cNvPr>
          <p:cNvSpPr>
            <a:spLocks noGrp="1"/>
          </p:cNvSpPr>
          <p:nvPr>
            <p:ph type="title"/>
          </p:nvPr>
        </p:nvSpPr>
        <p:spPr/>
        <p:txBody>
          <a:bodyPr/>
          <a:lstStyle/>
          <a:p>
            <a:pPr fontAlgn="auto">
              <a:spcAft>
                <a:spcPts val="0"/>
              </a:spcAft>
              <a:defRPr/>
            </a:pPr>
            <a:r>
              <a:rPr lang="en-US" dirty="0"/>
              <a:t>Conclusion</a:t>
            </a:r>
          </a:p>
        </p:txBody>
      </p:sp>
      <p:sp>
        <p:nvSpPr>
          <p:cNvPr id="48131" name="Content Placeholder 2">
            <a:extLst>
              <a:ext uri="{FF2B5EF4-FFF2-40B4-BE49-F238E27FC236}">
                <a16:creationId xmlns:a16="http://schemas.microsoft.com/office/drawing/2014/main" id="{50EF0C27-F305-4491-ADCC-ACB60738735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Let’s see if we can apply what we have learned in the Phones To Go Lesson. </a:t>
            </a:r>
          </a:p>
        </p:txBody>
      </p:sp>
    </p:spTree>
  </p:cSld>
  <p:clrMapOvr>
    <a:masterClrMapping/>
  </p:clrMapOvr>
  <p:transition>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4D02F-51D4-43BC-8B37-BB1630BA777F}"/>
              </a:ext>
            </a:extLst>
          </p:cNvPr>
          <p:cNvSpPr>
            <a:spLocks noGrp="1"/>
          </p:cNvSpPr>
          <p:nvPr>
            <p:ph type="title"/>
          </p:nvPr>
        </p:nvSpPr>
        <p:spPr/>
        <p:txBody>
          <a:bodyPr/>
          <a:lstStyle/>
          <a:p>
            <a:pPr fontAlgn="auto">
              <a:spcAft>
                <a:spcPts val="0"/>
              </a:spcAft>
              <a:defRPr/>
            </a:pPr>
            <a:r>
              <a:rPr lang="en-US" dirty="0"/>
              <a:t>Objectives</a:t>
            </a:r>
          </a:p>
        </p:txBody>
      </p:sp>
      <p:sp>
        <p:nvSpPr>
          <p:cNvPr id="17411" name="Content Placeholder 2">
            <a:extLst>
              <a:ext uri="{FF2B5EF4-FFF2-40B4-BE49-F238E27FC236}">
                <a16:creationId xmlns:a16="http://schemas.microsoft.com/office/drawing/2014/main" id="{DB5F47D4-07A5-4DF7-BF07-20E027D9091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Use Lookup Tables</a:t>
            </a:r>
          </a:p>
          <a:p>
            <a:pPr lvl="1"/>
            <a:r>
              <a:rPr lang="en-US" altLang="en-US" dirty="0"/>
              <a:t>Use and Construct </a:t>
            </a:r>
          </a:p>
          <a:p>
            <a:pPr lvl="2"/>
            <a:r>
              <a:rPr lang="en-US" altLang="en-US" dirty="0"/>
              <a:t>Conditional Statement functions</a:t>
            </a:r>
          </a:p>
          <a:p>
            <a:pPr lvl="2"/>
            <a:r>
              <a:rPr lang="en-US" altLang="en-US" dirty="0"/>
              <a:t>Nested Formulas </a:t>
            </a:r>
          </a:p>
          <a:p>
            <a:pPr lvl="1"/>
            <a:r>
              <a:rPr lang="en-US" altLang="en-US" dirty="0"/>
              <a:t>Create and Modify Charts</a:t>
            </a:r>
          </a:p>
          <a:p>
            <a:pPr lvl="1"/>
            <a:r>
              <a:rPr lang="en-US" altLang="en-US" dirty="0"/>
              <a:t>Sort and Filter Data in Spreadsheet Software</a:t>
            </a:r>
          </a:p>
          <a:p>
            <a:pPr>
              <a:buFont typeface="Arial" panose="020B0604020202020204" pitchFamily="34" charset="0"/>
              <a:buNone/>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B0ACC-0FBD-4BD3-A411-D1EABD6BD19C}"/>
              </a:ext>
            </a:extLst>
          </p:cNvPr>
          <p:cNvSpPr>
            <a:spLocks noGrp="1"/>
          </p:cNvSpPr>
          <p:nvPr>
            <p:ph type="title"/>
          </p:nvPr>
        </p:nvSpPr>
        <p:spPr/>
        <p:txBody>
          <a:bodyPr/>
          <a:lstStyle/>
          <a:p>
            <a:pPr fontAlgn="auto">
              <a:spcAft>
                <a:spcPts val="0"/>
              </a:spcAft>
              <a:defRPr/>
            </a:pPr>
            <a:r>
              <a:rPr lang="en-US" dirty="0"/>
              <a:t>Spreadsheets</a:t>
            </a:r>
          </a:p>
        </p:txBody>
      </p:sp>
      <p:sp>
        <p:nvSpPr>
          <p:cNvPr id="19459" name="Content Placeholder 2">
            <a:extLst>
              <a:ext uri="{FF2B5EF4-FFF2-40B4-BE49-F238E27FC236}">
                <a16:creationId xmlns:a16="http://schemas.microsoft.com/office/drawing/2014/main" id="{FF8CBD72-3ADE-43E6-87A6-77B32A8B531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Font typeface=".AppleSystemUIFont"/>
              <a:buChar char="&gt;"/>
            </a:pPr>
            <a:r>
              <a:rPr lang="en-US" altLang="en-US" dirty="0"/>
              <a:t>Now that you know the basics about spreadsheets, it is time to explore some of the more advanced and powerful features of this software.  </a:t>
            </a:r>
          </a:p>
          <a:p>
            <a:pPr lvl="1">
              <a:buFont typeface=".AppleSystemUIFont"/>
              <a:buChar char="&gt;"/>
            </a:pPr>
            <a:r>
              <a:rPr lang="en-US" altLang="en-US" dirty="0"/>
              <a:t>Spreadsheet technology is used daily as a powerful tool in most big businesses around the world.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0A4F8-5495-4CDD-8A1E-EF64221561A4}"/>
              </a:ext>
            </a:extLst>
          </p:cNvPr>
          <p:cNvSpPr>
            <a:spLocks noGrp="1"/>
          </p:cNvSpPr>
          <p:nvPr>
            <p:ph type="title"/>
          </p:nvPr>
        </p:nvSpPr>
        <p:spPr/>
        <p:txBody>
          <a:bodyPr/>
          <a:lstStyle/>
          <a:p>
            <a:pPr fontAlgn="auto">
              <a:spcAft>
                <a:spcPts val="0"/>
              </a:spcAft>
              <a:defRPr/>
            </a:pPr>
            <a:r>
              <a:rPr lang="en-US" dirty="0"/>
              <a:t>Conditional Functions</a:t>
            </a:r>
          </a:p>
        </p:txBody>
      </p:sp>
      <p:sp>
        <p:nvSpPr>
          <p:cNvPr id="21507" name="Content Placeholder 2">
            <a:extLst>
              <a:ext uri="{FF2B5EF4-FFF2-40B4-BE49-F238E27FC236}">
                <a16:creationId xmlns:a16="http://schemas.microsoft.com/office/drawing/2014/main" id="{D0E4CF0F-A573-48F6-8214-08038A4586D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If you ever need your spreadsheet software to make a choice, the conditional function can do that for you. This function can be broken down into parts and combined with other formulas. </a:t>
            </a:r>
          </a:p>
          <a:p>
            <a:r>
              <a:rPr lang="en-US" altLang="en-US" dirty="0"/>
              <a:t>The parts of  conditional function are</a:t>
            </a:r>
          </a:p>
          <a:p>
            <a:pPr lvl="1"/>
            <a:r>
              <a:rPr lang="en-US" altLang="en-US" dirty="0"/>
              <a:t>=IF(Logic Test, What to do if TRUE, What to do if FALSE)</a:t>
            </a:r>
          </a:p>
          <a:p>
            <a:pPr lvl="1"/>
            <a:r>
              <a:rPr lang="en-US" altLang="en-US" dirty="0"/>
              <a:t>=IF(Temperature &gt; 90, “Way too Hot”, “Just Hot”)</a:t>
            </a:r>
          </a:p>
          <a:p>
            <a:pPr lvl="2">
              <a:buFont typeface="Arial" panose="020B0604020202020204" pitchFamily="34" charset="0"/>
              <a:buNone/>
            </a:pPr>
            <a:r>
              <a:rPr lang="en-US" alt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8768D-C904-4D3B-8DD7-CDE1991A4092}"/>
              </a:ext>
            </a:extLst>
          </p:cNvPr>
          <p:cNvSpPr>
            <a:spLocks noGrp="1"/>
          </p:cNvSpPr>
          <p:nvPr>
            <p:ph type="title"/>
          </p:nvPr>
        </p:nvSpPr>
        <p:spPr/>
        <p:txBody>
          <a:bodyPr/>
          <a:lstStyle/>
          <a:p>
            <a:pPr fontAlgn="auto">
              <a:spcAft>
                <a:spcPts val="0"/>
              </a:spcAft>
              <a:defRPr/>
            </a:pPr>
            <a:r>
              <a:rPr lang="en-US" dirty="0"/>
              <a:t>Conditional  Function Practice</a:t>
            </a:r>
          </a:p>
        </p:txBody>
      </p:sp>
      <p:sp>
        <p:nvSpPr>
          <p:cNvPr id="23555" name="Content Placeholder 2">
            <a:extLst>
              <a:ext uri="{FF2B5EF4-FFF2-40B4-BE49-F238E27FC236}">
                <a16:creationId xmlns:a16="http://schemas.microsoft.com/office/drawing/2014/main" id="{9E6D5FA9-F6A6-4A97-89EE-69C7FCD00C9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2" indent="0">
              <a:buClr>
                <a:schemeClr val="tx2"/>
              </a:buClr>
              <a:buNone/>
            </a:pPr>
            <a:r>
              <a:rPr lang="en-US" altLang="en-US" dirty="0"/>
              <a:t>If your family told you that they would throw a party for every class that you scored higher than a 90 in, what would that conditional  statement look like? Use the information in the picture to see if you can create your conditional statement for your History class.</a:t>
            </a:r>
          </a:p>
          <a:p>
            <a:pPr marL="342900" lvl="2" indent="-342900">
              <a:buClr>
                <a:schemeClr val="tx2"/>
              </a:buClr>
              <a:buFont typeface="Arial" panose="020B0604020202020204" pitchFamily="34" charset="0"/>
              <a:buNone/>
            </a:pPr>
            <a:endParaRPr lang="en-US" altLang="en-US" dirty="0"/>
          </a:p>
        </p:txBody>
      </p:sp>
      <p:graphicFrame>
        <p:nvGraphicFramePr>
          <p:cNvPr id="9" name="Table 8">
            <a:extLst>
              <a:ext uri="{FF2B5EF4-FFF2-40B4-BE49-F238E27FC236}">
                <a16:creationId xmlns:a16="http://schemas.microsoft.com/office/drawing/2014/main" id="{571997E8-C308-4CA7-AEB2-0668E3DDD03C}"/>
              </a:ext>
            </a:extLst>
          </p:cNvPr>
          <p:cNvGraphicFramePr>
            <a:graphicFrameLocks noGrp="1"/>
          </p:cNvGraphicFramePr>
          <p:nvPr/>
        </p:nvGraphicFramePr>
        <p:xfrm>
          <a:off x="4114800" y="3505200"/>
          <a:ext cx="3733801" cy="2514603"/>
        </p:xfrm>
        <a:graphic>
          <a:graphicData uri="http://schemas.openxmlformats.org/drawingml/2006/table">
            <a:tbl>
              <a:tblPr/>
              <a:tblGrid>
                <a:gridCol w="505742">
                  <a:extLst>
                    <a:ext uri="{9D8B030D-6E8A-4147-A177-3AD203B41FA5}">
                      <a16:colId xmlns:a16="http://schemas.microsoft.com/office/drawing/2014/main" val="20000"/>
                    </a:ext>
                  </a:extLst>
                </a:gridCol>
                <a:gridCol w="889000">
                  <a:extLst>
                    <a:ext uri="{9D8B030D-6E8A-4147-A177-3AD203B41FA5}">
                      <a16:colId xmlns:a16="http://schemas.microsoft.com/office/drawing/2014/main" val="20001"/>
                    </a:ext>
                  </a:extLst>
                </a:gridCol>
                <a:gridCol w="821831">
                  <a:extLst>
                    <a:ext uri="{9D8B030D-6E8A-4147-A177-3AD203B41FA5}">
                      <a16:colId xmlns:a16="http://schemas.microsoft.com/office/drawing/2014/main" val="20002"/>
                    </a:ext>
                  </a:extLst>
                </a:gridCol>
                <a:gridCol w="758614">
                  <a:extLst>
                    <a:ext uri="{9D8B030D-6E8A-4147-A177-3AD203B41FA5}">
                      <a16:colId xmlns:a16="http://schemas.microsoft.com/office/drawing/2014/main" val="20003"/>
                    </a:ext>
                  </a:extLst>
                </a:gridCol>
                <a:gridCol w="758614">
                  <a:extLst>
                    <a:ext uri="{9D8B030D-6E8A-4147-A177-3AD203B41FA5}">
                      <a16:colId xmlns:a16="http://schemas.microsoft.com/office/drawing/2014/main" val="20004"/>
                    </a:ext>
                  </a:extLst>
                </a:gridCol>
              </a:tblGrid>
              <a:tr h="25065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extLst>
                  <a:ext uri="{0D108BD9-81ED-4DB2-BD59-A6C34878D82A}">
                    <a16:rowId xmlns:a16="http://schemas.microsoft.com/office/drawing/2014/main" val="10000"/>
                  </a:ext>
                </a:extLst>
              </a:tr>
              <a:tr h="282994">
                <a:tc>
                  <a:txBody>
                    <a:bodyPr/>
                    <a:lstStyle/>
                    <a:p>
                      <a:pPr algn="ctr" fontAlgn="b"/>
                      <a:r>
                        <a:rPr lang="en-US" sz="1100" b="0" i="0" u="none" strike="noStrike">
                          <a:solidFill>
                            <a:srgbClr val="000000"/>
                          </a:solidFill>
                          <a:latin typeface="Calibri"/>
                        </a:rPr>
                        <a:t>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Class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fontAlgn="b"/>
                      <a:r>
                        <a:rPr lang="en-US" sz="1100" b="0" i="0" u="none" strike="noStrike">
                          <a:solidFill>
                            <a:srgbClr val="000000"/>
                          </a:solidFill>
                          <a:latin typeface="Calibri"/>
                        </a:rPr>
                        <a:t>Grade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1"/>
                  </a:ext>
                </a:extLst>
              </a:tr>
              <a:tr h="282994">
                <a:tc>
                  <a:txBody>
                    <a:bodyPr/>
                    <a:lstStyle/>
                    <a:p>
                      <a:pPr algn="ctr" fontAlgn="b"/>
                      <a:r>
                        <a:rPr lang="en-US" sz="1100" b="0" i="0" u="none" strike="noStrike">
                          <a:solidFill>
                            <a:srgbClr val="000000"/>
                          </a:solidFill>
                          <a:latin typeface="Calibri"/>
                        </a:rPr>
                        <a:t>B</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History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latin typeface="Calibri"/>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2994">
                <a:tc>
                  <a:txBody>
                    <a:bodyPr/>
                    <a:lstStyle/>
                    <a:p>
                      <a:pPr algn="ctr" fontAlgn="b"/>
                      <a:r>
                        <a:rPr lang="en-US" sz="1100" b="0" i="0" u="none" strike="noStrike">
                          <a:solidFill>
                            <a:srgbClr val="000000"/>
                          </a:solidFill>
                          <a:latin typeface="Calibri"/>
                        </a:rPr>
                        <a:t>C</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Math</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latin typeface="Calibri"/>
                        </a:rPr>
                        <a:t>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2994">
                <a:tc>
                  <a:txBody>
                    <a:bodyPr/>
                    <a:lstStyle/>
                    <a:p>
                      <a:pPr algn="ctr" fontAlgn="b"/>
                      <a:r>
                        <a:rPr lang="en-US" sz="1100" b="0" i="0" u="none" strike="noStrike">
                          <a:solidFill>
                            <a:srgbClr val="000000"/>
                          </a:solidFill>
                          <a:latin typeface="Calibri"/>
                        </a:rPr>
                        <a:t>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Science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latin typeface="Calibri"/>
                        </a:rPr>
                        <a:t>68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82994">
                <a:tc>
                  <a:txBody>
                    <a:bodyPr/>
                    <a:lstStyle/>
                    <a:p>
                      <a:pPr algn="ctr" fontAlgn="b"/>
                      <a:r>
                        <a:rPr lang="en-US" sz="1100" b="0" i="0" u="none" strike="noStrike">
                          <a:solidFill>
                            <a:srgbClr val="000000"/>
                          </a:solidFill>
                          <a:latin typeface="Calibri"/>
                        </a:rPr>
                        <a:t>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Band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latin typeface="Calibri"/>
                        </a:rPr>
                        <a:t>74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2994">
                <a:tc>
                  <a:txBody>
                    <a:bodyPr/>
                    <a:lstStyle/>
                    <a:p>
                      <a:pPr algn="ctr" fontAlgn="b"/>
                      <a:r>
                        <a:rPr lang="en-US" sz="1100" b="0" i="0" u="none" strike="noStrike">
                          <a:solidFill>
                            <a:srgbClr val="000000"/>
                          </a:solidFill>
                          <a:latin typeface="Calibri"/>
                        </a:rPr>
                        <a:t>F</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Art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latin typeface="Calibri"/>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2994">
                <a:tc>
                  <a:txBody>
                    <a:bodyPr/>
                    <a:lstStyle/>
                    <a:p>
                      <a:pPr algn="ctr" fontAlgn="b"/>
                      <a:r>
                        <a:rPr lang="en-US" sz="1100" b="0" i="0" u="none" strike="noStrike">
                          <a:solidFill>
                            <a:srgbClr val="000000"/>
                          </a:solidFill>
                          <a:latin typeface="Calibri"/>
                        </a:rPr>
                        <a:t>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English</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latin typeface="Calibri"/>
                        </a:rPr>
                        <a:t>88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2994">
                <a:tc>
                  <a:txBody>
                    <a:bodyPr/>
                    <a:lstStyle/>
                    <a:p>
                      <a:pPr algn="ctr" fontAlgn="b"/>
                      <a:r>
                        <a:rPr lang="en-US" sz="1100" b="0" i="0" u="none" strike="noStrike">
                          <a:solidFill>
                            <a:srgbClr val="000000"/>
                          </a:solidFill>
                          <a:latin typeface="Calibri"/>
                        </a:rPr>
                        <a:t>H</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0" i="0" u="none" strike="noStrike">
                          <a:solidFill>
                            <a:srgbClr val="000000"/>
                          </a:solidFill>
                          <a:latin typeface="Calibri"/>
                        </a:rPr>
                        <a:t>Computers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latin typeface="Calibri"/>
                        </a:rPr>
                        <a:t>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4A862-EF92-49F8-9985-4642E3E104E8}"/>
              </a:ext>
            </a:extLst>
          </p:cNvPr>
          <p:cNvSpPr>
            <a:spLocks noGrp="1"/>
          </p:cNvSpPr>
          <p:nvPr>
            <p:ph type="title"/>
          </p:nvPr>
        </p:nvSpPr>
        <p:spPr/>
        <p:txBody>
          <a:bodyPr/>
          <a:lstStyle/>
          <a:p>
            <a:pPr fontAlgn="auto">
              <a:spcAft>
                <a:spcPts val="0"/>
              </a:spcAft>
              <a:defRPr/>
            </a:pPr>
            <a:r>
              <a:rPr lang="en-US" dirty="0"/>
              <a:t>Conditional Statement</a:t>
            </a:r>
          </a:p>
        </p:txBody>
      </p:sp>
      <p:sp>
        <p:nvSpPr>
          <p:cNvPr id="3" name="Content Placeholder 2">
            <a:extLst>
              <a:ext uri="{FF2B5EF4-FFF2-40B4-BE49-F238E27FC236}">
                <a16:creationId xmlns:a16="http://schemas.microsoft.com/office/drawing/2014/main" id="{D2CE42DB-D0EA-4F98-97A6-24F4D953308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What did you come up with?</a:t>
            </a:r>
          </a:p>
          <a:p>
            <a:pPr lvl="1"/>
            <a:r>
              <a:rPr lang="en-US" altLang="en-US" dirty="0"/>
              <a:t>If you came up with </a:t>
            </a:r>
          </a:p>
          <a:p>
            <a:pPr lvl="2"/>
            <a:r>
              <a:rPr lang="en-US" altLang="en-US" dirty="0"/>
              <a:t>=IF(2B&gt;90, “Party”, “No Party”)</a:t>
            </a:r>
          </a:p>
          <a:p>
            <a:pPr>
              <a:buFont typeface="Arial" panose="020B0604020202020204" pitchFamily="34" charset="0"/>
              <a:buNone/>
            </a:pPr>
            <a:endParaRPr lang="en-US" altLang="en-US" dirty="0"/>
          </a:p>
          <a:p>
            <a:pPr algn="ctr">
              <a:buFont typeface="Arial" panose="020B0604020202020204" pitchFamily="34" charset="0"/>
              <a:buNone/>
            </a:pPr>
            <a:r>
              <a:rPr lang="en-US" altLang="en-US" dirty="0"/>
              <a:t>Then you are CORRECT!</a:t>
            </a:r>
          </a:p>
          <a:p>
            <a:pPr lvl="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amond(in)">
                                      <p:cBhvr>
                                        <p:cTn id="1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5008C55-DC0B-409A-9A03-97B0911170DD}"/>
              </a:ext>
            </a:extLst>
          </p:cNvPr>
          <p:cNvSpPr>
            <a:spLocks noGrp="1"/>
          </p:cNvSpPr>
          <p:nvPr>
            <p:ph type="title"/>
          </p:nvPr>
        </p:nvSpPr>
        <p:spPr/>
        <p:txBody>
          <a:bodyPr/>
          <a:lstStyle/>
          <a:p>
            <a:pPr fontAlgn="auto">
              <a:spcAft>
                <a:spcPts val="0"/>
              </a:spcAft>
              <a:defRPr/>
            </a:pPr>
            <a:r>
              <a:rPr lang="en-US"/>
              <a:t>Conditional Count Function</a:t>
            </a:r>
            <a:endParaRPr lang="en-US" dirty="0"/>
          </a:p>
        </p:txBody>
      </p:sp>
      <p:sp>
        <p:nvSpPr>
          <p:cNvPr id="27651" name="Content Placeholder 8">
            <a:extLst>
              <a:ext uri="{FF2B5EF4-FFF2-40B4-BE49-F238E27FC236}">
                <a16:creationId xmlns:a16="http://schemas.microsoft.com/office/drawing/2014/main" id="{E83AC7EC-3385-4B49-A8B1-A31BE5E5E95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 conditional count function counts the number of cells in a range that meet certain criteria.</a:t>
            </a:r>
          </a:p>
          <a:p>
            <a:pPr lvl="1"/>
            <a:r>
              <a:rPr lang="en-US" altLang="en-US" dirty="0"/>
              <a:t>For example, you may want to count the number of people attending a birthday party so you would know how many party favors to get.</a:t>
            </a:r>
          </a:p>
          <a:p>
            <a:endParaRPr lang="en-US" altLang="en-US" dirty="0"/>
          </a:p>
        </p:txBody>
      </p:sp>
      <p:graphicFrame>
        <p:nvGraphicFramePr>
          <p:cNvPr id="10" name="Table 9">
            <a:extLst>
              <a:ext uri="{FF2B5EF4-FFF2-40B4-BE49-F238E27FC236}">
                <a16:creationId xmlns:a16="http://schemas.microsoft.com/office/drawing/2014/main" id="{0FAE2CCD-40FF-48CE-915F-C3EB642CF8DA}"/>
              </a:ext>
            </a:extLst>
          </p:cNvPr>
          <p:cNvGraphicFramePr>
            <a:graphicFrameLocks noGrp="1"/>
          </p:cNvGraphicFramePr>
          <p:nvPr>
            <p:extLst>
              <p:ext uri="{D42A27DB-BD31-4B8C-83A1-F6EECF244321}">
                <p14:modId xmlns:p14="http://schemas.microsoft.com/office/powerpoint/2010/main" val="1179603292"/>
              </p:ext>
            </p:extLst>
          </p:nvPr>
        </p:nvGraphicFramePr>
        <p:xfrm>
          <a:off x="7302690" y="1599957"/>
          <a:ext cx="3886200" cy="3733800"/>
        </p:xfrm>
        <a:graphic>
          <a:graphicData uri="http://schemas.openxmlformats.org/drawingml/2006/table">
            <a:tbl>
              <a:tblPr/>
              <a:tblGrid>
                <a:gridCol w="1287735">
                  <a:extLst>
                    <a:ext uri="{9D8B030D-6E8A-4147-A177-3AD203B41FA5}">
                      <a16:colId xmlns:a16="http://schemas.microsoft.com/office/drawing/2014/main" val="20000"/>
                    </a:ext>
                  </a:extLst>
                </a:gridCol>
                <a:gridCol w="1287735">
                  <a:extLst>
                    <a:ext uri="{9D8B030D-6E8A-4147-A177-3AD203B41FA5}">
                      <a16:colId xmlns:a16="http://schemas.microsoft.com/office/drawing/2014/main" val="20001"/>
                    </a:ext>
                  </a:extLst>
                </a:gridCol>
                <a:gridCol w="1310730">
                  <a:extLst>
                    <a:ext uri="{9D8B030D-6E8A-4147-A177-3AD203B41FA5}">
                      <a16:colId xmlns:a16="http://schemas.microsoft.com/office/drawing/2014/main" val="20002"/>
                    </a:ext>
                  </a:extLst>
                </a:gridCol>
              </a:tblGrid>
              <a:tr h="311150">
                <a:tc>
                  <a:txBody>
                    <a:bodyPr/>
                    <a:lstStyle/>
                    <a:p>
                      <a:pPr algn="l" fontAlgn="b"/>
                      <a:r>
                        <a:rPr lang="en-US" sz="1600" b="1" i="0" u="none" strike="noStrike" dirty="0">
                          <a:solidFill>
                            <a:srgbClr val="FFFFFF"/>
                          </a:solidFill>
                          <a:latin typeface="Calibri"/>
                        </a:rPr>
                        <a:t>Last Name</a:t>
                      </a:r>
                    </a:p>
                  </a:txBody>
                  <a:tcPr marL="9525" marR="9525" marT="9525" marB="0" anchor="b">
                    <a:lnL>
                      <a:noFill/>
                    </a:lnL>
                    <a:lnR>
                      <a:noFill/>
                    </a:lnR>
                    <a:lnT>
                      <a:noFill/>
                    </a:lnT>
                    <a:lnB>
                      <a:noFill/>
                    </a:lnB>
                    <a:solidFill>
                      <a:srgbClr val="000000"/>
                    </a:solidFill>
                  </a:tcPr>
                </a:tc>
                <a:tc>
                  <a:txBody>
                    <a:bodyPr/>
                    <a:lstStyle/>
                    <a:p>
                      <a:pPr algn="ctr" fontAlgn="b"/>
                      <a:r>
                        <a:rPr lang="en-US" sz="1600" b="1" i="0" u="none" strike="noStrike" dirty="0">
                          <a:solidFill>
                            <a:srgbClr val="FFFFFF"/>
                          </a:solidFill>
                          <a:latin typeface="Calibri"/>
                        </a:rPr>
                        <a:t>First Name</a:t>
                      </a:r>
                    </a:p>
                  </a:txBody>
                  <a:tcPr marL="9525" marR="9525" marT="9525" marB="0" anchor="b">
                    <a:lnL>
                      <a:noFill/>
                    </a:lnL>
                    <a:lnR>
                      <a:noFill/>
                    </a:lnR>
                    <a:lnT>
                      <a:noFill/>
                    </a:lnT>
                    <a:lnB>
                      <a:noFill/>
                    </a:lnB>
                    <a:solidFill>
                      <a:srgbClr val="000000"/>
                    </a:solidFill>
                  </a:tcPr>
                </a:tc>
                <a:tc>
                  <a:txBody>
                    <a:bodyPr/>
                    <a:lstStyle/>
                    <a:p>
                      <a:pPr algn="l" fontAlgn="b"/>
                      <a:r>
                        <a:rPr lang="en-US" sz="1600" b="1" i="0" u="none" strike="noStrike" dirty="0">
                          <a:solidFill>
                            <a:srgbClr val="FFFFFF"/>
                          </a:solidFill>
                          <a:latin typeface="Calibri"/>
                        </a:rPr>
                        <a:t>Attending?</a:t>
                      </a:r>
                    </a:p>
                  </a:txBody>
                  <a:tcPr marL="9525" marR="9525" marT="9525" marB="0" anchor="b">
                    <a:lnL>
                      <a:noFill/>
                    </a:lnL>
                    <a:lnR>
                      <a:noFill/>
                    </a:lnR>
                    <a:lnT>
                      <a:noFill/>
                    </a:lnT>
                    <a:lnB>
                      <a:noFill/>
                    </a:lnB>
                    <a:solidFill>
                      <a:srgbClr val="000000"/>
                    </a:solidFill>
                  </a:tcPr>
                </a:tc>
                <a:extLst>
                  <a:ext uri="{0D108BD9-81ED-4DB2-BD59-A6C34878D82A}">
                    <a16:rowId xmlns:a16="http://schemas.microsoft.com/office/drawing/2014/main" val="10000"/>
                  </a:ext>
                </a:extLst>
              </a:tr>
              <a:tr h="311150">
                <a:tc>
                  <a:txBody>
                    <a:bodyPr/>
                    <a:lstStyle/>
                    <a:p>
                      <a:pPr algn="l" fontAlgn="b"/>
                      <a:r>
                        <a:rPr lang="en-US" sz="1600" b="0" i="0" u="none" strike="noStrike" dirty="0">
                          <a:solidFill>
                            <a:srgbClr val="000000"/>
                          </a:solidFill>
                          <a:latin typeface="Calibri"/>
                        </a:rPr>
                        <a:t>Gutierrez</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Larry</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Yes</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311150">
                <a:tc>
                  <a:txBody>
                    <a:bodyPr/>
                    <a:lstStyle/>
                    <a:p>
                      <a:pPr algn="l" fontAlgn="b"/>
                      <a:r>
                        <a:rPr lang="en-US" sz="1600" b="0" i="0" u="none" strike="noStrike" dirty="0">
                          <a:solidFill>
                            <a:srgbClr val="000000"/>
                          </a:solidFill>
                          <a:latin typeface="Calibri"/>
                        </a:rPr>
                        <a:t>Harrison</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Kate</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No</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311150">
                <a:tc>
                  <a:txBody>
                    <a:bodyPr/>
                    <a:lstStyle/>
                    <a:p>
                      <a:pPr algn="l" fontAlgn="b"/>
                      <a:r>
                        <a:rPr lang="en-US" sz="1600" b="0" i="0" u="none" strike="noStrike" dirty="0">
                          <a:solidFill>
                            <a:srgbClr val="000000"/>
                          </a:solidFill>
                          <a:latin typeface="Calibri"/>
                        </a:rPr>
                        <a:t>Kong</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Jeremy</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Yes</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311150">
                <a:tc>
                  <a:txBody>
                    <a:bodyPr/>
                    <a:lstStyle/>
                    <a:p>
                      <a:pPr algn="l" fontAlgn="b"/>
                      <a:r>
                        <a:rPr lang="en-US" sz="1600" b="0" i="0" u="none" strike="noStrike" dirty="0">
                          <a:solidFill>
                            <a:srgbClr val="000000"/>
                          </a:solidFill>
                          <a:latin typeface="Calibri"/>
                        </a:rPr>
                        <a:t>Lambert</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Courtney</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Yes</a:t>
                      </a: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311150">
                <a:tc>
                  <a:txBody>
                    <a:bodyPr/>
                    <a:lstStyle/>
                    <a:p>
                      <a:pPr algn="l" fontAlgn="b"/>
                      <a:r>
                        <a:rPr lang="en-US" sz="1600" b="0" i="0" u="none" strike="noStrike" dirty="0">
                          <a:solidFill>
                            <a:srgbClr val="000000"/>
                          </a:solidFill>
                          <a:latin typeface="Calibri"/>
                        </a:rPr>
                        <a:t>Lopez</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Juan</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Yes</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311150">
                <a:tc>
                  <a:txBody>
                    <a:bodyPr/>
                    <a:lstStyle/>
                    <a:p>
                      <a:pPr algn="l" fontAlgn="b"/>
                      <a:r>
                        <a:rPr lang="en-US" sz="1600" b="0" i="0" u="none" strike="noStrike" dirty="0">
                          <a:solidFill>
                            <a:srgbClr val="000000"/>
                          </a:solidFill>
                          <a:latin typeface="Calibri"/>
                        </a:rPr>
                        <a:t>Monroe</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Bailey</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No</a:t>
                      </a: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311150">
                <a:tc>
                  <a:txBody>
                    <a:bodyPr/>
                    <a:lstStyle/>
                    <a:p>
                      <a:pPr algn="l" fontAlgn="b"/>
                      <a:r>
                        <a:rPr lang="en-US" sz="1600" b="0" i="0" u="none" strike="noStrike" dirty="0">
                          <a:solidFill>
                            <a:srgbClr val="000000"/>
                          </a:solidFill>
                          <a:latin typeface="Calibri"/>
                        </a:rPr>
                        <a:t>Nguyen</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Thomas</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Yes</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311150">
                <a:tc>
                  <a:txBody>
                    <a:bodyPr/>
                    <a:lstStyle/>
                    <a:p>
                      <a:pPr algn="l" fontAlgn="b"/>
                      <a:r>
                        <a:rPr lang="en-US" sz="1600" b="0" i="0" u="none" strike="noStrike" dirty="0">
                          <a:solidFill>
                            <a:srgbClr val="000000"/>
                          </a:solidFill>
                          <a:latin typeface="Calibri"/>
                        </a:rPr>
                        <a:t>Shepard</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Jerry</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Yes</a:t>
                      </a: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311150">
                <a:tc>
                  <a:txBody>
                    <a:bodyPr/>
                    <a:lstStyle/>
                    <a:p>
                      <a:pPr algn="l" fontAlgn="b"/>
                      <a:r>
                        <a:rPr lang="en-US" sz="1600" b="0" i="0" u="none" strike="noStrike" dirty="0">
                          <a:solidFill>
                            <a:srgbClr val="000000"/>
                          </a:solidFill>
                          <a:latin typeface="Calibri"/>
                        </a:rPr>
                        <a:t>Sung</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Apple</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latin typeface="Calibri"/>
                        </a:rPr>
                        <a:t>No</a:t>
                      </a: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r h="311150">
                <a:tc>
                  <a:txBody>
                    <a:bodyPr/>
                    <a:lstStyle/>
                    <a:p>
                      <a:pPr algn="l" fontAlgn="b"/>
                      <a:endParaRPr lang="en-US" sz="16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ctr" fontAlgn="b"/>
                      <a:endParaRPr lang="en-US" sz="16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11150">
                <a:tc>
                  <a:txBody>
                    <a:bodyPr/>
                    <a:lstStyle/>
                    <a:p>
                      <a:pPr algn="l" fontAlgn="b"/>
                      <a:endParaRPr lang="en-US" sz="16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ctr" fontAlgn="b"/>
                      <a:r>
                        <a:rPr lang="en-US" sz="1600" b="1" i="0" u="none" strike="noStrike" dirty="0">
                          <a:solidFill>
                            <a:srgbClr val="000000"/>
                          </a:solidFill>
                          <a:latin typeface="Calibri"/>
                        </a:rPr>
                        <a:t>Attending:</a:t>
                      </a:r>
                    </a:p>
                  </a:txBody>
                  <a:tcPr marL="9525" marR="9525" marT="9525" marB="0" anchor="b">
                    <a:lnL>
                      <a:noFill/>
                    </a:lnL>
                    <a:lnR>
                      <a:noFill/>
                    </a:lnR>
                    <a:lnT>
                      <a:noFill/>
                    </a:lnT>
                    <a:lnB>
                      <a:noFill/>
                    </a:lnB>
                  </a:tcPr>
                </a:tc>
                <a:tc>
                  <a:txBody>
                    <a:bodyPr/>
                    <a:lstStyle/>
                    <a:p>
                      <a:pPr algn="l" fontAlgn="b"/>
                      <a:r>
                        <a:rPr lang="en-US" sz="1600" b="1" i="0" u="none" strike="noStrike" dirty="0">
                          <a:solidFill>
                            <a:srgbClr val="000000"/>
                          </a:solidFill>
                          <a:latin typeface="Calibri"/>
                        </a:rPr>
                        <a:t>6</a:t>
                      </a: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3FA47-AB62-4A6B-94A9-6BAF3EEE03D5}"/>
              </a:ext>
            </a:extLst>
          </p:cNvPr>
          <p:cNvSpPr>
            <a:spLocks noGrp="1"/>
          </p:cNvSpPr>
          <p:nvPr>
            <p:ph type="title"/>
          </p:nvPr>
        </p:nvSpPr>
        <p:spPr/>
        <p:txBody>
          <a:bodyPr/>
          <a:lstStyle/>
          <a:p>
            <a:pPr fontAlgn="auto">
              <a:spcAft>
                <a:spcPts val="0"/>
              </a:spcAft>
              <a:defRPr/>
            </a:pPr>
            <a:r>
              <a:rPr lang="en-US" dirty="0"/>
              <a:t>Reference Tables</a:t>
            </a:r>
          </a:p>
        </p:txBody>
      </p:sp>
      <p:sp>
        <p:nvSpPr>
          <p:cNvPr id="29699" name="Content Placeholder 2">
            <a:extLst>
              <a:ext uri="{FF2B5EF4-FFF2-40B4-BE49-F238E27FC236}">
                <a16:creationId xmlns:a16="http://schemas.microsoft.com/office/drawing/2014/main" id="{96432983-736F-4169-A2EC-C58B4840B9C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Reference tables can look up values in a table for you. This saves time and keeps you from having to enter data repeatedly   for every single equation. </a:t>
            </a:r>
          </a:p>
          <a:p>
            <a:pPr lvl="1"/>
            <a:r>
              <a:rPr lang="en-US" altLang="en-US" sz="2400" dirty="0"/>
              <a:t>For example, if your parents were to reward you for good grades in all your classes, you can have the spreadsheet software calculate what your reward would be by creating a single formula. </a:t>
            </a:r>
          </a:p>
        </p:txBody>
      </p:sp>
      <p:graphicFrame>
        <p:nvGraphicFramePr>
          <p:cNvPr id="10" name="Table 9">
            <a:extLst>
              <a:ext uri="{FF2B5EF4-FFF2-40B4-BE49-F238E27FC236}">
                <a16:creationId xmlns:a16="http://schemas.microsoft.com/office/drawing/2014/main" id="{EC77888D-83A3-41D7-ACAE-901877F0E3E7}"/>
              </a:ext>
            </a:extLst>
          </p:cNvPr>
          <p:cNvGraphicFramePr>
            <a:graphicFrameLocks noGrp="1"/>
          </p:cNvGraphicFramePr>
          <p:nvPr>
            <p:extLst>
              <p:ext uri="{D42A27DB-BD31-4B8C-83A1-F6EECF244321}">
                <p14:modId xmlns:p14="http://schemas.microsoft.com/office/powerpoint/2010/main" val="2410444315"/>
              </p:ext>
            </p:extLst>
          </p:nvPr>
        </p:nvGraphicFramePr>
        <p:xfrm>
          <a:off x="8096536" y="1996567"/>
          <a:ext cx="2133600" cy="1630362"/>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tblGrid>
              <a:tr h="365928">
                <a:tc gridSpan="2">
                  <a:txBody>
                    <a:bodyPr/>
                    <a:lstStyle/>
                    <a:p>
                      <a:pPr algn="ctr"/>
                      <a:r>
                        <a:rPr lang="en-US" sz="1800" dirty="0"/>
                        <a:t>Class Grade</a:t>
                      </a:r>
                    </a:p>
                  </a:txBody>
                  <a:tcPr marT="45741" marB="45741"/>
                </a:tc>
                <a:tc hMerge="1">
                  <a:txBody>
                    <a:bodyPr/>
                    <a:lstStyle/>
                    <a:p>
                      <a:endParaRPr lang="en-US" dirty="0"/>
                    </a:p>
                  </a:txBody>
                  <a:tcPr/>
                </a:tc>
                <a:extLst>
                  <a:ext uri="{0D108BD9-81ED-4DB2-BD59-A6C34878D82A}">
                    <a16:rowId xmlns:a16="http://schemas.microsoft.com/office/drawing/2014/main" val="10000"/>
                  </a:ext>
                </a:extLst>
              </a:tr>
              <a:tr h="365928">
                <a:tc>
                  <a:txBody>
                    <a:bodyPr/>
                    <a:lstStyle/>
                    <a:p>
                      <a:pPr algn="ctr"/>
                      <a:r>
                        <a:rPr lang="en-US" sz="1800" dirty="0"/>
                        <a:t>“C”</a:t>
                      </a:r>
                    </a:p>
                  </a:txBody>
                  <a:tcPr marT="45741" marB="45741"/>
                </a:tc>
                <a:tc>
                  <a:txBody>
                    <a:bodyPr/>
                    <a:lstStyle/>
                    <a:p>
                      <a:pPr algn="ctr"/>
                      <a:r>
                        <a:rPr lang="en-US" sz="1800" dirty="0"/>
                        <a:t>0</a:t>
                      </a:r>
                    </a:p>
                  </a:txBody>
                  <a:tcPr marT="45741" marB="45741"/>
                </a:tc>
                <a:extLst>
                  <a:ext uri="{0D108BD9-81ED-4DB2-BD59-A6C34878D82A}">
                    <a16:rowId xmlns:a16="http://schemas.microsoft.com/office/drawing/2014/main" val="10001"/>
                  </a:ext>
                </a:extLst>
              </a:tr>
              <a:tr h="365928">
                <a:tc>
                  <a:txBody>
                    <a:bodyPr/>
                    <a:lstStyle/>
                    <a:p>
                      <a:pPr algn="ctr"/>
                      <a:r>
                        <a:rPr lang="en-US" sz="1800" dirty="0"/>
                        <a:t>“B”</a:t>
                      </a:r>
                    </a:p>
                  </a:txBody>
                  <a:tcPr marT="45741" marB="45741"/>
                </a:tc>
                <a:tc>
                  <a:txBody>
                    <a:bodyPr/>
                    <a:lstStyle/>
                    <a:p>
                      <a:pPr algn="ctr"/>
                      <a:r>
                        <a:rPr lang="en-US" sz="1800" dirty="0"/>
                        <a:t>$5.00</a:t>
                      </a:r>
                    </a:p>
                  </a:txBody>
                  <a:tcPr marT="45741" marB="45741"/>
                </a:tc>
                <a:extLst>
                  <a:ext uri="{0D108BD9-81ED-4DB2-BD59-A6C34878D82A}">
                    <a16:rowId xmlns:a16="http://schemas.microsoft.com/office/drawing/2014/main" val="10002"/>
                  </a:ext>
                </a:extLst>
              </a:tr>
              <a:tr h="532578">
                <a:tc>
                  <a:txBody>
                    <a:bodyPr/>
                    <a:lstStyle/>
                    <a:p>
                      <a:pPr algn="ctr"/>
                      <a:r>
                        <a:rPr lang="en-US" sz="1800" dirty="0"/>
                        <a:t>“A”</a:t>
                      </a:r>
                    </a:p>
                  </a:txBody>
                  <a:tcPr marT="45741" marB="45741"/>
                </a:tc>
                <a:tc>
                  <a:txBody>
                    <a:bodyPr/>
                    <a:lstStyle/>
                    <a:p>
                      <a:pPr algn="ctr"/>
                      <a:r>
                        <a:rPr lang="en-US" sz="1800" dirty="0"/>
                        <a:t>$10.00</a:t>
                      </a:r>
                    </a:p>
                  </a:txBody>
                  <a:tcPr marT="45741" marB="45741"/>
                </a:tc>
                <a:extLst>
                  <a:ext uri="{0D108BD9-81ED-4DB2-BD59-A6C34878D82A}">
                    <a16:rowId xmlns:a16="http://schemas.microsoft.com/office/drawing/2014/main" val="10003"/>
                  </a:ext>
                </a:extLst>
              </a:tr>
            </a:tbl>
          </a:graphicData>
        </a:graphic>
      </p:graphicFrame>
      <p:sp>
        <p:nvSpPr>
          <p:cNvPr id="9" name="Content Placeholder 2">
            <a:extLst>
              <a:ext uri="{FF2B5EF4-FFF2-40B4-BE49-F238E27FC236}">
                <a16:creationId xmlns:a16="http://schemas.microsoft.com/office/drawing/2014/main" id="{ECBB8842-493C-43B9-ABF9-A3835FF6D85E}"/>
              </a:ext>
            </a:extLst>
          </p:cNvPr>
          <p:cNvSpPr txBox="1">
            <a:spLocks noChangeArrowheads="1"/>
          </p:cNvSpPr>
          <p:nvPr/>
        </p:nvSpPr>
        <p:spPr bwMode="auto">
          <a:xfrm>
            <a:off x="6485864" y="4339988"/>
            <a:ext cx="5354944" cy="18147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defTabSz="914400" eaLnBrk="1" hangingPunct="1"/>
            <a:r>
              <a:rPr lang="en-US" altLang="en-US" sz="2400" dirty="0"/>
              <a:t>You don’t have to enter in the reward amount for every grade; your spreadsheet software can do that work for you.</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schemas.microsoft.com/sharepoint/v3"/>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http://purl.org/dc/dcmitype/"/>
    <ds:schemaRef ds:uri="05d88611-e516-4d1a-b12e-39107e78b3d0"/>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44</TotalTime>
  <Words>981</Words>
  <Application>Microsoft Office PowerPoint</Application>
  <PresentationFormat>Widescreen</PresentationFormat>
  <Paragraphs>180</Paragraphs>
  <Slides>18</Slides>
  <Notes>16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.AppleSystemUIFont</vt:lpstr>
      <vt:lpstr>Arial</vt:lpstr>
      <vt:lpstr>Calibri</vt:lpstr>
      <vt:lpstr>Open Sans</vt:lpstr>
      <vt:lpstr>Open Sans SemiBold</vt:lpstr>
      <vt:lpstr>2_Office Theme</vt:lpstr>
      <vt:lpstr>3_Office Theme</vt:lpstr>
      <vt:lpstr>4_Office Theme</vt:lpstr>
      <vt:lpstr>PowerPoint Presentation</vt:lpstr>
      <vt:lpstr>PowerPoint Presentation</vt:lpstr>
      <vt:lpstr>Objectives</vt:lpstr>
      <vt:lpstr>Spreadsheets</vt:lpstr>
      <vt:lpstr>Conditional Functions</vt:lpstr>
      <vt:lpstr>Conditional  Function Practice</vt:lpstr>
      <vt:lpstr>Conditional Statement</vt:lpstr>
      <vt:lpstr>Conditional Count Function</vt:lpstr>
      <vt:lpstr>Reference Tables</vt:lpstr>
      <vt:lpstr>Lookup Function Parts</vt:lpstr>
      <vt:lpstr>Charts</vt:lpstr>
      <vt:lpstr>Pie Charts</vt:lpstr>
      <vt:lpstr>Line Charts</vt:lpstr>
      <vt:lpstr>Managing Data</vt:lpstr>
      <vt:lpstr>Sorting Data</vt:lpstr>
      <vt:lpstr>Filter</vt:lpstr>
      <vt:lpstr>Filters Continued…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19</cp:revision>
  <cp:lastPrinted>2017-07-07T16:17:37Z</cp:lastPrinted>
  <dcterms:created xsi:type="dcterms:W3CDTF">2017-07-11T23:58:30Z</dcterms:created>
  <dcterms:modified xsi:type="dcterms:W3CDTF">2017-07-24T20:40:30Z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